
<file path=[Content_Types].xml><?xml version="1.0" encoding="utf-8"?>
<Types xmlns="http://schemas.openxmlformats.org/package/2006/content-types">
  <Override ContentType="application/vnd.openxmlformats-officedocument.presentationml.slide+xml" PartName="/ppt/slides/slide29.xml"/>
  <Override ContentType="application/vnd.openxmlformats-officedocument.presentationml.slide+xml" PartName="/ppt/slides/slide47.xml"/>
  <Override ContentType="application/vnd.openxmlformats-officedocument.presentationml.slide+xml" PartName="/ppt/slides/slide58.xml"/>
  <Override ContentType="application/vnd.openxmlformats-officedocument.presentationml.slide+xml" PartName="/ppt/slides/slide76.xml"/>
  <Override ContentType="application/vnd.openxmlformats-officedocument.presentationml.notesSlide+xml" PartName="/ppt/notesSlides/notesSlide2.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6.xml"/>
  <Override ContentType="application/vnd.openxmlformats-officedocument.presentationml.slide+xml" PartName="/ppt/slides/slide54.xml"/>
  <Override ContentType="application/vnd.openxmlformats-officedocument.presentationml.slide+xml" PartName="/ppt/slides/slide65.xml"/>
  <Override ContentType="application/vnd.openxmlformats-officedocument.presentationml.slideLayout+xml" PartName="/ppt/slideLayouts/slideLayout6.xml"/>
  <Override ContentType="application/vnd.openxmlformats-officedocument.presentationml.slide+xml" PartName="/ppt/slides/slide25.xml"/>
  <Override ContentType="application/vnd.openxmlformats-officedocument.presentationml.slide+xml" PartName="/ppt/slides/slide43.xml"/>
  <Override ContentType="application/vnd.openxmlformats-officedocument.presentationml.slide+xml" PartName="/ppt/slides/slide72.xml"/>
  <Override ContentType="application/vnd.openxmlformats-officedocument.theme+xml" PartName="/ppt/theme/theme1.xml"/>
  <Override ContentType="application/vnd.openxmlformats-officedocument.presentationml.slideLayout+xml" PartName="/ppt/slideLayouts/slideLayout2.xml"/>
  <Default ContentType="application/xml" Extension="xml"/>
  <Override ContentType="application/vnd.openxmlformats-officedocument.presentationml.slide+xml" PartName="/ppt/slides/slide14.xml"/>
  <Override ContentType="application/vnd.openxmlformats-officedocument.presentationml.slide+xml" PartName="/ppt/slides/slide23.xml"/>
  <Override ContentType="application/vnd.openxmlformats-officedocument.presentationml.slide+xml" PartName="/ppt/slides/slide32.xml"/>
  <Override ContentType="application/vnd.openxmlformats-officedocument.presentationml.slide+xml" PartName="/ppt/slides/slide41.xml"/>
  <Override ContentType="application/vnd.openxmlformats-officedocument.presentationml.slide+xml" PartName="/ppt/slides/slide50.xml"/>
  <Override ContentType="application/vnd.openxmlformats-officedocument.presentationml.slide+xml" PartName="/ppt/slides/slide61.xml"/>
  <Override ContentType="application/vnd.openxmlformats-officedocument.presentationml.slide+xml" PartName="/ppt/slides/slide70.xml"/>
  <Override ContentType="application/vnd.openxmlformats-officedocument.presentationml.notesMaster+xml" PartName="/ppt/notesMasters/notesMaster1.xml"/>
  <Override ContentType="application/vnd.openxmlformats-officedocument.presentationml.slide+xml" PartName="/ppt/slides/slide10.xml"/>
  <Override ContentType="application/vnd.openxmlformats-officedocument.presentationml.slide+xml" PartName="/ppt/slides/slide12.xml"/>
  <Override ContentType="application/vnd.openxmlformats-officedocument.presentationml.slide+xml" PartName="/ppt/slides/slide21.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slide+xml" PartName="/ppt/slides/slide7.xml"/>
  <Override ContentType="application/vnd.openxmlformats-officedocument.presentationml.slide+xml" PartName="/ppt/slides/slide9.xml"/>
  <Override ContentType="application/vnd.openxmlformats-officedocument.presentationml.slide+xml" PartName="/ppt/slides/slide59.xml"/>
  <Override ContentType="application/vnd.openxmlformats-officedocument.presentationml.slide+xml" PartName="/ppt/slides/slide68.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39.xml"/>
  <Override ContentType="application/vnd.openxmlformats-officedocument.presentationml.slide+xml" PartName="/ppt/slides/slide48.xml"/>
  <Override ContentType="application/vnd.openxmlformats-officedocument.presentationml.slide+xml" PartName="/ppt/slides/slide57.xml"/>
  <Override ContentType="application/vnd.openxmlformats-officedocument.presentationml.slide+xml" PartName="/ppt/slides/slide66.xml"/>
  <Override ContentType="application/vnd.openxmlformats-officedocument.presentationml.slide+xml" PartName="/ppt/slides/slide75.xml"/>
  <Override ContentType="application/vnd.openxmlformats-officedocument.presentationml.slideLayout+xml" PartName="/ppt/slideLayouts/slideLayout7.xml"/>
  <Default ContentType="image/png" Extension="png"/>
  <Default ContentType="application/vnd.openxmlformats-officedocument.oleObject" Extension="bin"/>
  <Override ContentType="application/vnd.openxmlformats-officedocument.presentationml.notesSlide+xml" PartName="/ppt/notesSlides/notesSlide1.xml"/>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6.xml"/>
  <Override ContentType="application/vnd.openxmlformats-officedocument.presentationml.slide+xml" PartName="/ppt/slides/slide37.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64.xml"/>
  <Override ContentType="application/vnd.openxmlformats-officedocument.presentationml.slide+xml" PartName="/ppt/slides/slide73.xml"/>
  <Override ContentType="application/vnd.openxmlformats-officedocument.presentationml.presProps+xml" PartName="/ppt/presProps.xml"/>
  <Override ContentType="application/vnd.openxmlformats-officedocument.presentationml.slideLayout+xml" PartName="/ppt/slideLayouts/slideLayout5.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slide+xml" PartName="/ppt/slides/slide15.xml"/>
  <Override ContentType="application/vnd.openxmlformats-officedocument.presentationml.slide+xml" PartName="/ppt/slides/slide24.xml"/>
  <Override ContentType="application/vnd.openxmlformats-officedocument.presentationml.slide+xml" PartName="/ppt/slides/slide33.xml"/>
  <Override ContentType="application/vnd.openxmlformats-officedocument.presentationml.slide+xml" PartName="/ppt/slides/slide35.xml"/>
  <Override ContentType="application/vnd.openxmlformats-officedocument.presentationml.slide+xml" PartName="/ppt/slides/slide44.xml"/>
  <Override ContentType="application/vnd.openxmlformats-officedocument.presentationml.slide+xml" PartName="/ppt/slides/slide53.xml"/>
  <Override ContentType="application/vnd.openxmlformats-officedocument.presentationml.slide+xml" PartName="/ppt/slides/slide62.xml"/>
  <Override ContentType="application/vnd.openxmlformats-officedocument.presentationml.slide+xml" PartName="/ppt/slides/slide71.xml"/>
  <Override ContentType="application/vnd.openxmlformats-officedocument.presentationml.slideLayout+xml" PartName="/ppt/slideLayouts/slideLayout3.xml"/>
  <Default ContentType="image/jpeg" Extension="jpeg"/>
  <Default ContentType="image/x-emf" Extension="emf"/>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22.xml"/>
  <Override ContentType="application/vnd.openxmlformats-officedocument.presentationml.slide+xml" PartName="/ppt/slides/slide31.xml"/>
  <Override ContentType="application/vnd.openxmlformats-officedocument.presentationml.slide+xml" PartName="/ppt/slides/slide42.xml"/>
  <Override ContentType="application/vnd.openxmlformats-officedocument.presentationml.slide+xml" PartName="/ppt/slides/slide51.xml"/>
  <Override ContentType="application/vnd.openxmlformats-officedocument.presentationml.slide+xml" PartName="/ppt/slides/slide60.xml"/>
  <Override ContentType="application/vnd.openxmlformats-officedocument.presentationml.slideLayout+xml" PartName="/ppt/slideLayouts/slideLayout1.xml"/>
  <Override ContentType="application/vnd.openxmlformats-officedocument.extended-properties+xml" PartName="/docProps/app.xml"/>
  <Override ContentType="application/vnd.openxmlformats-officedocument.presentationml.slide+xml" PartName="/ppt/slides/slide11.xml"/>
  <Override ContentType="application/vnd.openxmlformats-officedocument.presentationml.slide+xml" PartName="/ppt/slides/slide20.xml"/>
  <Override ContentType="application/vnd.openxmlformats-officedocument.presentationml.slide+xml" PartName="/ppt/slides/slide40.xml"/>
  <Override ContentType="application/vnd.openxmlformats-officedocument.presentationml.slideLayout+xml" PartName="/ppt/slideLayouts/slideLayout12.xml"/>
  <Override ContentType="application/vnd.openxmlformats-officedocument.presentationml.slideLayout+xml" PartName="/ppt/slideLayouts/slideLayout10.xml"/>
  <Default ContentType="image/gif" Extension="gif"/>
  <Default ContentType="application/vnd.openxmlformats-officedocument.vmlDrawing" Extension="vml"/>
  <Override ContentType="application/vnd.openxmlformats-officedocument.presentationml.slide+xml" PartName="/ppt/slides/slide8.xml"/>
  <Override ContentType="application/vnd.openxmlformats-officedocument.presentationml.slide+xml" PartName="/ppt/slides/slide49.xml"/>
  <Override ContentType="application/vnd.openxmlformats-officedocument.presentationml.slide+xml" PartName="/ppt/slides/slide69.xml"/>
  <Override ContentType="application/vnd.openxmlformats-package.core-properties+xml" PartName="/docProps/core.xml"/>
  <Override ContentType="application/vnd.openxmlformats-officedocument.presentationml.slide+xml" PartName="/ppt/slides/slide6.xml"/>
  <Override ContentType="application/vnd.openxmlformats-officedocument.presentationml.slide+xml" PartName="/ppt/slides/slide38.xml"/>
  <Override ContentType="application/vnd.openxmlformats-officedocument.presentationml.slide+xml" PartName="/ppt/slides/slide56.xml"/>
  <Override ContentType="application/vnd.openxmlformats-officedocument.presentationml.slide+xml" PartName="/ppt/slides/slide67.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7.xml"/>
  <Override ContentType="application/vnd.openxmlformats-officedocument.presentationml.slide+xml" PartName="/ppt/slides/slide45.xml"/>
  <Override ContentType="application/vnd.openxmlformats-officedocument.presentationml.slide+xml" PartName="/ppt/slides/slide74.xml"/>
  <Override ContentType="application/vnd.openxmlformats-officedocument.presentationml.slideLayout+xml" PartName="/ppt/slideLayouts/slideLayout4.xml"/>
  <Override ContentType="application/vnd.openxmlformats-officedocument.presentationml.slide+xml" PartName="/ppt/slides/slide2.xml"/>
  <Override ContentType="application/vnd.openxmlformats-officedocument.presentationml.slide+xml" PartName="/ppt/slides/slide16.xml"/>
  <Override ContentType="application/vnd.openxmlformats-officedocument.presentationml.slide+xml" PartName="/ppt/slides/slide34.xml"/>
  <Override ContentType="application/vnd.openxmlformats-officedocument.presentationml.slide+xml" PartName="/ppt/slides/slide52.xml"/>
  <Override ContentType="application/vnd.openxmlformats-officedocument.presentationml.slide+xml" PartName="/ppt/slides/slide63.xml"/>
  <Default ContentType="image/x-wmf" Extension="wmf"/>
  <Default ContentType="application/vnd.openxmlformats-package.relationships+xml" Extension="rels"/>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7" r:id="rId2"/>
    <p:sldId id="260" r:id="rId3"/>
    <p:sldId id="261" r:id="rId4"/>
    <p:sldId id="262" r:id="rId5"/>
    <p:sldId id="364"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8" r:id="rId21"/>
    <p:sldId id="279" r:id="rId22"/>
    <p:sldId id="280" r:id="rId23"/>
    <p:sldId id="281" r:id="rId24"/>
    <p:sldId id="282" r:id="rId25"/>
    <p:sldId id="390" r:id="rId26"/>
    <p:sldId id="391" r:id="rId27"/>
    <p:sldId id="392" r:id="rId28"/>
    <p:sldId id="393" r:id="rId29"/>
    <p:sldId id="394" r:id="rId30"/>
    <p:sldId id="395" r:id="rId31"/>
    <p:sldId id="396" r:id="rId32"/>
    <p:sldId id="397" r:id="rId33"/>
    <p:sldId id="398" r:id="rId34"/>
    <p:sldId id="399" r:id="rId35"/>
    <p:sldId id="400" r:id="rId36"/>
    <p:sldId id="401" r:id="rId37"/>
    <p:sldId id="402" r:id="rId38"/>
    <p:sldId id="403" r:id="rId39"/>
    <p:sldId id="285" r:id="rId40"/>
    <p:sldId id="286" r:id="rId41"/>
    <p:sldId id="287" r:id="rId42"/>
    <p:sldId id="288" r:id="rId43"/>
    <p:sldId id="289" r:id="rId44"/>
    <p:sldId id="290" r:id="rId45"/>
    <p:sldId id="292" r:id="rId46"/>
    <p:sldId id="365"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7" r:id="rId61"/>
    <p:sldId id="308" r:id="rId62"/>
    <p:sldId id="309" r:id="rId63"/>
    <p:sldId id="310" r:id="rId64"/>
    <p:sldId id="311" r:id="rId65"/>
    <p:sldId id="312" r:id="rId66"/>
    <p:sldId id="313" r:id="rId67"/>
    <p:sldId id="315" r:id="rId68"/>
    <p:sldId id="316" r:id="rId69"/>
    <p:sldId id="317" r:id="rId70"/>
    <p:sldId id="318" r:id="rId71"/>
    <p:sldId id="319" r:id="rId72"/>
    <p:sldId id="320" r:id="rId73"/>
    <p:sldId id="321" r:id="rId74"/>
    <p:sldId id="322" r:id="rId75"/>
    <p:sldId id="323" r:id="rId76"/>
    <p:sldId id="363" r:id="rId77"/>
  </p:sldIdLst>
  <p:sldSz cx="12192000" cy="6858000"/>
  <p:notesSz cx="7102475" cy="102330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33CC"/>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Stile scuro 1 - Color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FD4443E-F989-4FC4-A0C8-D5A2AF1F390B}" styleName="Stile scuro 1 - Color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6980" autoAdjust="0"/>
    <p:restoredTop sz="87432" autoAdjust="0"/>
  </p:normalViewPr>
  <p:slideViewPr>
    <p:cSldViewPr snapToGrid="0">
      <p:cViewPr>
        <p:scale>
          <a:sx n="100" d="100"/>
          <a:sy n="100" d="100"/>
        </p:scale>
        <p:origin x="-192" y="-7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2.v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image" Target="../media/image52.png"/><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it-IT"/>
          </a:p>
        </p:txBody>
      </p:sp>
      <p:sp>
        <p:nvSpPr>
          <p:cNvPr id="3" name="Segnaposto data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6D1DFBF0-79FD-4BDE-8270-CFFE2BD7737D}" type="datetimeFigureOut">
              <a:rPr lang="it-IT" smtClean="0"/>
              <a:pPr/>
              <a:t>06/02/2017</a:t>
            </a:fld>
            <a:endParaRPr lang="it-IT"/>
          </a:p>
        </p:txBody>
      </p:sp>
      <p:sp>
        <p:nvSpPr>
          <p:cNvPr id="4" name="Segnaposto immagine diapositiva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9057" tIns="49528" rIns="99057" bIns="49528" rtlCol="0" anchor="ctr"/>
          <a:lstStyle/>
          <a:p>
            <a:endParaRPr lang="it-IT"/>
          </a:p>
        </p:txBody>
      </p:sp>
      <p:sp>
        <p:nvSpPr>
          <p:cNvPr id="5" name="Segnaposto note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endParaRPr lang="it-IT"/>
          </a:p>
        </p:txBody>
      </p:sp>
      <p:sp>
        <p:nvSpPr>
          <p:cNvPr id="7" name="Segnaposto numero diapositiva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013FD9C2-AAF8-40EE-8592-AA99AAEF7E87}" type="slidenum">
              <a:rPr lang="it-IT" smtClean="0"/>
              <a:pPr/>
              <a:t>‹#›</a:t>
            </a:fld>
            <a:endParaRPr lang="it-IT"/>
          </a:p>
        </p:txBody>
      </p:sp>
    </p:spTree>
    <p:extLst>
      <p:ext uri="{BB962C8B-B14F-4D97-AF65-F5344CB8AC3E}">
        <p14:creationId xmlns:p14="http://schemas.microsoft.com/office/powerpoint/2010/main" xmlns="" val="14842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13FD9C2-AAF8-40EE-8592-AA99AAEF7E87}" type="slidenum">
              <a:rPr lang="it-IT" smtClean="0"/>
              <a:pPr/>
              <a:t>24</a:t>
            </a:fld>
            <a:endParaRPr lang="it-IT"/>
          </a:p>
        </p:txBody>
      </p:sp>
    </p:spTree>
    <p:extLst>
      <p:ext uri="{BB962C8B-B14F-4D97-AF65-F5344CB8AC3E}">
        <p14:creationId xmlns:p14="http://schemas.microsoft.com/office/powerpoint/2010/main" xmlns="" val="3241391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13FD9C2-AAF8-40EE-8592-AA99AAEF7E87}" type="slidenum">
              <a:rPr lang="it-IT" smtClean="0"/>
              <a:pPr/>
              <a:t>47</a:t>
            </a:fld>
            <a:endParaRPr lang="it-IT"/>
          </a:p>
        </p:txBody>
      </p:sp>
    </p:spTree>
    <p:extLst>
      <p:ext uri="{BB962C8B-B14F-4D97-AF65-F5344CB8AC3E}">
        <p14:creationId xmlns:p14="http://schemas.microsoft.com/office/powerpoint/2010/main" xmlns="" val="2923948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E48DE7B5-17FC-45A7-AA5D-45000835050A}" type="datetimeFigureOut">
              <a:rPr lang="it-IT" smtClean="0"/>
              <a:pPr/>
              <a:t>06/02/2017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BFEA481-AC47-4B0C-8BC4-4C4D8CBD73A2}" type="slidenum">
              <a:rPr lang="it-IT" smtClean="0"/>
              <a:pPr/>
              <a:t>‹#›</a:t>
            </a:fld>
            <a:endParaRPr lang="it-IT"/>
          </a:p>
        </p:txBody>
      </p:sp>
    </p:spTree>
    <p:extLst>
      <p:ext uri="{BB962C8B-B14F-4D97-AF65-F5344CB8AC3E}">
        <p14:creationId xmlns:p14="http://schemas.microsoft.com/office/powerpoint/2010/main" xmlns="" val="1622857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48DE7B5-17FC-45A7-AA5D-45000835050A}" type="datetimeFigureOut">
              <a:rPr lang="it-IT" smtClean="0"/>
              <a:pPr/>
              <a:t>06/02/2017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BFEA481-AC47-4B0C-8BC4-4C4D8CBD73A2}" type="slidenum">
              <a:rPr lang="it-IT" smtClean="0"/>
              <a:pPr/>
              <a:t>‹#›</a:t>
            </a:fld>
            <a:endParaRPr lang="it-IT"/>
          </a:p>
        </p:txBody>
      </p:sp>
    </p:spTree>
    <p:extLst>
      <p:ext uri="{BB962C8B-B14F-4D97-AF65-F5344CB8AC3E}">
        <p14:creationId xmlns:p14="http://schemas.microsoft.com/office/powerpoint/2010/main" xmlns="" val="3667827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48DE7B5-17FC-45A7-AA5D-45000835050A}" type="datetimeFigureOut">
              <a:rPr lang="it-IT" smtClean="0"/>
              <a:pPr/>
              <a:t>06/02/2017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BFEA481-AC47-4B0C-8BC4-4C4D8CBD73A2}" type="slidenum">
              <a:rPr lang="it-IT" smtClean="0"/>
              <a:pPr/>
              <a:t>‹#›</a:t>
            </a:fld>
            <a:endParaRPr lang="it-IT"/>
          </a:p>
        </p:txBody>
      </p:sp>
    </p:spTree>
    <p:extLst>
      <p:ext uri="{BB962C8B-B14F-4D97-AF65-F5344CB8AC3E}">
        <p14:creationId xmlns:p14="http://schemas.microsoft.com/office/powerpoint/2010/main" xmlns="" val="57023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914400" y="609600"/>
            <a:ext cx="10363200" cy="1143000"/>
          </a:xfrm>
        </p:spPr>
        <p:txBody>
          <a:bodyPr/>
          <a:lstStyle/>
          <a:p>
            <a:r>
              <a:rPr lang="it-IT"/>
              <a:t>Fare clic per modificare lo stile del titolo</a:t>
            </a:r>
          </a:p>
        </p:txBody>
      </p:sp>
      <p:sp>
        <p:nvSpPr>
          <p:cNvPr id="3" name="Segnaposto tabella 2"/>
          <p:cNvSpPr>
            <a:spLocks noGrp="1"/>
          </p:cNvSpPr>
          <p:nvPr>
            <p:ph type="tbl" idx="1"/>
          </p:nvPr>
        </p:nvSpPr>
        <p:spPr>
          <a:xfrm>
            <a:off x="914400" y="1981200"/>
            <a:ext cx="10363200" cy="4114800"/>
          </a:xfrm>
        </p:spPr>
        <p:txBody>
          <a:bodyPr/>
          <a:lstStyle/>
          <a:p>
            <a:pPr lvl="0"/>
            <a:endParaRPr lang="it-IT" noProof="0"/>
          </a:p>
        </p:txBody>
      </p:sp>
      <p:sp>
        <p:nvSpPr>
          <p:cNvPr id="4" name="Rectangle 6"/>
          <p:cNvSpPr>
            <a:spLocks noGrp="1" noChangeArrowheads="1"/>
          </p:cNvSpPr>
          <p:nvPr>
            <p:ph type="dt" sz="half" idx="10"/>
          </p:nvPr>
        </p:nvSpPr>
        <p:spPr/>
        <p:txBody>
          <a:bodyPr/>
          <a:lstStyle>
            <a:lvl1pPr>
              <a:defRPr/>
            </a:lvl1pPr>
          </a:lstStyle>
          <a:p>
            <a:pPr>
              <a:defRPr/>
            </a:pPr>
            <a:endParaRPr lang="it-IT"/>
          </a:p>
        </p:txBody>
      </p:sp>
      <p:sp>
        <p:nvSpPr>
          <p:cNvPr id="5" name="Rectangle 7"/>
          <p:cNvSpPr>
            <a:spLocks noGrp="1" noChangeArrowheads="1"/>
          </p:cNvSpPr>
          <p:nvPr>
            <p:ph type="ftr" sz="quarter" idx="11"/>
          </p:nvPr>
        </p:nvSpPr>
        <p:spPr/>
        <p:txBody>
          <a:bodyPr/>
          <a:lstStyle>
            <a:lvl1pPr>
              <a:defRPr/>
            </a:lvl1pPr>
          </a:lstStyle>
          <a:p>
            <a:pPr>
              <a:defRPr/>
            </a:pPr>
            <a:endParaRPr lang="it-IT"/>
          </a:p>
        </p:txBody>
      </p:sp>
      <p:sp>
        <p:nvSpPr>
          <p:cNvPr id="6" name="Rectangle 8"/>
          <p:cNvSpPr>
            <a:spLocks noGrp="1" noChangeArrowheads="1"/>
          </p:cNvSpPr>
          <p:nvPr>
            <p:ph type="sldNum" sz="quarter" idx="12"/>
          </p:nvPr>
        </p:nvSpPr>
        <p:spPr/>
        <p:txBody>
          <a:bodyPr/>
          <a:lstStyle>
            <a:lvl1pPr>
              <a:defRPr smtClean="0"/>
            </a:lvl1pPr>
          </a:lstStyle>
          <a:p>
            <a:pPr>
              <a:defRPr/>
            </a:pPr>
            <a:fld id="{2229B14A-1248-42DD-99F3-12475F43057E}" type="slidenum">
              <a:rPr lang="it-IT" altLang="it-IT"/>
              <a:pPr>
                <a:defRPr/>
              </a:pPr>
              <a:t>‹#›</a:t>
            </a:fld>
            <a:endParaRPr lang="it-IT" altLang="it-IT"/>
          </a:p>
        </p:txBody>
      </p:sp>
    </p:spTree>
    <p:extLst>
      <p:ext uri="{BB962C8B-B14F-4D97-AF65-F5344CB8AC3E}">
        <p14:creationId xmlns:p14="http://schemas.microsoft.com/office/powerpoint/2010/main" xmlns="" val="2788439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48DE7B5-17FC-45A7-AA5D-45000835050A}" type="datetimeFigureOut">
              <a:rPr lang="it-IT" smtClean="0"/>
              <a:pPr/>
              <a:t>06/02/2017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BFEA481-AC47-4B0C-8BC4-4C4D8CBD73A2}" type="slidenum">
              <a:rPr lang="it-IT" smtClean="0"/>
              <a:pPr/>
              <a:t>‹#›</a:t>
            </a:fld>
            <a:endParaRPr lang="it-IT"/>
          </a:p>
        </p:txBody>
      </p:sp>
    </p:spTree>
    <p:extLst>
      <p:ext uri="{BB962C8B-B14F-4D97-AF65-F5344CB8AC3E}">
        <p14:creationId xmlns:p14="http://schemas.microsoft.com/office/powerpoint/2010/main" xmlns="" val="560487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E48DE7B5-17FC-45A7-AA5D-45000835050A}" type="datetimeFigureOut">
              <a:rPr lang="it-IT" smtClean="0"/>
              <a:pPr/>
              <a:t>06/02/2017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BFEA481-AC47-4B0C-8BC4-4C4D8CBD73A2}" type="slidenum">
              <a:rPr lang="it-IT" smtClean="0"/>
              <a:pPr/>
              <a:t>‹#›</a:t>
            </a:fld>
            <a:endParaRPr lang="it-IT"/>
          </a:p>
        </p:txBody>
      </p:sp>
    </p:spTree>
    <p:extLst>
      <p:ext uri="{BB962C8B-B14F-4D97-AF65-F5344CB8AC3E}">
        <p14:creationId xmlns:p14="http://schemas.microsoft.com/office/powerpoint/2010/main" xmlns="" val="3569512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E48DE7B5-17FC-45A7-AA5D-45000835050A}" type="datetimeFigureOut">
              <a:rPr lang="it-IT" smtClean="0"/>
              <a:pPr/>
              <a:t>06/02/2017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BFEA481-AC47-4B0C-8BC4-4C4D8CBD73A2}" type="slidenum">
              <a:rPr lang="it-IT" smtClean="0"/>
              <a:pPr/>
              <a:t>‹#›</a:t>
            </a:fld>
            <a:endParaRPr lang="it-IT"/>
          </a:p>
        </p:txBody>
      </p:sp>
    </p:spTree>
    <p:extLst>
      <p:ext uri="{BB962C8B-B14F-4D97-AF65-F5344CB8AC3E}">
        <p14:creationId xmlns:p14="http://schemas.microsoft.com/office/powerpoint/2010/main" xmlns="" val="3816240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E48DE7B5-17FC-45A7-AA5D-45000835050A}" type="datetimeFigureOut">
              <a:rPr lang="it-IT" smtClean="0"/>
              <a:pPr/>
              <a:t>06/02/2017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BFEA481-AC47-4B0C-8BC4-4C4D8CBD73A2}" type="slidenum">
              <a:rPr lang="it-IT" smtClean="0"/>
              <a:pPr/>
              <a:t>‹#›</a:t>
            </a:fld>
            <a:endParaRPr lang="it-IT"/>
          </a:p>
        </p:txBody>
      </p:sp>
    </p:spTree>
    <p:extLst>
      <p:ext uri="{BB962C8B-B14F-4D97-AF65-F5344CB8AC3E}">
        <p14:creationId xmlns:p14="http://schemas.microsoft.com/office/powerpoint/2010/main" xmlns="" val="1894462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E48DE7B5-17FC-45A7-AA5D-45000835050A}" type="datetimeFigureOut">
              <a:rPr lang="it-IT" smtClean="0"/>
              <a:pPr/>
              <a:t>06/02/2017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BFEA481-AC47-4B0C-8BC4-4C4D8CBD73A2}" type="slidenum">
              <a:rPr lang="it-IT" smtClean="0"/>
              <a:pPr/>
              <a:t>‹#›</a:t>
            </a:fld>
            <a:endParaRPr lang="it-IT"/>
          </a:p>
        </p:txBody>
      </p:sp>
    </p:spTree>
    <p:extLst>
      <p:ext uri="{BB962C8B-B14F-4D97-AF65-F5344CB8AC3E}">
        <p14:creationId xmlns:p14="http://schemas.microsoft.com/office/powerpoint/2010/main" xmlns="" val="3317326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48DE7B5-17FC-45A7-AA5D-45000835050A}" type="datetimeFigureOut">
              <a:rPr lang="it-IT" smtClean="0"/>
              <a:pPr/>
              <a:t>06/02/2017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BFEA481-AC47-4B0C-8BC4-4C4D8CBD73A2}" type="slidenum">
              <a:rPr lang="it-IT" smtClean="0"/>
              <a:pPr/>
              <a:t>‹#›</a:t>
            </a:fld>
            <a:endParaRPr lang="it-IT"/>
          </a:p>
        </p:txBody>
      </p:sp>
    </p:spTree>
    <p:extLst>
      <p:ext uri="{BB962C8B-B14F-4D97-AF65-F5344CB8AC3E}">
        <p14:creationId xmlns:p14="http://schemas.microsoft.com/office/powerpoint/2010/main" xmlns="" val="214222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48DE7B5-17FC-45A7-AA5D-45000835050A}" type="datetimeFigureOut">
              <a:rPr lang="it-IT" smtClean="0"/>
              <a:pPr/>
              <a:t>06/02/2017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BFEA481-AC47-4B0C-8BC4-4C4D8CBD73A2}" type="slidenum">
              <a:rPr lang="it-IT" smtClean="0"/>
              <a:pPr/>
              <a:t>‹#›</a:t>
            </a:fld>
            <a:endParaRPr lang="it-IT"/>
          </a:p>
        </p:txBody>
      </p:sp>
    </p:spTree>
    <p:extLst>
      <p:ext uri="{BB962C8B-B14F-4D97-AF65-F5344CB8AC3E}">
        <p14:creationId xmlns:p14="http://schemas.microsoft.com/office/powerpoint/2010/main" xmlns="" val="158783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48DE7B5-17FC-45A7-AA5D-45000835050A}" type="datetimeFigureOut">
              <a:rPr lang="it-IT" smtClean="0"/>
              <a:pPr/>
              <a:t>06/02/2017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BFEA481-AC47-4B0C-8BC4-4C4D8CBD73A2}" type="slidenum">
              <a:rPr lang="it-IT" smtClean="0"/>
              <a:pPr/>
              <a:t>‹#›</a:t>
            </a:fld>
            <a:endParaRPr lang="it-IT"/>
          </a:p>
        </p:txBody>
      </p:sp>
    </p:spTree>
    <p:extLst>
      <p:ext uri="{BB962C8B-B14F-4D97-AF65-F5344CB8AC3E}">
        <p14:creationId xmlns:p14="http://schemas.microsoft.com/office/powerpoint/2010/main" xmlns="" val="1295151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8DE7B5-17FC-45A7-AA5D-45000835050A}" type="datetimeFigureOut">
              <a:rPr lang="it-IT" smtClean="0"/>
              <a:pPr/>
              <a:t>06/02/2017</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FEA481-AC47-4B0C-8BC4-4C4D8CBD73A2}" type="slidenum">
              <a:rPr lang="it-IT" smtClean="0"/>
              <a:pPr/>
              <a:t>‹#›</a:t>
            </a:fld>
            <a:endParaRPr lang="it-IT"/>
          </a:p>
        </p:txBody>
      </p:sp>
    </p:spTree>
    <p:extLst>
      <p:ext uri="{BB962C8B-B14F-4D97-AF65-F5344CB8AC3E}">
        <p14:creationId xmlns:p14="http://schemas.microsoft.com/office/powerpoint/2010/main" xmlns="" val="3307527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hyperlink" Target="../../../Documenti/CRISTINA/Training%20G2%20GTiss%20Traumastem%20Dic%202008/G2%20Dic%2008/spec_carnial','','images/CSI_DS_Cran_over.jpg" TargetMode="External"/><Relationship Id="rId2" Type="http://schemas.openxmlformats.org/officeDocument/2006/relationships/hyperlink" Target="http://www.confluentsurgical.com/sp_ous_cranial_overview.html" TargetMode="Externa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arget="../media/image28.jpeg" Type="http://schemas.openxmlformats.org/officeDocument/2006/relationships/image"/><Relationship Id="rId2" Target="../media/image27.jpeg" Type="http://schemas.openxmlformats.org/officeDocument/2006/relationships/image"/><Relationship Id="rId1" Target="../slideLayouts/slideLayout7.xml" Type="http://schemas.openxmlformats.org/officeDocument/2006/relationships/slideLayout"/></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arget="../media/image34.jpeg" Type="http://schemas.openxmlformats.org/officeDocument/2006/relationships/image"/><Relationship Id="rId2" Target="../media/image33.png" Type="http://schemas.openxmlformats.org/officeDocument/2006/relationships/image"/><Relationship Id="rId1" Target="../slideLayouts/slideLayout12.xml" Type="http://schemas.openxmlformats.org/officeDocument/2006/relationships/slideLayout"/><Relationship Id="rId5" Target="../media/image36.jpeg" Type="http://schemas.openxmlformats.org/officeDocument/2006/relationships/image"/><Relationship Id="rId4" Target="../media/image35.jpeg" Type="http://schemas.openxmlformats.org/officeDocument/2006/relationships/image"/></Relationships>
</file>

<file path=ppt/slides/_rels/slide28.xml.rels><?xml version="1.0" encoding="UTF-8" standalone="yes" ?><Relationships xmlns="http://schemas.openxmlformats.org/package/2006/relationships"><Relationship Id="rId2" Target="../media/image37.jpeg" Type="http://schemas.openxmlformats.org/officeDocument/2006/relationships/image"/><Relationship Id="rId1" Target="../slideLayouts/slideLayout12.xml" Type="http://schemas.openxmlformats.org/officeDocument/2006/relationships/slideLayout"/></Relationships>
</file>

<file path=ppt/slides/_rels/slide29.xml.rels><?xml version="1.0" encoding="UTF-8" standalone="yes" ?><Relationships xmlns="http://schemas.openxmlformats.org/package/2006/relationships"><Relationship Id="rId8" Target="../media/image44.jpeg" Type="http://schemas.openxmlformats.org/officeDocument/2006/relationships/image"/><Relationship Id="rId3" Target="../media/image39.jpeg" Type="http://schemas.openxmlformats.org/officeDocument/2006/relationships/image"/><Relationship Id="rId7" Target="../media/image43.jpeg" Type="http://schemas.openxmlformats.org/officeDocument/2006/relationships/image"/><Relationship Id="rId2" Target="../media/image38.jpeg" Type="http://schemas.openxmlformats.org/officeDocument/2006/relationships/image"/><Relationship Id="rId1" Target="../slideLayouts/slideLayout12.xml" Type="http://schemas.openxmlformats.org/officeDocument/2006/relationships/slideLayout"/><Relationship Id="rId6" Target="../media/image42.png" Type="http://schemas.openxmlformats.org/officeDocument/2006/relationships/image"/><Relationship Id="rId5" Target="../media/image41.jpeg" Type="http://schemas.openxmlformats.org/officeDocument/2006/relationships/image"/><Relationship Id="rId4" Target="../media/image40.png" Type="http://schemas.openxmlformats.org/officeDocument/2006/relationships/image"/></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arget="../media/image47.jpeg" Type="http://schemas.openxmlformats.org/officeDocument/2006/relationships/image"/><Relationship Id="rId2" Target="../media/image46.jpeg" Type="http://schemas.openxmlformats.org/officeDocument/2006/relationships/image"/><Relationship Id="rId1" Target="../slideLayouts/slideLayout12.xml" Type="http://schemas.openxmlformats.org/officeDocument/2006/relationships/slideLayout"/></Relationships>
</file>

<file path=ppt/slides/_rels/slide34.xml.rels><?xml version="1.0" encoding="UTF-8" standalone="yes" ?><Relationships xmlns="http://schemas.openxmlformats.org/package/2006/relationships"><Relationship Id="rId3" Target="../media/image49.jpeg" Type="http://schemas.openxmlformats.org/officeDocument/2006/relationships/image"/><Relationship Id="rId2" Target="../media/image48.png" Type="http://schemas.openxmlformats.org/officeDocument/2006/relationships/image"/><Relationship Id="rId1" Target="../slideLayouts/slideLayout12.xml" Type="http://schemas.openxmlformats.org/officeDocument/2006/relationships/slideLayout"/></Relationships>
</file>

<file path=ppt/slides/_rels/slide35.xml.rels><?xml version="1.0" encoding="UTF-8" standalone="yes" ?><Relationships xmlns="http://schemas.openxmlformats.org/package/2006/relationships"><Relationship Id="rId2" Target="../media/image50.jpeg" Type="http://schemas.openxmlformats.org/officeDocument/2006/relationships/image"/><Relationship Id="rId1" Target="../slideLayouts/slideLayout12.xml" Type="http://schemas.openxmlformats.org/officeDocument/2006/relationships/slideLayout"/></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oleObject" Target="../embeddings/oleObject15.bin"/><Relationship Id="rId3" Type="http://schemas.openxmlformats.org/officeDocument/2006/relationships/oleObject" Target="../embeddings/oleObject5.bin"/><Relationship Id="rId7" Type="http://schemas.openxmlformats.org/officeDocument/2006/relationships/oleObject" Target="../embeddings/oleObject9.bin"/><Relationship Id="rId12"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8.bin"/><Relationship Id="rId11" Type="http://schemas.openxmlformats.org/officeDocument/2006/relationships/oleObject" Target="../embeddings/oleObject13.bin"/><Relationship Id="rId5" Type="http://schemas.openxmlformats.org/officeDocument/2006/relationships/oleObject" Target="../embeddings/oleObject7.bin"/><Relationship Id="rId10" Type="http://schemas.openxmlformats.org/officeDocument/2006/relationships/oleObject" Target="../embeddings/oleObject12.bin"/><Relationship Id="rId4" Type="http://schemas.openxmlformats.org/officeDocument/2006/relationships/oleObject" Target="../embeddings/oleObject6.bin"/><Relationship Id="rId9" Type="http://schemas.openxmlformats.org/officeDocument/2006/relationships/oleObject" Target="../embeddings/oleObject11.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arget="../media/image66.jpeg" Type="http://schemas.openxmlformats.org/officeDocument/2006/relationships/image"/><Relationship Id="rId2" Target="../media/image65.jpeg" Type="http://schemas.openxmlformats.org/officeDocument/2006/relationships/image"/><Relationship Id="rId1" Target="../slideLayouts/slideLayout7.xml" Type="http://schemas.openxmlformats.org/officeDocument/2006/relationships/slideLayout"/></Relationships>
</file>

<file path=ppt/slides/_rels/slide5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arget="../media/image70.jpeg" Type="http://schemas.openxmlformats.org/officeDocument/2006/relationships/image"/><Relationship Id="rId2" Target="../media/image69.png" Type="http://schemas.openxmlformats.org/officeDocument/2006/relationships/image"/><Relationship Id="rId1" Target="../slideLayouts/slideLayout7.xml" Type="http://schemas.openxmlformats.org/officeDocument/2006/relationships/slideLayout"/><Relationship Id="rId4" Target="../media/image71.jpeg" Type="http://schemas.openxmlformats.org/officeDocument/2006/relationships/image"/></Relationships>
</file>

<file path=ppt/slides/_rels/slide54.xml.rels><?xml version="1.0" encoding="UTF-8" standalone="yes" ?><Relationships xmlns="http://schemas.openxmlformats.org/package/2006/relationships"><Relationship Id="rId3" Target="../media/image73.png" Type="http://schemas.openxmlformats.org/officeDocument/2006/relationships/image"/><Relationship Id="rId2" Target="../media/image72.jpeg" Type="http://schemas.openxmlformats.org/officeDocument/2006/relationships/image"/><Relationship Id="rId1" Target="../slideLayouts/slideLayout7.xml" Type="http://schemas.openxmlformats.org/officeDocument/2006/relationships/slideLayout"/></Relationships>
</file>

<file path=ppt/slides/_rels/slide55.xml.rels><?xml version="1.0" encoding="UTF-8" standalone="yes" ?><Relationships xmlns="http://schemas.openxmlformats.org/package/2006/relationships"><Relationship Id="rId3" Target="../media/image75.jpeg" Type="http://schemas.openxmlformats.org/officeDocument/2006/relationships/image"/><Relationship Id="rId7" Target="../media/image79.jpeg" Type="http://schemas.openxmlformats.org/officeDocument/2006/relationships/image"/><Relationship Id="rId2" Target="../media/image74.jpeg" Type="http://schemas.openxmlformats.org/officeDocument/2006/relationships/image"/><Relationship Id="rId1" Target="../slideLayouts/slideLayout7.xml" Type="http://schemas.openxmlformats.org/officeDocument/2006/relationships/slideLayout"/><Relationship Id="rId6" Target="../media/image78.jpeg" Type="http://schemas.openxmlformats.org/officeDocument/2006/relationships/image"/><Relationship Id="rId5" Target="../media/image77.jpeg" Type="http://schemas.openxmlformats.org/officeDocument/2006/relationships/image"/><Relationship Id="rId4" Target="../media/image76.jpeg" Type="http://schemas.openxmlformats.org/officeDocument/2006/relationships/image"/></Relationships>
</file>

<file path=ppt/slides/_rels/slide56.xml.rels><?xml version="1.0" encoding="UTF-8" standalone="yes" ?><Relationships xmlns="http://schemas.openxmlformats.org/package/2006/relationships"><Relationship Id="rId8" Target="../media/image85.jpeg" Type="http://schemas.openxmlformats.org/officeDocument/2006/relationships/image"/><Relationship Id="rId3" Target="../media/image80.jpeg" Type="http://schemas.openxmlformats.org/officeDocument/2006/relationships/image"/><Relationship Id="rId7" Target="../media/image84.png" Type="http://schemas.openxmlformats.org/officeDocument/2006/relationships/image"/><Relationship Id="rId2" Target="http://www.tachosil.com/en/Menu/Application/MinimallyInvasive/" TargetMode="External" Type="http://schemas.openxmlformats.org/officeDocument/2006/relationships/hyperlink"/><Relationship Id="rId1" Target="../slideLayouts/slideLayout7.xml" Type="http://schemas.openxmlformats.org/officeDocument/2006/relationships/slideLayout"/><Relationship Id="rId6" Target="../media/image83.jpeg" Type="http://schemas.openxmlformats.org/officeDocument/2006/relationships/image"/><Relationship Id="rId5" Target="../media/image82.jpeg" Type="http://schemas.openxmlformats.org/officeDocument/2006/relationships/image"/><Relationship Id="rId10" Target="../media/image87.jpeg" Type="http://schemas.openxmlformats.org/officeDocument/2006/relationships/image"/><Relationship Id="rId4" Target="../media/image81.jpeg" Type="http://schemas.openxmlformats.org/officeDocument/2006/relationships/image"/><Relationship Id="rId9" Target="../media/image86.jpeg" Type="http://schemas.openxmlformats.org/officeDocument/2006/relationships/image"/></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7.xml"/><Relationship Id="rId5" Type="http://schemas.openxmlformats.org/officeDocument/2006/relationships/image" Target="../media/image95.jpeg"/><Relationship Id="rId4" Type="http://schemas.openxmlformats.org/officeDocument/2006/relationships/image" Target="../media/image94.jpeg"/></Relationships>
</file>

<file path=ppt/slides/_rels/slide71.xml.rels><?xml version="1.0" encoding="UTF-8" standalone="yes" ?><Relationships xmlns="http://schemas.openxmlformats.org/package/2006/relationships"><Relationship Id="rId2" Target="../media/image96.jpeg" Type="http://schemas.openxmlformats.org/officeDocument/2006/relationships/image"/><Relationship Id="rId1" Target="../slideLayouts/slideLayout7.xml" Type="http://schemas.openxmlformats.org/officeDocument/2006/relationships/slideLayout"/></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hyperlink" Target="http://www.clipartguide.com/_pages/0511-0811-1015-4058.html" TargetMode="External"/><Relationship Id="rId2" Type="http://schemas.openxmlformats.org/officeDocument/2006/relationships/image" Target="../media/image97.gif"/><Relationship Id="rId1" Type="http://schemas.openxmlformats.org/officeDocument/2006/relationships/slideLayout" Target="../slideLayouts/slideLayout7.xml"/><Relationship Id="rId5" Type="http://schemas.openxmlformats.org/officeDocument/2006/relationships/image" Target="../media/image99.gif"/><Relationship Id="rId4" Type="http://schemas.openxmlformats.org/officeDocument/2006/relationships/image" Target="../media/image98.jpeg"/></Relationships>
</file>

<file path=ppt/slides/_rels/slide8.xml.rels><?xml version="1.0" encoding="UTF-8" standalone="yes" ?><Relationships xmlns="http://schemas.openxmlformats.org/package/2006/relationships"><Relationship Id="rId3" Target="../media/image8.jpeg" Type="http://schemas.openxmlformats.org/officeDocument/2006/relationships/image"/><Relationship Id="rId7" Target="../media/image6.jpeg" Type="http://schemas.openxmlformats.org/officeDocument/2006/relationships/image"/><Relationship Id="rId2" Target="../slideLayouts/slideLayout7.xml" Type="http://schemas.openxmlformats.org/officeDocument/2006/relationships/slideLayout"/><Relationship Id="rId6" Target="../media/image11.png" Type="http://schemas.openxmlformats.org/officeDocument/2006/relationships/image"/><Relationship Id="rId5" Target="../media/image10.png" Type="http://schemas.openxmlformats.org/officeDocument/2006/relationships/image"/><Relationship Id="rId4" Target="../media/image9.png" Type="http://schemas.openxmlformats.org/officeDocument/2006/relationships/image"/></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descr="www.gemitaly.it"/>
          <p:cNvSpPr txBox="1">
            <a:spLocks noChangeArrowheads="1"/>
          </p:cNvSpPr>
          <p:nvPr/>
        </p:nvSpPr>
        <p:spPr bwMode="auto">
          <a:xfrm>
            <a:off x="5138933" y="5826125"/>
            <a:ext cx="3873112"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it-IT" sz="1200" b="1" dirty="0">
                <a:solidFill>
                  <a:srgbClr val="24A885"/>
                </a:solidFill>
                <a:latin typeface="+mn-lt"/>
              </a:rPr>
              <a:t> </a:t>
            </a:r>
            <a:r>
              <a:rPr lang="it-IT" altLang="it-IT" sz="1400" b="1" dirty="0">
                <a:solidFill>
                  <a:srgbClr val="24A885"/>
                </a:solidFill>
                <a:latin typeface="+mn-lt"/>
              </a:rPr>
              <a:t>GEM S.r.l.</a:t>
            </a:r>
          </a:p>
          <a:p>
            <a:pPr algn="just" eaLnBrk="1" hangingPunct="1">
              <a:spcBef>
                <a:spcPct val="0"/>
              </a:spcBef>
              <a:buFontTx/>
              <a:buNone/>
            </a:pPr>
            <a:r>
              <a:rPr lang="it-IT" altLang="it-IT" sz="1200" dirty="0">
                <a:solidFill>
                  <a:srgbClr val="24A885"/>
                </a:solidFill>
                <a:latin typeface="+mn-lt"/>
              </a:rPr>
              <a:t>Via dei Campi, 2 – PO Box 427 – 55049 Viareggio (LU) </a:t>
            </a:r>
            <a:r>
              <a:rPr lang="it-IT" altLang="it-IT" sz="1200" dirty="0" err="1">
                <a:solidFill>
                  <a:srgbClr val="24A885"/>
                </a:solidFill>
                <a:latin typeface="+mn-lt"/>
              </a:rPr>
              <a:t>Italy</a:t>
            </a:r>
            <a:endParaRPr lang="it-IT" altLang="it-IT" sz="1200" dirty="0">
              <a:solidFill>
                <a:srgbClr val="24A885"/>
              </a:solidFill>
              <a:latin typeface="+mn-lt"/>
            </a:endParaRPr>
          </a:p>
          <a:p>
            <a:pPr algn="just" eaLnBrk="1" hangingPunct="1">
              <a:spcBef>
                <a:spcPct val="0"/>
              </a:spcBef>
              <a:buFontTx/>
              <a:buNone/>
            </a:pPr>
            <a:r>
              <a:rPr lang="it-IT" altLang="it-IT" sz="1200" dirty="0">
                <a:solidFill>
                  <a:srgbClr val="24A885"/>
                </a:solidFill>
                <a:latin typeface="+mn-lt"/>
              </a:rPr>
              <a:t>Tel.  +39  0584  389784/391388      Fax  +39  0584  397904</a:t>
            </a:r>
          </a:p>
          <a:p>
            <a:pPr algn="just" eaLnBrk="1" hangingPunct="1">
              <a:spcBef>
                <a:spcPct val="0"/>
              </a:spcBef>
              <a:buFontTx/>
              <a:buNone/>
            </a:pPr>
            <a:r>
              <a:rPr lang="it-IT" altLang="it-IT" sz="1200" dirty="0">
                <a:solidFill>
                  <a:srgbClr val="24A885"/>
                </a:solidFill>
                <a:latin typeface="+mn-lt"/>
              </a:rPr>
              <a:t> Web:    www.gemitaly.it                 E-Mail:   info@gemitaly.it</a:t>
            </a:r>
            <a:endParaRPr lang="en-GB" altLang="it-IT" sz="1200" dirty="0">
              <a:solidFill>
                <a:srgbClr val="24A885"/>
              </a:solidFill>
              <a:latin typeface="+mn-lt"/>
            </a:endParaRPr>
          </a:p>
        </p:txBody>
      </p:sp>
      <p:sp>
        <p:nvSpPr>
          <p:cNvPr id="5123" name="Rectangle 3"/>
          <p:cNvSpPr>
            <a:spLocks noChangeArrowheads="1"/>
          </p:cNvSpPr>
          <p:nvPr/>
        </p:nvSpPr>
        <p:spPr bwMode="auto">
          <a:xfrm>
            <a:off x="3962400" y="2399282"/>
            <a:ext cx="4572000" cy="82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zh-CN" altLang="en-US" sz="4800" dirty="0" smtClean="0">
                <a:solidFill>
                  <a:srgbClr val="FF0000"/>
                </a:solidFill>
                <a:latin typeface="+mn-lt"/>
              </a:rPr>
              <a:t>竞争者</a:t>
            </a:r>
            <a:endParaRPr lang="it-IT" altLang="it-IT" sz="4800" dirty="0">
              <a:solidFill>
                <a:srgbClr val="FF0000"/>
              </a:solidFill>
              <a:latin typeface="+mn-lt"/>
            </a:endParaRPr>
          </a:p>
        </p:txBody>
      </p:sp>
      <p:grpSp>
        <p:nvGrpSpPr>
          <p:cNvPr id="5125" name="Group 5"/>
          <p:cNvGrpSpPr>
            <a:grpSpLocks/>
          </p:cNvGrpSpPr>
          <p:nvPr/>
        </p:nvGrpSpPr>
        <p:grpSpPr bwMode="auto">
          <a:xfrm>
            <a:off x="9285289" y="5927726"/>
            <a:ext cx="1230312" cy="708025"/>
            <a:chOff x="4889" y="3734"/>
            <a:chExt cx="775" cy="446"/>
          </a:xfrm>
        </p:grpSpPr>
        <p:sp>
          <p:nvSpPr>
            <p:cNvPr id="5140" name="Rectangle 6"/>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4000" u="sng">
                <a:solidFill>
                  <a:schemeClr val="bg1"/>
                </a:solidFill>
                <a:latin typeface="+mn-lt"/>
              </a:endParaRPr>
            </a:p>
          </p:txBody>
        </p:sp>
        <p:sp>
          <p:nvSpPr>
            <p:cNvPr id="5141" name="Text Box 7"/>
            <p:cNvSpPr txBox="1">
              <a:spLocks noChangeArrowheads="1"/>
            </p:cNvSpPr>
            <p:nvPr/>
          </p:nvSpPr>
          <p:spPr bwMode="auto">
            <a:xfrm>
              <a:off x="4889" y="3734"/>
              <a:ext cx="754" cy="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4000" u="sng">
                  <a:solidFill>
                    <a:schemeClr val="bg1"/>
                  </a:solidFill>
                  <a:latin typeface="+mn-lt"/>
                </a:rPr>
                <a:t>GEM</a:t>
              </a:r>
              <a:endParaRPr lang="en-GB" altLang="it-IT" sz="4000" u="sng">
                <a:solidFill>
                  <a:schemeClr val="bg1"/>
                </a:solidFill>
                <a:latin typeface="+mn-lt"/>
              </a:endParaRPr>
            </a:p>
          </p:txBody>
        </p:sp>
      </p:grpSp>
      <p:grpSp>
        <p:nvGrpSpPr>
          <p:cNvPr id="5126" name="Group 18"/>
          <p:cNvGrpSpPr>
            <a:grpSpLocks/>
          </p:cNvGrpSpPr>
          <p:nvPr/>
        </p:nvGrpSpPr>
        <p:grpSpPr bwMode="auto">
          <a:xfrm>
            <a:off x="0" y="-20638"/>
            <a:ext cx="12192000" cy="1406526"/>
            <a:chOff x="3" y="-13"/>
            <a:chExt cx="5760" cy="816"/>
          </a:xfrm>
        </p:grpSpPr>
        <p:grpSp>
          <p:nvGrpSpPr>
            <p:cNvPr id="5133" name="Group 17"/>
            <p:cNvGrpSpPr>
              <a:grpSpLocks/>
            </p:cNvGrpSpPr>
            <p:nvPr/>
          </p:nvGrpSpPr>
          <p:grpSpPr bwMode="auto">
            <a:xfrm>
              <a:off x="3" y="-13"/>
              <a:ext cx="5760" cy="816"/>
              <a:chOff x="3" y="-13"/>
              <a:chExt cx="5760" cy="816"/>
            </a:xfrm>
          </p:grpSpPr>
          <p:sp>
            <p:nvSpPr>
              <p:cNvPr id="5138" name="Rectangle 10"/>
              <p:cNvSpPr>
                <a:spLocks noChangeArrowheads="1"/>
              </p:cNvSpPr>
              <p:nvPr/>
            </p:nvSpPr>
            <p:spPr bwMode="auto">
              <a:xfrm>
                <a:off x="3" y="-13"/>
                <a:ext cx="5760" cy="816"/>
              </a:xfrm>
              <a:prstGeom prst="rect">
                <a:avLst/>
              </a:prstGeom>
              <a:solidFill>
                <a:srgbClr val="22BEB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b="1">
                    <a:solidFill>
                      <a:schemeClr val="bg1"/>
                    </a:solidFill>
                  </a:rPr>
                  <a:t>GLUBRAN</a:t>
                </a:r>
                <a:r>
                  <a:rPr lang="it-IT" altLang="it-IT" sz="2800" b="1" baseline="54000">
                    <a:solidFill>
                      <a:schemeClr val="bg1"/>
                    </a:solidFill>
                    <a:cs typeface="Times New Roman" panose="02020603050405020304" pitchFamily="18" charset="0"/>
                  </a:rPr>
                  <a:t>®</a:t>
                </a:r>
                <a:r>
                  <a:rPr lang="it-IT" altLang="it-IT" sz="4400" b="1">
                    <a:solidFill>
                      <a:schemeClr val="bg1"/>
                    </a:solidFill>
                  </a:rPr>
                  <a:t> 2</a:t>
                </a:r>
                <a:endParaRPr lang="en-GB" altLang="it-IT" sz="4400" b="1">
                  <a:solidFill>
                    <a:schemeClr val="bg1"/>
                  </a:solidFill>
                </a:endParaRPr>
              </a:p>
            </p:txBody>
          </p:sp>
          <p:sp>
            <p:nvSpPr>
              <p:cNvPr id="5139" name="AutoShape 11"/>
              <p:cNvSpPr>
                <a:spLocks noChangeArrowheads="1"/>
              </p:cNvSpPr>
              <p:nvPr/>
            </p:nvSpPr>
            <p:spPr bwMode="auto">
              <a:xfrm>
                <a:off x="1680" y="83"/>
                <a:ext cx="2400" cy="624"/>
              </a:xfrm>
              <a:prstGeom prst="flowChartTerminator">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it-IT" altLang="it-IT" sz="2400">
                  <a:solidFill>
                    <a:schemeClr val="bg1"/>
                  </a:solidFill>
                </a:endParaRPr>
              </a:p>
            </p:txBody>
          </p:sp>
        </p:grpSp>
        <p:sp>
          <p:nvSpPr>
            <p:cNvPr id="5136" name="Text Box 14"/>
            <p:cNvSpPr txBox="1">
              <a:spLocks noChangeArrowheads="1"/>
            </p:cNvSpPr>
            <p:nvPr/>
          </p:nvSpPr>
          <p:spPr bwMode="auto">
            <a:xfrm>
              <a:off x="462" y="249"/>
              <a:ext cx="45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2400">
                  <a:solidFill>
                    <a:schemeClr val="bg1"/>
                  </a:solidFill>
                </a:rPr>
                <a:t>-</a:t>
              </a:r>
              <a:endParaRPr lang="en-GB" altLang="it-IT" sz="2400">
                <a:solidFill>
                  <a:schemeClr val="bg1"/>
                </a:solidFill>
              </a:endParaRPr>
            </a:p>
          </p:txBody>
        </p:sp>
      </p:grpSp>
      <p:pic>
        <p:nvPicPr>
          <p:cNvPr id="5127" name="Picture 19" descr="emoticons sfida (1)">
            <a:hlinkClick r:id="" action="ppaction://noaction"/>
          </p:cNvPr>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5181600"/>
            <a:ext cx="1257300" cy="125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8" name="Rectangle 20"/>
          <p:cNvSpPr>
            <a:spLocks noChangeArrowheads="1"/>
          </p:cNvSpPr>
          <p:nvPr/>
        </p:nvSpPr>
        <p:spPr bwMode="auto">
          <a:xfrm>
            <a:off x="1998663" y="2300289"/>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mn-lt"/>
            </a:endParaRPr>
          </a:p>
        </p:txBody>
      </p:sp>
      <p:sp>
        <p:nvSpPr>
          <p:cNvPr id="5129" name="Rectangle 21"/>
          <p:cNvSpPr>
            <a:spLocks noChangeArrowheads="1"/>
          </p:cNvSpPr>
          <p:nvPr/>
        </p:nvSpPr>
        <p:spPr bwMode="auto">
          <a:xfrm>
            <a:off x="2087563" y="2300288"/>
            <a:ext cx="8018462"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21876" tIns="0" rIns="1821876"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GB" altLang="it-IT" sz="2400" b="1" dirty="0">
              <a:solidFill>
                <a:srgbClr val="000000"/>
              </a:solidFill>
              <a:latin typeface="+mn-lt"/>
            </a:endParaRPr>
          </a:p>
          <a:p>
            <a:pPr>
              <a:spcBef>
                <a:spcPct val="0"/>
              </a:spcBef>
              <a:buFontTx/>
              <a:buNone/>
            </a:pPr>
            <a:endParaRPr lang="en-GB" altLang="it-IT" sz="2400" b="1" dirty="0">
              <a:latin typeface="+mn-lt"/>
            </a:endParaRPr>
          </a:p>
        </p:txBody>
      </p:sp>
      <p:sp>
        <p:nvSpPr>
          <p:cNvPr id="5130" name="Rectangle 22"/>
          <p:cNvSpPr>
            <a:spLocks noChangeArrowheads="1"/>
          </p:cNvSpPr>
          <p:nvPr/>
        </p:nvSpPr>
        <p:spPr bwMode="auto">
          <a:xfrm>
            <a:off x="2087563" y="2844800"/>
            <a:ext cx="80184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mn-lt"/>
            </a:endParaRPr>
          </a:p>
        </p:txBody>
      </p:sp>
      <p:pic>
        <p:nvPicPr>
          <p:cNvPr id="5132" name="Picture 24" descr="Emoticons (318)">
            <a:hlinkClick r:id="" action="ppaction://noaction"/>
          </p:cNvPr>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20201" y="4648201"/>
            <a:ext cx="811213"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95529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600200" y="76200"/>
            <a:ext cx="1219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it-IT" altLang="it-IT" sz="3600">
              <a:solidFill>
                <a:schemeClr val="accent1"/>
              </a:solidFill>
              <a:latin typeface="+mn-lt"/>
            </a:endParaRPr>
          </a:p>
        </p:txBody>
      </p:sp>
      <p:sp>
        <p:nvSpPr>
          <p:cNvPr id="17411" name="Rectangle 4"/>
          <p:cNvSpPr>
            <a:spLocks noChangeArrowheads="1"/>
          </p:cNvSpPr>
          <p:nvPr/>
        </p:nvSpPr>
        <p:spPr bwMode="auto">
          <a:xfrm>
            <a:off x="2324100" y="2667001"/>
            <a:ext cx="7543800" cy="3016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Clr>
                <a:schemeClr val="accent2"/>
              </a:buClr>
              <a:buSzPct val="80000"/>
              <a:buFont typeface="Wingdings" panose="05000000000000000000" pitchFamily="2" charset="2"/>
              <a:buChar char="l"/>
            </a:pPr>
            <a:r>
              <a:rPr lang="it-IT" altLang="it-IT" sz="1600" b="1" dirty="0">
                <a:solidFill>
                  <a:schemeClr val="bg2"/>
                </a:solidFill>
                <a:latin typeface="+mn-lt"/>
              </a:rPr>
              <a:t>  </a:t>
            </a:r>
            <a:r>
              <a:rPr lang="it-IT" altLang="it-IT" sz="2000" dirty="0">
                <a:latin typeface="+mn-lt"/>
              </a:rPr>
              <a:t>2 </a:t>
            </a:r>
            <a:r>
              <a:rPr lang="zh-CN" altLang="en-US" sz="2000" dirty="0" smtClean="0">
                <a:latin typeface="+mn-lt"/>
              </a:rPr>
              <a:t>个溶液</a:t>
            </a:r>
            <a:r>
              <a:rPr lang="it-IT" altLang="it-IT" sz="2000" dirty="0" smtClean="0">
                <a:latin typeface="+mn-lt"/>
              </a:rPr>
              <a:t>:</a:t>
            </a:r>
            <a:r>
              <a:rPr lang="zh-CN" altLang="en-US" sz="2000" dirty="0" smtClean="0">
                <a:solidFill>
                  <a:schemeClr val="accent2"/>
                </a:solidFill>
                <a:latin typeface="+mn-lt"/>
              </a:rPr>
              <a:t>聚乙烯醇</a:t>
            </a:r>
            <a:r>
              <a:rPr lang="it-IT" altLang="it-IT" sz="2000" dirty="0" smtClean="0">
                <a:solidFill>
                  <a:srgbClr val="FF9900"/>
                </a:solidFill>
                <a:latin typeface="+mn-lt"/>
              </a:rPr>
              <a:t>(</a:t>
            </a:r>
            <a:r>
              <a:rPr lang="it-IT" altLang="it-IT" sz="2000" dirty="0">
                <a:solidFill>
                  <a:srgbClr val="FF9900"/>
                </a:solidFill>
                <a:latin typeface="+mn-lt"/>
              </a:rPr>
              <a:t>PEG</a:t>
            </a:r>
            <a:r>
              <a:rPr lang="it-IT" altLang="it-IT" sz="2000" dirty="0" smtClean="0">
                <a:solidFill>
                  <a:srgbClr val="FF9900"/>
                </a:solidFill>
                <a:latin typeface="+mn-lt"/>
              </a:rPr>
              <a:t>)</a:t>
            </a:r>
            <a:r>
              <a:rPr lang="zh-CN" altLang="en-US" sz="2000" dirty="0" smtClean="0">
                <a:latin typeface="+mn-lt"/>
              </a:rPr>
              <a:t>聚乙烯醇和三赖氨酸溶液（称为“蓝色前体”和“澄清前体”）</a:t>
            </a:r>
            <a:endParaRPr lang="it-IT" altLang="it-IT" sz="2000" dirty="0">
              <a:latin typeface="+mn-ea"/>
            </a:endParaRPr>
          </a:p>
          <a:p>
            <a:pPr>
              <a:spcBef>
                <a:spcPct val="50000"/>
              </a:spcBef>
              <a:buClr>
                <a:schemeClr val="accent2"/>
              </a:buClr>
              <a:buSzPct val="80000"/>
              <a:buFont typeface="Wingdings" panose="05000000000000000000" pitchFamily="2" charset="2"/>
              <a:buChar char="l"/>
            </a:pPr>
            <a:r>
              <a:rPr lang="it-IT" altLang="it-IT" sz="2000" dirty="0">
                <a:latin typeface="+mn-lt"/>
              </a:rPr>
              <a:t> </a:t>
            </a:r>
            <a:r>
              <a:rPr lang="zh-CN" altLang="en-US" sz="2000" dirty="0" smtClean="0">
                <a:latin typeface="+mn-lt"/>
              </a:rPr>
              <a:t>非即</a:t>
            </a:r>
            <a:r>
              <a:rPr lang="zh-CN" altLang="en-US" sz="2000" dirty="0" smtClean="0">
                <a:latin typeface="+mn-lt"/>
              </a:rPr>
              <a:t>用</a:t>
            </a:r>
            <a:endParaRPr lang="it-IT" altLang="it-IT" sz="2000" dirty="0">
              <a:latin typeface="+mn-lt"/>
            </a:endParaRPr>
          </a:p>
          <a:p>
            <a:pPr>
              <a:spcBef>
                <a:spcPct val="50000"/>
              </a:spcBef>
              <a:buClr>
                <a:schemeClr val="accent2"/>
              </a:buClr>
              <a:buSzPct val="80000"/>
              <a:buFont typeface="Wingdings" panose="05000000000000000000" pitchFamily="2" charset="2"/>
              <a:buChar char="l"/>
            </a:pPr>
            <a:r>
              <a:rPr lang="it-IT" altLang="it-IT" sz="2000" dirty="0">
                <a:latin typeface="+mn-lt"/>
              </a:rPr>
              <a:t>  </a:t>
            </a:r>
            <a:r>
              <a:rPr lang="zh-CN" altLang="en-US" sz="2000" dirty="0" smtClean="0">
                <a:latin typeface="+mn-lt"/>
              </a:rPr>
              <a:t>手工操作或喷雾均可</a:t>
            </a:r>
            <a:endParaRPr lang="it-IT" altLang="it-IT" sz="2000" dirty="0">
              <a:latin typeface="+mn-lt"/>
            </a:endParaRPr>
          </a:p>
          <a:p>
            <a:pPr>
              <a:spcBef>
                <a:spcPct val="50000"/>
              </a:spcBef>
              <a:buClr>
                <a:schemeClr val="accent2"/>
              </a:buClr>
              <a:buSzPct val="80000"/>
              <a:buFont typeface="Wingdings" panose="05000000000000000000" pitchFamily="2" charset="2"/>
              <a:buChar char="l"/>
            </a:pPr>
            <a:r>
              <a:rPr lang="it-IT" altLang="it-IT" sz="2000" dirty="0">
                <a:latin typeface="+mn-lt"/>
              </a:rPr>
              <a:t>  </a:t>
            </a:r>
            <a:r>
              <a:rPr lang="zh-CN" altLang="en-US" sz="2000" dirty="0" smtClean="0">
                <a:latin typeface="+mn-lt"/>
              </a:rPr>
              <a:t>使用后呈现蓝色</a:t>
            </a:r>
            <a:endParaRPr lang="it-IT" altLang="it-IT" sz="2000" dirty="0">
              <a:latin typeface="+mn-lt"/>
            </a:endParaRPr>
          </a:p>
          <a:p>
            <a:pPr>
              <a:spcBef>
                <a:spcPct val="50000"/>
              </a:spcBef>
              <a:buClr>
                <a:schemeClr val="accent2"/>
              </a:buClr>
              <a:buSzPct val="80000"/>
              <a:buFont typeface="Wingdings" panose="05000000000000000000" pitchFamily="2" charset="2"/>
              <a:buChar char="l"/>
            </a:pPr>
            <a:r>
              <a:rPr lang="en-US" altLang="it-IT" sz="2000" dirty="0" smtClean="0">
                <a:latin typeface="+mn-lt"/>
              </a:rPr>
              <a:t>4-8 </a:t>
            </a:r>
            <a:r>
              <a:rPr lang="zh-CN" altLang="en-US" sz="2000" dirty="0" smtClean="0">
                <a:latin typeface="+mn-lt"/>
              </a:rPr>
              <a:t>周后水解</a:t>
            </a:r>
            <a:endParaRPr lang="it-IT" altLang="it-IT" sz="2000" dirty="0">
              <a:latin typeface="+mn-lt"/>
            </a:endParaRPr>
          </a:p>
          <a:p>
            <a:pPr>
              <a:spcBef>
                <a:spcPct val="50000"/>
              </a:spcBef>
              <a:buClr>
                <a:schemeClr val="accent2"/>
              </a:buClr>
              <a:buSzPct val="80000"/>
              <a:buFont typeface="Wingdings" panose="05000000000000000000" pitchFamily="2" charset="2"/>
              <a:buChar char="l"/>
            </a:pPr>
            <a:r>
              <a:rPr lang="it-IT" altLang="it-IT" sz="2000" dirty="0">
                <a:latin typeface="+mn-lt"/>
              </a:rPr>
              <a:t>  </a:t>
            </a:r>
            <a:r>
              <a:rPr lang="zh-CN" altLang="en-US" sz="2000" dirty="0" smtClean="0">
                <a:latin typeface="+mn-lt"/>
              </a:rPr>
              <a:t>室温存储</a:t>
            </a:r>
            <a:endParaRPr lang="it-IT" altLang="it-IT" sz="2000" dirty="0">
              <a:latin typeface="+mn-lt"/>
            </a:endParaRPr>
          </a:p>
        </p:txBody>
      </p:sp>
      <p:sp>
        <p:nvSpPr>
          <p:cNvPr id="17412" name="Rectangle 5"/>
          <p:cNvSpPr>
            <a:spLocks noChangeArrowheads="1"/>
          </p:cNvSpPr>
          <p:nvPr/>
        </p:nvSpPr>
        <p:spPr bwMode="auto">
          <a:xfrm>
            <a:off x="2135188" y="1700213"/>
            <a:ext cx="76200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Clr>
                <a:schemeClr val="accent2"/>
              </a:buClr>
              <a:buSzPct val="80000"/>
              <a:buFont typeface="Wingdings" panose="05000000000000000000" pitchFamily="2" charset="2"/>
              <a:buNone/>
            </a:pPr>
            <a:r>
              <a:rPr lang="it-IT" altLang="it-IT" sz="3600" b="1" u="sng" dirty="0">
                <a:solidFill>
                  <a:schemeClr val="accent2"/>
                </a:solidFill>
                <a:latin typeface="+mn-lt"/>
              </a:rPr>
              <a:t>DuraSeal,  VascuSeal</a:t>
            </a:r>
            <a:r>
              <a:rPr lang="it-IT" altLang="it-IT" sz="2400" u="sng" dirty="0">
                <a:solidFill>
                  <a:schemeClr val="accent2"/>
                </a:solidFill>
                <a:latin typeface="+mn-lt"/>
              </a:rPr>
              <a:t>:</a:t>
            </a:r>
          </a:p>
        </p:txBody>
      </p:sp>
      <p:sp>
        <p:nvSpPr>
          <p:cNvPr id="19463" name="Rectangle 7"/>
          <p:cNvSpPr>
            <a:spLocks noChangeArrowheads="1"/>
          </p:cNvSpPr>
          <p:nvPr/>
        </p:nvSpPr>
        <p:spPr bwMode="auto">
          <a:xfrm>
            <a:off x="2209800" y="457200"/>
            <a:ext cx="7772400" cy="990600"/>
          </a:xfrm>
          <a:prstGeom prst="rect">
            <a:avLst/>
          </a:prstGeom>
          <a:noFill/>
          <a:ln w="9525">
            <a:noFill/>
            <a:miter lim="800000"/>
            <a:headEnd/>
            <a:tailEnd/>
          </a:ln>
          <a:effectLst/>
        </p:spPr>
        <p:txBody>
          <a:bodyPr anchor="b"/>
          <a:lstStyle/>
          <a:p>
            <a:pPr algn="ctr" eaLnBrk="1" hangingPunct="1">
              <a:defRPr/>
            </a:pPr>
            <a:r>
              <a:rPr lang="it-IT" sz="4400" dirty="0" err="1">
                <a:solidFill>
                  <a:schemeClr val="accent2"/>
                </a:solidFill>
                <a:effectLst>
                  <a:outerShdw blurRad="38100" dist="38100" dir="2700000" algn="tl">
                    <a:srgbClr val="C0C0C0"/>
                  </a:outerShdw>
                </a:effectLst>
              </a:rPr>
              <a:t>Covidien</a:t>
            </a:r>
            <a:endParaRPr lang="it-IT" sz="4400" dirty="0">
              <a:solidFill>
                <a:schemeClr val="accent2"/>
              </a:solidFill>
              <a:effectLst>
                <a:outerShdw blurRad="38100" dist="38100" dir="2700000" algn="tl">
                  <a:srgbClr val="C0C0C0"/>
                </a:outerShdw>
              </a:effectLst>
            </a:endParaRPr>
          </a:p>
        </p:txBody>
      </p:sp>
      <p:sp>
        <p:nvSpPr>
          <p:cNvPr id="17415" name="Text Box 11"/>
          <p:cNvSpPr txBox="1">
            <a:spLocks noChangeArrowheads="1"/>
          </p:cNvSpPr>
          <p:nvPr/>
        </p:nvSpPr>
        <p:spPr bwMode="auto">
          <a:xfrm>
            <a:off x="9694091" y="97423"/>
            <a:ext cx="252934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it-IT" altLang="it-IT" sz="1600" b="1" dirty="0">
                <a:latin typeface="+mn-lt"/>
              </a:rPr>
              <a:t>Non-</a:t>
            </a:r>
            <a:r>
              <a:rPr lang="it-IT" altLang="it-IT" sz="1600" b="1" dirty="0" err="1">
                <a:latin typeface="+mn-lt"/>
              </a:rPr>
              <a:t>cyanoacrylate</a:t>
            </a:r>
            <a:r>
              <a:rPr lang="it-IT" altLang="it-IT" sz="1600" b="1" dirty="0">
                <a:latin typeface="+mn-lt"/>
              </a:rPr>
              <a:t> </a:t>
            </a:r>
            <a:r>
              <a:rPr lang="it-IT" altLang="it-IT" sz="1600" b="1" dirty="0" err="1">
                <a:latin typeface="+mn-lt"/>
              </a:rPr>
              <a:t>sealants</a:t>
            </a:r>
            <a:endParaRPr lang="it-IT" altLang="it-IT" sz="1600" b="1" dirty="0">
              <a:latin typeface="+mn-lt"/>
            </a:endParaRPr>
          </a:p>
        </p:txBody>
      </p:sp>
      <p:grpSp>
        <p:nvGrpSpPr>
          <p:cNvPr id="10" name="Group 17"/>
          <p:cNvGrpSpPr>
            <a:grpSpLocks/>
          </p:cNvGrpSpPr>
          <p:nvPr/>
        </p:nvGrpSpPr>
        <p:grpSpPr bwMode="auto">
          <a:xfrm>
            <a:off x="87316" y="114300"/>
            <a:ext cx="1143000" cy="685800"/>
            <a:chOff x="4944" y="3744"/>
            <a:chExt cx="720" cy="432"/>
          </a:xfrm>
        </p:grpSpPr>
        <p:sp>
          <p:nvSpPr>
            <p:cNvPr id="11"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mn-lt"/>
              </a:endParaRPr>
            </a:p>
          </p:txBody>
        </p:sp>
        <p:sp>
          <p:nvSpPr>
            <p:cNvPr id="12"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mn-lt"/>
                </a:rPr>
                <a:t>GEM</a:t>
              </a:r>
              <a:endParaRPr lang="en-GB" altLang="it-IT" sz="3600" u="sng">
                <a:solidFill>
                  <a:schemeClr val="bg1"/>
                </a:solidFill>
                <a:latin typeface="+mn-lt"/>
              </a:endParaRPr>
            </a:p>
          </p:txBody>
        </p:sp>
      </p:grpSp>
    </p:spTree>
    <p:extLst>
      <p:ext uri="{BB962C8B-B14F-4D97-AF65-F5344CB8AC3E}">
        <p14:creationId xmlns:p14="http://schemas.microsoft.com/office/powerpoint/2010/main" xmlns="" val="3538712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600200" y="76200"/>
            <a:ext cx="1219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it-IT" altLang="it-IT" sz="3600">
              <a:solidFill>
                <a:srgbClr val="FF0000"/>
              </a:solidFill>
              <a:latin typeface="Calibri" panose="020F0502020204030204" pitchFamily="34" charset="0"/>
            </a:endParaRPr>
          </a:p>
        </p:txBody>
      </p:sp>
      <p:pic>
        <p:nvPicPr>
          <p:cNvPr id="18435" name="Picture 4" descr="http://www.covidien.com/imageServer.aspx?contentID=11576&amp;contenttype=image/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2200" y="1600201"/>
            <a:ext cx="7543800" cy="484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6" name="Rectangle 5"/>
          <p:cNvSpPr>
            <a:spLocks noChangeArrowheads="1"/>
          </p:cNvSpPr>
          <p:nvPr/>
        </p:nvSpPr>
        <p:spPr bwMode="auto">
          <a:xfrm>
            <a:off x="2514600" y="976313"/>
            <a:ext cx="7620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Clr>
                <a:schemeClr val="accent2"/>
              </a:buClr>
              <a:buSzPct val="80000"/>
              <a:buFont typeface="Wingdings" panose="05000000000000000000" pitchFamily="2" charset="2"/>
              <a:buNone/>
            </a:pPr>
            <a:r>
              <a:rPr lang="it-IT" altLang="it-IT" sz="2400" u="sng" dirty="0" err="1">
                <a:solidFill>
                  <a:srgbClr val="FF0000"/>
                </a:solidFill>
                <a:latin typeface="Calibri" panose="020F0502020204030204" pitchFamily="34" charset="0"/>
              </a:rPr>
              <a:t>PleuraSeal</a:t>
            </a:r>
            <a:r>
              <a:rPr lang="it-IT" altLang="it-IT" sz="2400" u="sng" dirty="0">
                <a:solidFill>
                  <a:srgbClr val="FF0000"/>
                </a:solidFill>
                <a:latin typeface="Calibri" panose="020F0502020204030204" pitchFamily="34" charset="0"/>
              </a:rPr>
              <a:t>, </a:t>
            </a:r>
            <a:r>
              <a:rPr lang="it-IT" altLang="it-IT" sz="2400" u="sng" dirty="0" err="1">
                <a:solidFill>
                  <a:srgbClr val="FF0000"/>
                </a:solidFill>
                <a:latin typeface="Calibri" panose="020F0502020204030204" pitchFamily="34" charset="0"/>
              </a:rPr>
              <a:t>VascuSeal</a:t>
            </a:r>
            <a:r>
              <a:rPr lang="it-IT" altLang="it-IT" sz="2400" u="sng" dirty="0">
                <a:solidFill>
                  <a:srgbClr val="FF0000"/>
                </a:solidFill>
                <a:latin typeface="Calibri" panose="020F0502020204030204" pitchFamily="34" charset="0"/>
              </a:rPr>
              <a:t>, </a:t>
            </a:r>
            <a:r>
              <a:rPr lang="it-IT" altLang="it-IT" sz="2400" u="sng" dirty="0" err="1">
                <a:solidFill>
                  <a:srgbClr val="FF0000"/>
                </a:solidFill>
                <a:latin typeface="Calibri" panose="020F0502020204030204" pitchFamily="34" charset="0"/>
              </a:rPr>
              <a:t>DuraSeal</a:t>
            </a:r>
            <a:r>
              <a:rPr lang="it-IT" altLang="it-IT" sz="2400" u="sng" dirty="0">
                <a:solidFill>
                  <a:srgbClr val="FF0000"/>
                </a:solidFill>
                <a:latin typeface="Calibri" panose="020F0502020204030204" pitchFamily="34" charset="0"/>
              </a:rPr>
              <a:t>  </a:t>
            </a:r>
          </a:p>
        </p:txBody>
      </p:sp>
      <p:sp>
        <p:nvSpPr>
          <p:cNvPr id="20486" name="Rectangle 6"/>
          <p:cNvSpPr>
            <a:spLocks noChangeArrowheads="1"/>
          </p:cNvSpPr>
          <p:nvPr/>
        </p:nvSpPr>
        <p:spPr bwMode="auto">
          <a:xfrm>
            <a:off x="2133600" y="-76200"/>
            <a:ext cx="7772400" cy="990600"/>
          </a:xfrm>
          <a:prstGeom prst="rect">
            <a:avLst/>
          </a:prstGeom>
          <a:noFill/>
          <a:ln w="9525">
            <a:noFill/>
            <a:miter lim="800000"/>
            <a:headEnd/>
            <a:tailEnd/>
          </a:ln>
          <a:effectLst/>
        </p:spPr>
        <p:txBody>
          <a:bodyPr anchor="b"/>
          <a:lstStyle/>
          <a:p>
            <a:pPr algn="ctr" eaLnBrk="1" hangingPunct="1">
              <a:defRPr/>
            </a:pPr>
            <a:r>
              <a:rPr lang="it-IT" sz="4400">
                <a:solidFill>
                  <a:schemeClr val="accent2"/>
                </a:solidFill>
                <a:effectLst>
                  <a:outerShdw blurRad="38100" dist="38100" dir="2700000" algn="tl">
                    <a:srgbClr val="C0C0C0"/>
                  </a:outerShdw>
                </a:effectLst>
                <a:latin typeface="Calibri" panose="020F0502020204030204" pitchFamily="34" charset="0"/>
              </a:rPr>
              <a:t>Covidien</a:t>
            </a:r>
          </a:p>
        </p:txBody>
      </p:sp>
      <p:sp>
        <p:nvSpPr>
          <p:cNvPr id="18439" name="Text Box 11"/>
          <p:cNvSpPr txBox="1">
            <a:spLocks noChangeArrowheads="1"/>
          </p:cNvSpPr>
          <p:nvPr/>
        </p:nvSpPr>
        <p:spPr bwMode="auto">
          <a:xfrm>
            <a:off x="7874000" y="115889"/>
            <a:ext cx="225254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Calibri" panose="020F0502020204030204" pitchFamily="34" charset="0"/>
              </a:rPr>
              <a:t>非氰基丙烯酸酯密封剂</a:t>
            </a:r>
            <a:endParaRPr lang="zh-CN" altLang="en-US" sz="1600" b="1" dirty="0">
              <a:latin typeface="Calibri" panose="020F0502020204030204" pitchFamily="34" charset="0"/>
            </a:endParaRPr>
          </a:p>
        </p:txBody>
      </p:sp>
      <p:grpSp>
        <p:nvGrpSpPr>
          <p:cNvPr id="10" name="Group 17"/>
          <p:cNvGrpSpPr>
            <a:grpSpLocks/>
          </p:cNvGrpSpPr>
          <p:nvPr/>
        </p:nvGrpSpPr>
        <p:grpSpPr bwMode="auto">
          <a:xfrm>
            <a:off x="87316" y="114300"/>
            <a:ext cx="1143000" cy="685800"/>
            <a:chOff x="4944" y="3744"/>
            <a:chExt cx="720" cy="432"/>
          </a:xfrm>
        </p:grpSpPr>
        <p:sp>
          <p:nvSpPr>
            <p:cNvPr id="11"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2"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sp>
        <p:nvSpPr>
          <p:cNvPr id="13" name="TextBox 12"/>
          <p:cNvSpPr txBox="1"/>
          <p:nvPr/>
        </p:nvSpPr>
        <p:spPr>
          <a:xfrm>
            <a:off x="5124450" y="1981199"/>
            <a:ext cx="1665841" cy="253916"/>
          </a:xfrm>
          <a:prstGeom prst="rect">
            <a:avLst/>
          </a:prstGeom>
          <a:noFill/>
        </p:spPr>
        <p:txBody>
          <a:bodyPr wrap="square" rtlCol="0">
            <a:spAutoFit/>
          </a:bodyPr>
          <a:lstStyle/>
          <a:p>
            <a:r>
              <a:rPr lang="zh-CN" altLang="en-US" sz="1050" dirty="0" smtClean="0"/>
              <a:t>具有反应性端基的氨基酸</a:t>
            </a:r>
            <a:endParaRPr lang="zh-CN" altLang="en-US" sz="1050" dirty="0"/>
          </a:p>
        </p:txBody>
      </p:sp>
      <p:sp>
        <p:nvSpPr>
          <p:cNvPr id="14" name="TextBox 13"/>
          <p:cNvSpPr txBox="1"/>
          <p:nvPr/>
        </p:nvSpPr>
        <p:spPr>
          <a:xfrm>
            <a:off x="733425" y="3305175"/>
            <a:ext cx="1616148" cy="253916"/>
          </a:xfrm>
          <a:prstGeom prst="rect">
            <a:avLst/>
          </a:prstGeom>
          <a:noFill/>
        </p:spPr>
        <p:txBody>
          <a:bodyPr wrap="none" rtlCol="0">
            <a:spAutoFit/>
          </a:bodyPr>
          <a:lstStyle/>
          <a:p>
            <a:r>
              <a:rPr lang="zh-CN" altLang="en-US" sz="1050" dirty="0" smtClean="0"/>
              <a:t>水溶性</a:t>
            </a:r>
            <a:r>
              <a:rPr lang="en-US" altLang="zh-CN" sz="1050" dirty="0" smtClean="0"/>
              <a:t>PEG</a:t>
            </a:r>
            <a:r>
              <a:rPr lang="zh-CN" altLang="en-US" sz="1050" dirty="0" smtClean="0"/>
              <a:t>的反应性端基</a:t>
            </a:r>
            <a:endParaRPr lang="zh-CN" altLang="en-US" sz="1050" dirty="0"/>
          </a:p>
        </p:txBody>
      </p:sp>
      <p:sp>
        <p:nvSpPr>
          <p:cNvPr id="15" name="TextBox 14"/>
          <p:cNvSpPr txBox="1"/>
          <p:nvPr/>
        </p:nvSpPr>
        <p:spPr>
          <a:xfrm>
            <a:off x="1000125" y="5657849"/>
            <a:ext cx="1638300" cy="415498"/>
          </a:xfrm>
          <a:prstGeom prst="rect">
            <a:avLst/>
          </a:prstGeom>
          <a:noFill/>
        </p:spPr>
        <p:txBody>
          <a:bodyPr wrap="square" rtlCol="0">
            <a:spAutoFit/>
          </a:bodyPr>
          <a:lstStyle/>
          <a:p>
            <a:r>
              <a:rPr lang="zh-CN" altLang="en-US" sz="1050" dirty="0" smtClean="0"/>
              <a:t>混合后，液体发生交联，形成可吸收的水凝胶</a:t>
            </a:r>
            <a:endParaRPr lang="zh-CN" altLang="en-US" sz="1050" dirty="0"/>
          </a:p>
        </p:txBody>
      </p:sp>
      <p:sp>
        <p:nvSpPr>
          <p:cNvPr id="16" name="TextBox 15"/>
          <p:cNvSpPr txBox="1"/>
          <p:nvPr/>
        </p:nvSpPr>
        <p:spPr>
          <a:xfrm>
            <a:off x="6610350" y="2752725"/>
            <a:ext cx="723275" cy="253916"/>
          </a:xfrm>
          <a:prstGeom prst="rect">
            <a:avLst/>
          </a:prstGeom>
          <a:noFill/>
        </p:spPr>
        <p:txBody>
          <a:bodyPr wrap="none" rtlCol="0">
            <a:spAutoFit/>
          </a:bodyPr>
          <a:lstStyle/>
          <a:p>
            <a:r>
              <a:rPr lang="zh-CN" altLang="en-US" sz="1050" dirty="0" smtClean="0"/>
              <a:t>片段水解</a:t>
            </a:r>
            <a:endParaRPr lang="zh-CN" altLang="en-US" sz="1050" dirty="0"/>
          </a:p>
        </p:txBody>
      </p:sp>
      <p:sp>
        <p:nvSpPr>
          <p:cNvPr id="17" name="TextBox 16"/>
          <p:cNvSpPr txBox="1"/>
          <p:nvPr/>
        </p:nvSpPr>
        <p:spPr>
          <a:xfrm>
            <a:off x="9896475" y="2305050"/>
            <a:ext cx="1323975" cy="415498"/>
          </a:xfrm>
          <a:prstGeom prst="rect">
            <a:avLst/>
          </a:prstGeom>
          <a:noFill/>
        </p:spPr>
        <p:txBody>
          <a:bodyPr wrap="square" rtlCol="0">
            <a:spAutoFit/>
          </a:bodyPr>
          <a:lstStyle/>
          <a:p>
            <a:r>
              <a:rPr lang="zh-CN" altLang="en-US" sz="1050" dirty="0" smtClean="0"/>
              <a:t>具有反应性端基的氨基酸被肾脏清除</a:t>
            </a:r>
            <a:endParaRPr lang="zh-CN" altLang="en-US" sz="1050" dirty="0"/>
          </a:p>
        </p:txBody>
      </p:sp>
      <p:sp>
        <p:nvSpPr>
          <p:cNvPr id="18" name="TextBox 17"/>
          <p:cNvSpPr txBox="1"/>
          <p:nvPr/>
        </p:nvSpPr>
        <p:spPr>
          <a:xfrm>
            <a:off x="9105900" y="4048125"/>
            <a:ext cx="1063112" cy="253916"/>
          </a:xfrm>
          <a:prstGeom prst="rect">
            <a:avLst/>
          </a:prstGeom>
          <a:noFill/>
        </p:spPr>
        <p:txBody>
          <a:bodyPr wrap="none" rtlCol="0">
            <a:spAutoFit/>
          </a:bodyPr>
          <a:lstStyle/>
          <a:p>
            <a:r>
              <a:rPr lang="zh-CN" altLang="en-US" sz="1050" dirty="0" smtClean="0"/>
              <a:t>吸收（</a:t>
            </a:r>
            <a:r>
              <a:rPr lang="en-US" altLang="zh-CN" sz="1050" dirty="0" smtClean="0"/>
              <a:t>4~8</a:t>
            </a:r>
            <a:r>
              <a:rPr lang="zh-CN" altLang="en-US" sz="1050" dirty="0" smtClean="0"/>
              <a:t>周）</a:t>
            </a:r>
            <a:endParaRPr lang="zh-CN" altLang="en-US" sz="1050" dirty="0"/>
          </a:p>
        </p:txBody>
      </p:sp>
      <p:sp>
        <p:nvSpPr>
          <p:cNvPr id="19" name="TextBox 18"/>
          <p:cNvSpPr txBox="1"/>
          <p:nvPr/>
        </p:nvSpPr>
        <p:spPr>
          <a:xfrm>
            <a:off x="9867900" y="4800600"/>
            <a:ext cx="923925" cy="415498"/>
          </a:xfrm>
          <a:prstGeom prst="rect">
            <a:avLst/>
          </a:prstGeom>
          <a:noFill/>
        </p:spPr>
        <p:txBody>
          <a:bodyPr wrap="square" rtlCol="0">
            <a:spAutoFit/>
          </a:bodyPr>
          <a:lstStyle/>
          <a:p>
            <a:r>
              <a:rPr lang="zh-CN" altLang="en-US" sz="1050" dirty="0" smtClean="0"/>
              <a:t>水溶性</a:t>
            </a:r>
            <a:r>
              <a:rPr lang="en-US" altLang="zh-CN" sz="1050" dirty="0" smtClean="0"/>
              <a:t>PEG</a:t>
            </a:r>
            <a:r>
              <a:rPr lang="zh-CN" altLang="en-US" sz="1050" dirty="0" smtClean="0"/>
              <a:t>被肾脏清除</a:t>
            </a:r>
            <a:endParaRPr lang="zh-CN" altLang="en-US" sz="1050" dirty="0"/>
          </a:p>
        </p:txBody>
      </p:sp>
      <p:sp>
        <p:nvSpPr>
          <p:cNvPr id="20" name="TextBox 19"/>
          <p:cNvSpPr txBox="1"/>
          <p:nvPr/>
        </p:nvSpPr>
        <p:spPr>
          <a:xfrm>
            <a:off x="4210050" y="3686175"/>
            <a:ext cx="926857" cy="253916"/>
          </a:xfrm>
          <a:prstGeom prst="rect">
            <a:avLst/>
          </a:prstGeom>
          <a:noFill/>
        </p:spPr>
        <p:txBody>
          <a:bodyPr wrap="none" rtlCol="0">
            <a:spAutoFit/>
          </a:bodyPr>
          <a:lstStyle/>
          <a:p>
            <a:r>
              <a:rPr lang="zh-CN" altLang="en-US" sz="1050" dirty="0" smtClean="0"/>
              <a:t>反应（</a:t>
            </a:r>
            <a:r>
              <a:rPr lang="en-US" altLang="zh-CN" sz="1050" dirty="0" smtClean="0"/>
              <a:t>2</a:t>
            </a:r>
            <a:r>
              <a:rPr lang="zh-CN" altLang="en-US" sz="1050" dirty="0" smtClean="0"/>
              <a:t>秒）</a:t>
            </a:r>
            <a:endParaRPr lang="zh-CN" altLang="en-US" sz="1050" dirty="0"/>
          </a:p>
        </p:txBody>
      </p:sp>
      <p:sp>
        <p:nvSpPr>
          <p:cNvPr id="21" name="TextBox 20"/>
          <p:cNvSpPr txBox="1"/>
          <p:nvPr/>
        </p:nvSpPr>
        <p:spPr>
          <a:xfrm>
            <a:off x="1828800" y="5038725"/>
            <a:ext cx="992579" cy="253916"/>
          </a:xfrm>
          <a:prstGeom prst="rect">
            <a:avLst/>
          </a:prstGeom>
          <a:noFill/>
        </p:spPr>
        <p:txBody>
          <a:bodyPr wrap="none" rtlCol="0">
            <a:spAutoFit/>
          </a:bodyPr>
          <a:lstStyle/>
          <a:p>
            <a:r>
              <a:rPr lang="zh-CN" altLang="en-US" sz="1050" dirty="0" smtClean="0"/>
              <a:t>可水解的片段</a:t>
            </a:r>
            <a:endParaRPr lang="zh-CN" altLang="en-US" sz="1050" dirty="0"/>
          </a:p>
        </p:txBody>
      </p:sp>
    </p:spTree>
    <p:extLst>
      <p:ext uri="{BB962C8B-B14F-4D97-AF65-F5344CB8AC3E}">
        <p14:creationId xmlns:p14="http://schemas.microsoft.com/office/powerpoint/2010/main" xmlns="" val="2642088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600200" y="76200"/>
            <a:ext cx="1219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it-IT" altLang="it-IT" sz="3600">
              <a:solidFill>
                <a:schemeClr val="accent1"/>
              </a:solidFill>
              <a:latin typeface="+mn-lt"/>
            </a:endParaRPr>
          </a:p>
        </p:txBody>
      </p:sp>
      <p:pic>
        <p:nvPicPr>
          <p:cNvPr id="19459" name="Picture 4" descr="http://www.covidien.com/imageServer.aspx?contentID=11562&amp;contenttype=image/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1" y="4343401"/>
            <a:ext cx="1782763" cy="219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5" descr="http://www.covidien.com/imageServer.aspx?contentID=11563&amp;contenttype=image/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38601" y="3429001"/>
            <a:ext cx="1577975" cy="219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1" name="Picture 6" descr="http://www.covidien.com/imageServer.aspx?contentID=11564&amp;contenttype=image/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24601" y="2590801"/>
            <a:ext cx="1577975" cy="219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2" name="Text Box 7"/>
          <p:cNvSpPr txBox="1">
            <a:spLocks noChangeArrowheads="1"/>
          </p:cNvSpPr>
          <p:nvPr/>
        </p:nvSpPr>
        <p:spPr bwMode="auto">
          <a:xfrm>
            <a:off x="6257108" y="5440363"/>
            <a:ext cx="5464629"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2000" dirty="0" smtClean="0">
                <a:latin typeface="+mn-lt"/>
              </a:rPr>
              <a:t>将前体注射器与小瓶连接，推入内容物，混合，用同一个注射器将小瓶中的内容物抽出</a:t>
            </a:r>
            <a:endParaRPr lang="en-GB" altLang="it-IT" sz="2000" dirty="0">
              <a:latin typeface="+mn-lt"/>
            </a:endParaRPr>
          </a:p>
        </p:txBody>
      </p:sp>
      <p:pic>
        <p:nvPicPr>
          <p:cNvPr id="19463" name="Picture 8" descr="http://www.covidien.com/imageServer.aspx?contentID=11565&amp;contenttype=image/jpe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763001" y="1828801"/>
            <a:ext cx="1577975" cy="219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4" name="Rectangle 9"/>
          <p:cNvSpPr>
            <a:spLocks noChangeArrowheads="1"/>
          </p:cNvSpPr>
          <p:nvPr/>
        </p:nvSpPr>
        <p:spPr bwMode="auto">
          <a:xfrm>
            <a:off x="1905000" y="2209801"/>
            <a:ext cx="25908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Clr>
                <a:schemeClr val="accent2"/>
              </a:buClr>
              <a:buSzPct val="80000"/>
              <a:buFont typeface="Wingdings" panose="05000000000000000000" pitchFamily="2" charset="2"/>
              <a:buNone/>
            </a:pPr>
            <a:r>
              <a:rPr lang="zh-CN" altLang="en-US" sz="1400" dirty="0" smtClean="0">
                <a:latin typeface="+mn-lt"/>
              </a:rPr>
              <a:t>准备</a:t>
            </a:r>
            <a:endParaRPr lang="it-IT" altLang="it-IT" sz="1400" dirty="0">
              <a:latin typeface="+mn-lt"/>
            </a:endParaRPr>
          </a:p>
        </p:txBody>
      </p:sp>
      <p:sp>
        <p:nvSpPr>
          <p:cNvPr id="21514" name="Rectangle 10"/>
          <p:cNvSpPr>
            <a:spLocks noChangeArrowheads="1"/>
          </p:cNvSpPr>
          <p:nvPr/>
        </p:nvSpPr>
        <p:spPr bwMode="auto">
          <a:xfrm>
            <a:off x="1676400" y="76200"/>
            <a:ext cx="7772400" cy="990600"/>
          </a:xfrm>
          <a:prstGeom prst="rect">
            <a:avLst/>
          </a:prstGeom>
          <a:noFill/>
          <a:ln w="9525">
            <a:noFill/>
            <a:miter lim="800000"/>
            <a:headEnd/>
            <a:tailEnd/>
          </a:ln>
          <a:effectLst/>
        </p:spPr>
        <p:txBody>
          <a:bodyPr anchor="b"/>
          <a:lstStyle/>
          <a:p>
            <a:pPr algn="ctr" eaLnBrk="1" hangingPunct="1">
              <a:defRPr/>
            </a:pPr>
            <a:r>
              <a:rPr lang="it-IT" sz="4400">
                <a:solidFill>
                  <a:schemeClr val="accent2"/>
                </a:solidFill>
                <a:effectLst>
                  <a:outerShdw blurRad="38100" dist="38100" dir="2700000" algn="tl">
                    <a:srgbClr val="C0C0C0"/>
                  </a:outerShdw>
                </a:effectLst>
              </a:rPr>
              <a:t>Covidien</a:t>
            </a:r>
          </a:p>
        </p:txBody>
      </p:sp>
      <p:sp>
        <p:nvSpPr>
          <p:cNvPr id="19466" name="Rectangle 12"/>
          <p:cNvSpPr>
            <a:spLocks noChangeArrowheads="1"/>
          </p:cNvSpPr>
          <p:nvPr/>
        </p:nvSpPr>
        <p:spPr bwMode="auto">
          <a:xfrm>
            <a:off x="2514601" y="1066800"/>
            <a:ext cx="58134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Clr>
                <a:schemeClr val="accent2"/>
              </a:buClr>
              <a:buSzPct val="80000"/>
              <a:buFont typeface="Wingdings" panose="05000000000000000000" pitchFamily="2" charset="2"/>
              <a:buNone/>
            </a:pPr>
            <a:r>
              <a:rPr lang="it-IT" altLang="it-IT" sz="2400" u="sng">
                <a:solidFill>
                  <a:schemeClr val="accent2"/>
                </a:solidFill>
                <a:latin typeface="+mn-lt"/>
              </a:rPr>
              <a:t>VascuSeal, DuraSeal  </a:t>
            </a:r>
          </a:p>
        </p:txBody>
      </p:sp>
      <p:grpSp>
        <p:nvGrpSpPr>
          <p:cNvPr id="19467" name="Group 13"/>
          <p:cNvGrpSpPr>
            <a:grpSpLocks/>
          </p:cNvGrpSpPr>
          <p:nvPr/>
        </p:nvGrpSpPr>
        <p:grpSpPr bwMode="auto">
          <a:xfrm>
            <a:off x="3" y="104776"/>
            <a:ext cx="1206500" cy="708025"/>
            <a:chOff x="4889" y="3734"/>
            <a:chExt cx="760" cy="446"/>
          </a:xfrm>
        </p:grpSpPr>
        <p:sp>
          <p:nvSpPr>
            <p:cNvPr id="19469" name="Rectangle 14"/>
            <p:cNvSpPr>
              <a:spLocks noChangeArrowheads="1"/>
            </p:cNvSpPr>
            <p:nvPr/>
          </p:nvSpPr>
          <p:spPr bwMode="auto">
            <a:xfrm>
              <a:off x="4929"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4000" u="sng">
                <a:solidFill>
                  <a:schemeClr val="bg1"/>
                </a:solidFill>
                <a:latin typeface="+mn-lt"/>
              </a:endParaRPr>
            </a:p>
          </p:txBody>
        </p:sp>
        <p:sp>
          <p:nvSpPr>
            <p:cNvPr id="19470" name="Text Box 15"/>
            <p:cNvSpPr txBox="1">
              <a:spLocks noChangeArrowheads="1"/>
            </p:cNvSpPr>
            <p:nvPr/>
          </p:nvSpPr>
          <p:spPr bwMode="auto">
            <a:xfrm>
              <a:off x="4889" y="3734"/>
              <a:ext cx="754" cy="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4000" u="sng" dirty="0">
                  <a:solidFill>
                    <a:schemeClr val="bg1"/>
                  </a:solidFill>
                  <a:latin typeface="+mn-lt"/>
                </a:rPr>
                <a:t>GEM</a:t>
              </a:r>
              <a:endParaRPr lang="en-GB" altLang="it-IT" sz="4000" u="sng" dirty="0">
                <a:solidFill>
                  <a:schemeClr val="bg1"/>
                </a:solidFill>
                <a:latin typeface="+mn-lt"/>
              </a:endParaRPr>
            </a:p>
          </p:txBody>
        </p:sp>
      </p:grpSp>
      <p:sp>
        <p:nvSpPr>
          <p:cNvPr id="19468" name="Text Box 11"/>
          <p:cNvSpPr txBox="1">
            <a:spLocks noChangeArrowheads="1"/>
          </p:cNvSpPr>
          <p:nvPr/>
        </p:nvSpPr>
        <p:spPr bwMode="auto">
          <a:xfrm>
            <a:off x="9551988" y="104776"/>
            <a:ext cx="225254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mn-lt"/>
              </a:rPr>
              <a:t>非氰基丙烯酸酯密封剂</a:t>
            </a:r>
            <a:endParaRPr lang="zh-CN" altLang="en-US" sz="1600" b="1" dirty="0">
              <a:latin typeface="+mn-lt"/>
            </a:endParaRPr>
          </a:p>
        </p:txBody>
      </p:sp>
    </p:spTree>
    <p:extLst>
      <p:ext uri="{BB962C8B-B14F-4D97-AF65-F5344CB8AC3E}">
        <p14:creationId xmlns:p14="http://schemas.microsoft.com/office/powerpoint/2010/main" xmlns="" val="667075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600200" y="76200"/>
            <a:ext cx="1219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it-IT" altLang="it-IT" sz="3600">
              <a:solidFill>
                <a:schemeClr val="accent1"/>
              </a:solidFill>
              <a:latin typeface="Calibri" panose="020F0502020204030204" pitchFamily="34" charset="0"/>
            </a:endParaRPr>
          </a:p>
        </p:txBody>
      </p:sp>
      <p:sp>
        <p:nvSpPr>
          <p:cNvPr id="20483" name="Text Box 4"/>
          <p:cNvSpPr txBox="1">
            <a:spLocks noChangeArrowheads="1"/>
          </p:cNvSpPr>
          <p:nvPr/>
        </p:nvSpPr>
        <p:spPr bwMode="auto">
          <a:xfrm>
            <a:off x="4305301" y="2466969"/>
            <a:ext cx="33686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2000" dirty="0" smtClean="0">
                <a:latin typeface="Calibri" panose="020F0502020204030204" pitchFamily="34" charset="0"/>
              </a:rPr>
              <a:t>确保</a:t>
            </a:r>
            <a:r>
              <a:rPr lang="en-US" altLang="zh-CN" sz="2000" dirty="0" smtClean="0">
                <a:latin typeface="Calibri" panose="020F0502020204030204" pitchFamily="34" charset="0"/>
              </a:rPr>
              <a:t>2</a:t>
            </a:r>
            <a:r>
              <a:rPr lang="zh-CN" altLang="en-US" sz="2000" dirty="0" smtClean="0">
                <a:latin typeface="Calibri" panose="020F0502020204030204" pitchFamily="34" charset="0"/>
              </a:rPr>
              <a:t>个注射器高度相同，将其连接在</a:t>
            </a:r>
            <a:r>
              <a:rPr lang="en-US" altLang="zh-CN" sz="2000" dirty="0" smtClean="0">
                <a:latin typeface="Calibri" panose="020F0502020204030204" pitchFamily="34" charset="0"/>
              </a:rPr>
              <a:t>Y</a:t>
            </a:r>
            <a:r>
              <a:rPr lang="zh-CN" altLang="en-US" sz="2000" dirty="0" smtClean="0">
                <a:latin typeface="Calibri" panose="020F0502020204030204" pitchFamily="34" charset="0"/>
              </a:rPr>
              <a:t>形涂药器上，装妥</a:t>
            </a:r>
            <a:endParaRPr lang="en-GB" altLang="it-IT" sz="2000" dirty="0">
              <a:latin typeface="Calibri" panose="020F0502020204030204" pitchFamily="34" charset="0"/>
            </a:endParaRPr>
          </a:p>
        </p:txBody>
      </p:sp>
      <p:pic>
        <p:nvPicPr>
          <p:cNvPr id="20484" name="Picture 5" descr="http://www.covidien.com/imageServer.aspx?contentID=11566&amp;contenttype=image/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1" y="1981201"/>
            <a:ext cx="2149475" cy="219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5" name="Picture 6" descr="http://www.covidien.com/imageServer.aspx?contentID=11567&amp;contenttype=image/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4601" y="4267201"/>
            <a:ext cx="2149475" cy="219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6" name="Picture 7" descr="http://www.covidien.com/imageServer.aspx?contentID=11570&amp;contenttype=image/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48601" y="1828801"/>
            <a:ext cx="2149475" cy="219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7" name="Rectangle 8"/>
          <p:cNvSpPr>
            <a:spLocks noChangeArrowheads="1"/>
          </p:cNvSpPr>
          <p:nvPr/>
        </p:nvSpPr>
        <p:spPr bwMode="auto">
          <a:xfrm>
            <a:off x="1271682" y="1462087"/>
            <a:ext cx="2590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Clr>
                <a:schemeClr val="accent2"/>
              </a:buClr>
              <a:buSzPct val="80000"/>
              <a:buNone/>
            </a:pPr>
            <a:r>
              <a:rPr lang="zh-CN" altLang="en-US" sz="1800" dirty="0" smtClean="0">
                <a:latin typeface="Calibri" panose="020F0502020204030204" pitchFamily="34" charset="0"/>
              </a:rPr>
              <a:t>手工应用</a:t>
            </a:r>
            <a:endParaRPr lang="it-IT" altLang="it-IT" sz="1800" dirty="0">
              <a:latin typeface="Calibri" panose="020F0502020204030204" pitchFamily="34" charset="0"/>
            </a:endParaRPr>
          </a:p>
        </p:txBody>
      </p:sp>
      <p:sp>
        <p:nvSpPr>
          <p:cNvPr id="20488" name="Rectangle 9"/>
          <p:cNvSpPr>
            <a:spLocks noChangeArrowheads="1"/>
          </p:cNvSpPr>
          <p:nvPr/>
        </p:nvSpPr>
        <p:spPr bwMode="auto">
          <a:xfrm>
            <a:off x="7238999" y="1462088"/>
            <a:ext cx="321696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Clr>
                <a:schemeClr val="accent2"/>
              </a:buClr>
              <a:buSzPct val="80000"/>
              <a:buFont typeface="Wingdings" panose="05000000000000000000" pitchFamily="2" charset="2"/>
              <a:buNone/>
            </a:pPr>
            <a:r>
              <a:rPr lang="it-IT" altLang="it-IT" sz="1800" b="1" dirty="0">
                <a:latin typeface="Calibri" panose="020F0502020204030204" pitchFamily="34" charset="0"/>
              </a:rPr>
              <a:t> </a:t>
            </a:r>
            <a:r>
              <a:rPr lang="it-IT" altLang="it-IT" sz="1800" b="1" dirty="0" err="1">
                <a:latin typeface="Calibri" panose="020F0502020204030204" pitchFamily="34" charset="0"/>
              </a:rPr>
              <a:t>MicroMyst</a:t>
            </a:r>
            <a:r>
              <a:rPr lang="it-IT" altLang="it-IT" sz="1800" b="1" dirty="0">
                <a:latin typeface="Calibri" panose="020F0502020204030204" pitchFamily="34" charset="0"/>
                <a:sym typeface="Symbol" panose="05050102010706020507" pitchFamily="18" charset="2"/>
              </a:rPr>
              <a:t></a:t>
            </a:r>
            <a:endParaRPr lang="it-IT" altLang="it-IT" sz="1800" dirty="0">
              <a:latin typeface="Calibri" panose="020F0502020204030204" pitchFamily="34" charset="0"/>
            </a:endParaRPr>
          </a:p>
        </p:txBody>
      </p:sp>
      <p:pic>
        <p:nvPicPr>
          <p:cNvPr id="20489" name="Picture 10" descr="http://www.covidien.com/imageServer.aspx?contentID=11585&amp;contenttype=image/jpe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67601" y="4191001"/>
            <a:ext cx="2239963" cy="2411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0" name="Text Box 11"/>
          <p:cNvSpPr txBox="1">
            <a:spLocks noChangeArrowheads="1"/>
          </p:cNvSpPr>
          <p:nvPr/>
        </p:nvSpPr>
        <p:spPr bwMode="auto">
          <a:xfrm>
            <a:off x="6096000" y="5562601"/>
            <a:ext cx="2133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dirty="0" smtClean="0">
                <a:latin typeface="Calibri" panose="020F0502020204030204" pitchFamily="34" charset="0"/>
              </a:rPr>
              <a:t>与气流连接，空气泵单独供应</a:t>
            </a:r>
            <a:endParaRPr lang="en-GB" altLang="it-IT" sz="1600" dirty="0">
              <a:latin typeface="Calibri" panose="020F0502020204030204" pitchFamily="34" charset="0"/>
            </a:endParaRPr>
          </a:p>
        </p:txBody>
      </p:sp>
      <p:sp>
        <p:nvSpPr>
          <p:cNvPr id="22540" name="Rectangle 12"/>
          <p:cNvSpPr>
            <a:spLocks noChangeArrowheads="1"/>
          </p:cNvSpPr>
          <p:nvPr/>
        </p:nvSpPr>
        <p:spPr bwMode="auto">
          <a:xfrm>
            <a:off x="1524000" y="-76200"/>
            <a:ext cx="7772400" cy="990600"/>
          </a:xfrm>
          <a:prstGeom prst="rect">
            <a:avLst/>
          </a:prstGeom>
          <a:noFill/>
          <a:ln w="9525">
            <a:noFill/>
            <a:miter lim="800000"/>
            <a:headEnd/>
            <a:tailEnd/>
          </a:ln>
          <a:effectLst/>
        </p:spPr>
        <p:txBody>
          <a:bodyPr anchor="b"/>
          <a:lstStyle/>
          <a:p>
            <a:pPr algn="ctr" eaLnBrk="1" hangingPunct="1">
              <a:defRPr/>
            </a:pPr>
            <a:r>
              <a:rPr lang="it-IT" sz="4400">
                <a:solidFill>
                  <a:schemeClr val="accent2"/>
                </a:solidFill>
                <a:effectLst>
                  <a:outerShdw blurRad="38100" dist="38100" dir="2700000" algn="tl">
                    <a:srgbClr val="C0C0C0"/>
                  </a:outerShdw>
                </a:effectLst>
                <a:latin typeface="Calibri" panose="020F0502020204030204" pitchFamily="34" charset="0"/>
              </a:rPr>
              <a:t>Covidien</a:t>
            </a:r>
          </a:p>
        </p:txBody>
      </p:sp>
      <p:sp>
        <p:nvSpPr>
          <p:cNvPr id="20492" name="Rectangle 14"/>
          <p:cNvSpPr>
            <a:spLocks noChangeArrowheads="1"/>
          </p:cNvSpPr>
          <p:nvPr/>
        </p:nvSpPr>
        <p:spPr bwMode="auto">
          <a:xfrm>
            <a:off x="2514600" y="914400"/>
            <a:ext cx="59578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Clr>
                <a:schemeClr val="accent2"/>
              </a:buClr>
              <a:buSzPct val="80000"/>
              <a:buFont typeface="Wingdings" panose="05000000000000000000" pitchFamily="2" charset="2"/>
              <a:buNone/>
            </a:pPr>
            <a:r>
              <a:rPr lang="it-IT" altLang="it-IT" sz="2400" u="sng">
                <a:solidFill>
                  <a:schemeClr val="accent2"/>
                </a:solidFill>
                <a:latin typeface="Calibri" panose="020F0502020204030204" pitchFamily="34" charset="0"/>
              </a:rPr>
              <a:t>VascuSeal, DuraSeal  </a:t>
            </a:r>
          </a:p>
        </p:txBody>
      </p:sp>
      <p:sp>
        <p:nvSpPr>
          <p:cNvPr id="20494" name="Text Box 11"/>
          <p:cNvSpPr txBox="1">
            <a:spLocks noChangeArrowheads="1"/>
          </p:cNvSpPr>
          <p:nvPr/>
        </p:nvSpPr>
        <p:spPr bwMode="auto">
          <a:xfrm>
            <a:off x="9467668" y="118646"/>
            <a:ext cx="225254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Calibri" panose="020F0502020204030204" pitchFamily="34" charset="0"/>
              </a:rPr>
              <a:t>非氰基丙烯酸酯密封剂</a:t>
            </a:r>
            <a:endParaRPr lang="zh-CN" altLang="en-US" sz="1600" b="1" dirty="0">
              <a:latin typeface="Calibri" panose="020F0502020204030204" pitchFamily="34" charset="0"/>
            </a:endParaRPr>
          </a:p>
        </p:txBody>
      </p:sp>
      <p:grpSp>
        <p:nvGrpSpPr>
          <p:cNvPr id="17" name="Group 17"/>
          <p:cNvGrpSpPr>
            <a:grpSpLocks/>
          </p:cNvGrpSpPr>
          <p:nvPr/>
        </p:nvGrpSpPr>
        <p:grpSpPr bwMode="auto">
          <a:xfrm>
            <a:off x="87316" y="114300"/>
            <a:ext cx="1143000" cy="685800"/>
            <a:chOff x="4944" y="3744"/>
            <a:chExt cx="720" cy="432"/>
          </a:xfrm>
        </p:grpSpPr>
        <p:sp>
          <p:nvSpPr>
            <p:cNvPr id="18"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mn-lt"/>
              </a:endParaRPr>
            </a:p>
          </p:txBody>
        </p:sp>
        <p:sp>
          <p:nvSpPr>
            <p:cNvPr id="19"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mn-lt"/>
                </a:rPr>
                <a:t>GEM</a:t>
              </a:r>
              <a:endParaRPr lang="en-GB" altLang="it-IT" sz="3600" u="sng">
                <a:solidFill>
                  <a:schemeClr val="bg1"/>
                </a:solidFill>
                <a:latin typeface="+mn-lt"/>
              </a:endParaRPr>
            </a:p>
          </p:txBody>
        </p:sp>
      </p:grpSp>
      <p:sp>
        <p:nvSpPr>
          <p:cNvPr id="2" name="Rettangolo 1"/>
          <p:cNvSpPr/>
          <p:nvPr/>
        </p:nvSpPr>
        <p:spPr>
          <a:xfrm>
            <a:off x="9467668" y="1453634"/>
            <a:ext cx="646331" cy="369332"/>
          </a:xfrm>
          <a:prstGeom prst="rect">
            <a:avLst/>
          </a:prstGeom>
        </p:spPr>
        <p:txBody>
          <a:bodyPr wrap="none">
            <a:spAutoFit/>
          </a:bodyPr>
          <a:lstStyle/>
          <a:p>
            <a:r>
              <a:rPr lang="zh-CN" altLang="en-US" dirty="0" smtClean="0"/>
              <a:t>应用</a:t>
            </a:r>
            <a:endParaRPr lang="it-IT" dirty="0"/>
          </a:p>
        </p:txBody>
      </p:sp>
    </p:spTree>
    <p:extLst>
      <p:ext uri="{BB962C8B-B14F-4D97-AF65-F5344CB8AC3E}">
        <p14:creationId xmlns:p14="http://schemas.microsoft.com/office/powerpoint/2010/main" xmlns="" val="1262557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4"/>
          <p:cNvSpPr txBox="1">
            <a:spLocks noChangeArrowheads="1"/>
          </p:cNvSpPr>
          <p:nvPr/>
        </p:nvSpPr>
        <p:spPr bwMode="auto">
          <a:xfrm>
            <a:off x="5562599" y="2376488"/>
            <a:ext cx="6281057"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800" b="1" dirty="0" smtClean="0">
                <a:solidFill>
                  <a:srgbClr val="000000"/>
                </a:solidFill>
                <a:latin typeface="Calibri" panose="020F0502020204030204" pitchFamily="34" charset="0"/>
                <a:cs typeface="Arial" panose="020B0604020202020204" pitchFamily="34" charset="0"/>
              </a:rPr>
              <a:t>预期用途</a:t>
            </a:r>
            <a:r>
              <a:rPr lang="it-IT" altLang="it-IT" sz="1800" b="1" dirty="0" smtClean="0">
                <a:solidFill>
                  <a:srgbClr val="000000"/>
                </a:solidFill>
                <a:latin typeface="Calibri" panose="020F0502020204030204" pitchFamily="34" charset="0"/>
                <a:cs typeface="Arial" panose="020B0604020202020204" pitchFamily="34" charset="0"/>
              </a:rPr>
              <a:t>:</a:t>
            </a:r>
            <a:endParaRPr lang="it-IT" altLang="it-IT" sz="1800" b="1" dirty="0">
              <a:solidFill>
                <a:srgbClr val="000000"/>
              </a:solidFill>
              <a:latin typeface="Calibri" panose="020F0502020204030204" pitchFamily="34" charset="0"/>
              <a:cs typeface="Arial" panose="020B0604020202020204" pitchFamily="34" charset="0"/>
            </a:endParaRPr>
          </a:p>
          <a:p>
            <a:pPr>
              <a:spcBef>
                <a:spcPct val="50000"/>
              </a:spcBef>
              <a:buNone/>
            </a:pPr>
            <a:r>
              <a:rPr lang="en-US" altLang="it-IT" sz="2000" dirty="0" err="1" smtClean="0">
                <a:solidFill>
                  <a:srgbClr val="000000"/>
                </a:solidFill>
                <a:latin typeface="Calibri" panose="020F0502020204030204" pitchFamily="34" charset="0"/>
                <a:cs typeface="Arial" panose="020B0604020202020204" pitchFamily="34" charset="0"/>
              </a:rPr>
              <a:t>DuraSeal</a:t>
            </a:r>
            <a:r>
              <a:rPr lang="en-US" altLang="it-IT" sz="2000" dirty="0" smtClean="0">
                <a:solidFill>
                  <a:srgbClr val="000000"/>
                </a:solidFill>
                <a:latin typeface="Calibri" panose="020F0502020204030204" pitchFamily="34" charset="0"/>
                <a:cs typeface="Arial" panose="020B0604020202020204" pitchFamily="34" charset="0"/>
              </a:rPr>
              <a:t>®</a:t>
            </a:r>
            <a:r>
              <a:rPr lang="zh-CN" altLang="en-US" sz="2000" dirty="0" smtClean="0">
                <a:solidFill>
                  <a:srgbClr val="000000"/>
                </a:solidFill>
                <a:latin typeface="Calibri" panose="020F0502020204030204" pitchFamily="34" charset="0"/>
                <a:cs typeface="Arial" panose="020B0604020202020204" pitchFamily="34" charset="0"/>
              </a:rPr>
              <a:t>外科密封胶系统用于</a:t>
            </a:r>
            <a:r>
              <a:rPr lang="it-IT" altLang="it-IT" sz="2000" dirty="0" smtClean="0">
                <a:solidFill>
                  <a:srgbClr val="000000"/>
                </a:solidFill>
                <a:latin typeface="Calibri" panose="020F0502020204030204" pitchFamily="34" charset="0"/>
                <a:cs typeface="Arial" panose="020B0604020202020204" pitchFamily="34" charset="0"/>
              </a:rPr>
              <a:t>:</a:t>
            </a:r>
            <a:endParaRPr lang="it-IT" altLang="it-IT" sz="2000" dirty="0">
              <a:solidFill>
                <a:srgbClr val="FF0000"/>
              </a:solidFill>
              <a:latin typeface="Calibri" panose="020F0502020204030204" pitchFamily="34" charset="0"/>
              <a:cs typeface="Arial" panose="020B0604020202020204" pitchFamily="34" charset="0"/>
            </a:endParaRPr>
          </a:p>
          <a:p>
            <a:pPr>
              <a:spcBef>
                <a:spcPct val="50000"/>
              </a:spcBef>
              <a:buNone/>
            </a:pPr>
            <a:r>
              <a:rPr lang="it-IT" altLang="it-IT" sz="2000" dirty="0" smtClean="0">
                <a:solidFill>
                  <a:srgbClr val="FF0000"/>
                </a:solidFill>
                <a:latin typeface="Calibri" panose="020F0502020204030204" pitchFamily="34" charset="0"/>
                <a:cs typeface="Arial" panose="020B0604020202020204" pitchFamily="34" charset="0"/>
              </a:rPr>
              <a:t>•</a:t>
            </a:r>
            <a:r>
              <a:rPr lang="zh-CN" altLang="en-US" sz="2000" dirty="0" smtClean="0">
                <a:solidFill>
                  <a:srgbClr val="FF0000"/>
                </a:solidFill>
                <a:latin typeface="Calibri" panose="020F0502020204030204" pitchFamily="34" charset="0"/>
                <a:cs typeface="Arial" panose="020B0604020202020204" pitchFamily="34" charset="0"/>
              </a:rPr>
              <a:t>神经外科手术，作为辅助手段，与硬膜缝合与修补的标准方法联用，使伤口水密性闭合。</a:t>
            </a:r>
            <a:endParaRPr lang="en-US" altLang="it-IT" sz="2000" dirty="0">
              <a:solidFill>
                <a:srgbClr val="FF0000"/>
              </a:solidFill>
              <a:latin typeface="Calibri" panose="020F0502020204030204" pitchFamily="34" charset="0"/>
              <a:cs typeface="Arial" panose="020B0604020202020204" pitchFamily="34" charset="0"/>
            </a:endParaRPr>
          </a:p>
          <a:p>
            <a:pPr>
              <a:spcBef>
                <a:spcPct val="50000"/>
              </a:spcBef>
              <a:buNone/>
            </a:pPr>
            <a:r>
              <a:rPr lang="it-IT" altLang="it-IT" sz="2000" dirty="0" smtClean="0">
                <a:solidFill>
                  <a:srgbClr val="FF0000"/>
                </a:solidFill>
                <a:latin typeface="Calibri" panose="020F0502020204030204" pitchFamily="34" charset="0"/>
                <a:cs typeface="Arial" panose="020B0604020202020204" pitchFamily="34" charset="0"/>
              </a:rPr>
              <a:t>•</a:t>
            </a:r>
            <a:r>
              <a:rPr lang="zh-CN" altLang="en-US" sz="2000" dirty="0" smtClean="0">
                <a:solidFill>
                  <a:srgbClr val="FF0000"/>
                </a:solidFill>
                <a:latin typeface="Calibri" panose="020F0502020204030204" pitchFamily="34" charset="0"/>
                <a:cs typeface="Arial" panose="020B0604020202020204" pitchFamily="34" charset="0"/>
              </a:rPr>
              <a:t>动静脉重构，形成水密性闭合。</a:t>
            </a:r>
            <a:endParaRPr lang="it-IT" altLang="it-IT" sz="2000" dirty="0">
              <a:solidFill>
                <a:srgbClr val="FF0000"/>
              </a:solidFill>
              <a:latin typeface="Calibri" panose="020F0502020204030204" pitchFamily="34" charset="0"/>
              <a:cs typeface="Arial" panose="020B0604020202020204" pitchFamily="34" charset="0"/>
            </a:endParaRPr>
          </a:p>
        </p:txBody>
      </p:sp>
      <p:grpSp>
        <p:nvGrpSpPr>
          <p:cNvPr id="21508" name="Group 5"/>
          <p:cNvGrpSpPr>
            <a:grpSpLocks/>
          </p:cNvGrpSpPr>
          <p:nvPr/>
        </p:nvGrpSpPr>
        <p:grpSpPr bwMode="auto">
          <a:xfrm>
            <a:off x="1519237" y="2171701"/>
            <a:ext cx="9153526" cy="2454275"/>
            <a:chOff x="0" y="0"/>
            <a:chExt cx="5766" cy="1546"/>
          </a:xfrm>
        </p:grpSpPr>
        <p:sp>
          <p:nvSpPr>
            <p:cNvPr id="21516" name="Rectangle 6"/>
            <p:cNvSpPr>
              <a:spLocks noChangeArrowheads="1"/>
            </p:cNvSpPr>
            <p:nvPr/>
          </p:nvSpPr>
          <p:spPr bwMode="auto">
            <a:xfrm>
              <a:off x="0" y="0"/>
              <a:ext cx="5766"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Calibri" panose="020F0502020204030204" pitchFamily="34" charset="0"/>
              </a:endParaRPr>
            </a:p>
          </p:txBody>
        </p:sp>
        <p:sp>
          <p:nvSpPr>
            <p:cNvPr id="21517" name="Rectangle 7"/>
            <p:cNvSpPr>
              <a:spLocks noChangeArrowheads="1"/>
            </p:cNvSpPr>
            <p:nvPr/>
          </p:nvSpPr>
          <p:spPr bwMode="auto">
            <a:xfrm>
              <a:off x="0" y="0"/>
              <a:ext cx="5766" cy="1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900">
                  <a:solidFill>
                    <a:schemeClr val="accent1"/>
                  </a:solidFill>
                  <a:latin typeface="Calibri" panose="020F0502020204030204" pitchFamily="34" charset="0"/>
                  <a:hlinkClick r:id="rId2"/>
                  <a:hlinkMouseOver r:id="rId3"/>
                </a:rPr>
                <a:t>  </a:t>
              </a:r>
              <a:r>
                <a:rPr lang="it-IT" altLang="it-IT" sz="15500">
                  <a:solidFill>
                    <a:schemeClr val="accent1"/>
                  </a:solidFill>
                  <a:latin typeface="Calibri" panose="020F0502020204030204" pitchFamily="34" charset="0"/>
                </a:rPr>
                <a:t> </a:t>
              </a:r>
              <a:r>
                <a:rPr lang="it-IT" altLang="it-IT" sz="900">
                  <a:solidFill>
                    <a:schemeClr val="accent1"/>
                  </a:solidFill>
                  <a:latin typeface="Calibri" panose="020F0502020204030204" pitchFamily="34" charset="0"/>
                </a:rPr>
                <a:t>                                                                                    </a:t>
              </a:r>
            </a:p>
          </p:txBody>
        </p:sp>
      </p:grpSp>
      <p:pic>
        <p:nvPicPr>
          <p:cNvPr id="21509" name="Picture 8" descr="Cranial Specialties">
            <a:hlinkClick r:id="rId2"/>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03518" y="2286000"/>
            <a:ext cx="2933632" cy="2973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61" name="Rectangle 9"/>
          <p:cNvSpPr>
            <a:spLocks noChangeArrowheads="1"/>
          </p:cNvSpPr>
          <p:nvPr/>
        </p:nvSpPr>
        <p:spPr bwMode="auto">
          <a:xfrm>
            <a:off x="1828800" y="457200"/>
            <a:ext cx="7772400" cy="990600"/>
          </a:xfrm>
          <a:prstGeom prst="rect">
            <a:avLst/>
          </a:prstGeom>
          <a:noFill/>
          <a:ln w="9525">
            <a:noFill/>
            <a:miter lim="800000"/>
            <a:headEnd/>
            <a:tailEnd/>
          </a:ln>
          <a:effectLst/>
        </p:spPr>
        <p:txBody>
          <a:bodyPr anchor="b"/>
          <a:lstStyle/>
          <a:p>
            <a:pPr algn="ctr" eaLnBrk="1" hangingPunct="1">
              <a:defRPr/>
            </a:pPr>
            <a:r>
              <a:rPr lang="it-IT" sz="4400">
                <a:solidFill>
                  <a:schemeClr val="accent2"/>
                </a:solidFill>
                <a:effectLst>
                  <a:outerShdw blurRad="38100" dist="38100" dir="2700000" algn="tl">
                    <a:srgbClr val="C0C0C0"/>
                  </a:outerShdw>
                </a:effectLst>
                <a:latin typeface="Calibri" panose="020F0502020204030204" pitchFamily="34" charset="0"/>
              </a:rPr>
              <a:t>Covidien</a:t>
            </a:r>
          </a:p>
        </p:txBody>
      </p:sp>
      <p:sp>
        <p:nvSpPr>
          <p:cNvPr id="21511" name="Rectangle 11"/>
          <p:cNvSpPr>
            <a:spLocks noChangeArrowheads="1"/>
          </p:cNvSpPr>
          <p:nvPr/>
        </p:nvSpPr>
        <p:spPr bwMode="auto">
          <a:xfrm>
            <a:off x="2133600" y="1758156"/>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Clr>
                <a:schemeClr val="accent2"/>
              </a:buClr>
              <a:buSzPct val="80000"/>
              <a:buFont typeface="Wingdings" panose="05000000000000000000" pitchFamily="2" charset="2"/>
              <a:buNone/>
            </a:pPr>
            <a:r>
              <a:rPr lang="it-IT" altLang="it-IT" sz="2400" u="sng" dirty="0" err="1">
                <a:solidFill>
                  <a:schemeClr val="accent2"/>
                </a:solidFill>
                <a:latin typeface="Calibri" panose="020F0502020204030204" pitchFamily="34" charset="0"/>
              </a:rPr>
              <a:t>DuraSeal</a:t>
            </a:r>
            <a:r>
              <a:rPr lang="it-IT" altLang="it-IT" sz="2400" u="sng" dirty="0">
                <a:solidFill>
                  <a:schemeClr val="accent2"/>
                </a:solidFill>
                <a:latin typeface="Calibri" panose="020F0502020204030204" pitchFamily="34" charset="0"/>
              </a:rPr>
              <a:t>  </a:t>
            </a:r>
          </a:p>
        </p:txBody>
      </p:sp>
      <p:sp>
        <p:nvSpPr>
          <p:cNvPr id="21513" name="Text Box 11"/>
          <p:cNvSpPr txBox="1">
            <a:spLocks noChangeArrowheads="1"/>
          </p:cNvSpPr>
          <p:nvPr/>
        </p:nvSpPr>
        <p:spPr bwMode="auto">
          <a:xfrm>
            <a:off x="9702800" y="98802"/>
            <a:ext cx="225254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Calibri" panose="020F0502020204030204" pitchFamily="34" charset="0"/>
              </a:rPr>
              <a:t>非氰基丙烯酸酯密封剂</a:t>
            </a:r>
            <a:endParaRPr lang="zh-CN" altLang="en-US" sz="1600" b="1" dirty="0">
              <a:latin typeface="Calibri" panose="020F0502020204030204" pitchFamily="34" charset="0"/>
            </a:endParaRPr>
          </a:p>
        </p:txBody>
      </p:sp>
      <p:grpSp>
        <p:nvGrpSpPr>
          <p:cNvPr id="14" name="Group 17"/>
          <p:cNvGrpSpPr>
            <a:grpSpLocks/>
          </p:cNvGrpSpPr>
          <p:nvPr/>
        </p:nvGrpSpPr>
        <p:grpSpPr bwMode="auto">
          <a:xfrm>
            <a:off x="87316" y="114300"/>
            <a:ext cx="1143000" cy="685800"/>
            <a:chOff x="4944" y="3744"/>
            <a:chExt cx="720" cy="432"/>
          </a:xfrm>
        </p:grpSpPr>
        <p:sp>
          <p:nvSpPr>
            <p:cNvPr id="15"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6"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sp>
        <p:nvSpPr>
          <p:cNvPr id="13" name="TextBox 12"/>
          <p:cNvSpPr txBox="1"/>
          <p:nvPr/>
        </p:nvSpPr>
        <p:spPr>
          <a:xfrm>
            <a:off x="2638425" y="5181600"/>
            <a:ext cx="543739" cy="307777"/>
          </a:xfrm>
          <a:prstGeom prst="rect">
            <a:avLst/>
          </a:prstGeom>
          <a:noFill/>
        </p:spPr>
        <p:txBody>
          <a:bodyPr wrap="none" rtlCol="0">
            <a:spAutoFit/>
          </a:bodyPr>
          <a:lstStyle/>
          <a:p>
            <a:r>
              <a:rPr lang="zh-CN" altLang="en-US" sz="1400" dirty="0" smtClean="0"/>
              <a:t>颅骨</a:t>
            </a:r>
            <a:endParaRPr lang="zh-CN" altLang="en-US" sz="1400" dirty="0"/>
          </a:p>
        </p:txBody>
      </p:sp>
    </p:spTree>
    <p:extLst>
      <p:ext uri="{BB962C8B-B14F-4D97-AF65-F5344CB8AC3E}">
        <p14:creationId xmlns:p14="http://schemas.microsoft.com/office/powerpoint/2010/main" xmlns="" val="648835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5573486" y="3191693"/>
            <a:ext cx="6418218" cy="2708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a:spcBef>
                <a:spcPct val="50000"/>
              </a:spcBef>
            </a:pPr>
            <a:r>
              <a:rPr lang="zh-CN" altLang="en-US" sz="2000" dirty="0" smtClean="0">
                <a:latin typeface="+mn-lt"/>
                <a:cs typeface="Arial" panose="020B0604020202020204" pitchFamily="34" charset="0"/>
              </a:rPr>
              <a:t>双注射器涂药器</a:t>
            </a:r>
            <a:endParaRPr lang="en-US" altLang="zh-CN" sz="2000" dirty="0" smtClean="0">
              <a:latin typeface="+mn-lt"/>
              <a:cs typeface="Arial" panose="020B0604020202020204" pitchFamily="34" charset="0"/>
            </a:endParaRPr>
          </a:p>
          <a:p>
            <a:pPr marL="342900" indent="-342900">
              <a:spcBef>
                <a:spcPct val="50000"/>
              </a:spcBef>
            </a:pPr>
            <a:r>
              <a:rPr lang="zh-CN" altLang="en-US" sz="2000" dirty="0" smtClean="0">
                <a:latin typeface="+mn-lt"/>
                <a:cs typeface="Arial" panose="020B0604020202020204" pitchFamily="34" charset="0"/>
              </a:rPr>
              <a:t>可室温存储</a:t>
            </a:r>
            <a:endParaRPr lang="en-US" altLang="zh-CN" sz="2000" dirty="0" smtClean="0">
              <a:latin typeface="+mn-lt"/>
              <a:cs typeface="Arial" panose="020B0604020202020204" pitchFamily="34" charset="0"/>
            </a:endParaRPr>
          </a:p>
          <a:p>
            <a:pPr marL="342900" indent="-342900">
              <a:spcBef>
                <a:spcPct val="50000"/>
              </a:spcBef>
            </a:pPr>
            <a:r>
              <a:rPr lang="zh-CN" altLang="en-US" sz="2000" dirty="0" smtClean="0">
                <a:latin typeface="+mn-lt"/>
                <a:cs typeface="Arial" panose="020B0604020202020204" pitchFamily="34" charset="0"/>
              </a:rPr>
              <a:t>喷雾于缝合线后，数秒内聚合</a:t>
            </a:r>
            <a:endParaRPr lang="en-US" altLang="zh-CN" sz="2000" dirty="0" smtClean="0">
              <a:latin typeface="+mn-lt"/>
              <a:cs typeface="Arial" panose="020B0604020202020204" pitchFamily="34" charset="0"/>
            </a:endParaRPr>
          </a:p>
          <a:p>
            <a:pPr marL="342900" indent="-342900">
              <a:spcBef>
                <a:spcPct val="50000"/>
              </a:spcBef>
            </a:pPr>
            <a:r>
              <a:rPr lang="zh-CN" altLang="en-US" sz="2000" dirty="0" smtClean="0">
                <a:latin typeface="+mn-lt"/>
                <a:cs typeface="Arial" panose="020B0604020202020204" pitchFamily="34" charset="0"/>
              </a:rPr>
              <a:t>有色</a:t>
            </a:r>
            <a:endParaRPr lang="en-US" altLang="zh-CN" sz="2000" dirty="0" smtClean="0">
              <a:latin typeface="+mn-lt"/>
              <a:cs typeface="Arial" panose="020B0604020202020204" pitchFamily="34" charset="0"/>
            </a:endParaRPr>
          </a:p>
          <a:p>
            <a:pPr marL="342900" indent="-342900">
              <a:spcBef>
                <a:spcPct val="50000"/>
              </a:spcBef>
            </a:pPr>
            <a:r>
              <a:rPr lang="zh-CN" altLang="en-US" sz="2000" dirty="0" smtClean="0">
                <a:latin typeface="+mn-lt"/>
                <a:cs typeface="Arial" panose="020B0604020202020204" pitchFamily="34" charset="0"/>
              </a:rPr>
              <a:t>愈合过程在胶层下继续进行</a:t>
            </a:r>
            <a:endParaRPr lang="en-US" altLang="zh-CN" sz="2000" dirty="0" smtClean="0">
              <a:latin typeface="+mn-lt"/>
              <a:cs typeface="Arial" panose="020B0604020202020204" pitchFamily="34" charset="0"/>
            </a:endParaRPr>
          </a:p>
          <a:p>
            <a:pPr marL="342900" indent="-342900">
              <a:spcBef>
                <a:spcPct val="50000"/>
              </a:spcBef>
            </a:pPr>
            <a:r>
              <a:rPr lang="zh-CN" altLang="en-US" sz="2000" dirty="0" smtClean="0">
                <a:latin typeface="+mn-lt"/>
                <a:cs typeface="Arial" panose="020B0604020202020204" pitchFamily="34" charset="0"/>
              </a:rPr>
              <a:t>数天后，其分解为水溶性分子，从肾脏清除。</a:t>
            </a:r>
            <a:endParaRPr lang="en-GB" altLang="it-IT" sz="2000" dirty="0">
              <a:latin typeface="+mn-lt"/>
              <a:cs typeface="Arial" panose="020B0604020202020204" pitchFamily="34" charset="0"/>
            </a:endParaRPr>
          </a:p>
        </p:txBody>
      </p:sp>
      <p:pic>
        <p:nvPicPr>
          <p:cNvPr id="22531" name="Picture 5" descr="http://www.healthcare21.ie/images/vascuseal_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92755" y="1828800"/>
            <a:ext cx="24130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2" name="Picture 6" descr="VascuSeal Vascular Sealant System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6792" y="4259264"/>
            <a:ext cx="4876800" cy="2370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7" name="Rectangle 7"/>
          <p:cNvSpPr>
            <a:spLocks noChangeArrowheads="1"/>
          </p:cNvSpPr>
          <p:nvPr/>
        </p:nvSpPr>
        <p:spPr bwMode="auto">
          <a:xfrm>
            <a:off x="1371600" y="76200"/>
            <a:ext cx="7772400" cy="990600"/>
          </a:xfrm>
          <a:prstGeom prst="rect">
            <a:avLst/>
          </a:prstGeom>
          <a:noFill/>
          <a:ln w="9525">
            <a:noFill/>
            <a:miter lim="800000"/>
            <a:headEnd/>
            <a:tailEnd/>
          </a:ln>
          <a:effectLst/>
        </p:spPr>
        <p:txBody>
          <a:bodyPr anchor="b"/>
          <a:lstStyle/>
          <a:p>
            <a:pPr algn="ctr" eaLnBrk="1" hangingPunct="1">
              <a:defRPr/>
            </a:pPr>
            <a:r>
              <a:rPr lang="it-IT" sz="4400">
                <a:solidFill>
                  <a:schemeClr val="accent2"/>
                </a:solidFill>
                <a:effectLst>
                  <a:outerShdw blurRad="38100" dist="38100" dir="2700000" algn="tl">
                    <a:srgbClr val="C0C0C0"/>
                  </a:outerShdw>
                </a:effectLst>
              </a:rPr>
              <a:t>Covidien</a:t>
            </a:r>
          </a:p>
        </p:txBody>
      </p:sp>
      <p:sp>
        <p:nvSpPr>
          <p:cNvPr id="22534" name="Rectangle 9"/>
          <p:cNvSpPr>
            <a:spLocks noChangeArrowheads="1"/>
          </p:cNvSpPr>
          <p:nvPr/>
        </p:nvSpPr>
        <p:spPr bwMode="auto">
          <a:xfrm>
            <a:off x="933992" y="1219200"/>
            <a:ext cx="3200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Clr>
                <a:schemeClr val="accent2"/>
              </a:buClr>
              <a:buSzPct val="80000"/>
              <a:buFont typeface="Wingdings" panose="05000000000000000000" pitchFamily="2" charset="2"/>
              <a:buNone/>
            </a:pPr>
            <a:r>
              <a:rPr lang="it-IT" altLang="it-IT" sz="2400" u="sng">
                <a:solidFill>
                  <a:schemeClr val="accent2"/>
                </a:solidFill>
                <a:latin typeface="+mn-lt"/>
              </a:rPr>
              <a:t>VascuSeal</a:t>
            </a:r>
          </a:p>
        </p:txBody>
      </p:sp>
      <p:sp>
        <p:nvSpPr>
          <p:cNvPr id="22536" name="Text Box 11"/>
          <p:cNvSpPr txBox="1">
            <a:spLocks noChangeArrowheads="1"/>
          </p:cNvSpPr>
          <p:nvPr/>
        </p:nvSpPr>
        <p:spPr bwMode="auto">
          <a:xfrm>
            <a:off x="9285284" y="287923"/>
            <a:ext cx="225254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mn-lt"/>
              </a:rPr>
              <a:t>非氰基丙烯酸酯密封剂</a:t>
            </a:r>
            <a:endParaRPr lang="zh-CN" altLang="en-US" sz="1600" b="1" dirty="0">
              <a:latin typeface="+mn-lt"/>
            </a:endParaRPr>
          </a:p>
        </p:txBody>
      </p:sp>
      <p:grpSp>
        <p:nvGrpSpPr>
          <p:cNvPr id="11" name="Group 17"/>
          <p:cNvGrpSpPr>
            <a:grpSpLocks/>
          </p:cNvGrpSpPr>
          <p:nvPr/>
        </p:nvGrpSpPr>
        <p:grpSpPr bwMode="auto">
          <a:xfrm>
            <a:off x="87316" y="114300"/>
            <a:ext cx="1143000" cy="685800"/>
            <a:chOff x="4944" y="3744"/>
            <a:chExt cx="720" cy="432"/>
          </a:xfrm>
        </p:grpSpPr>
        <p:sp>
          <p:nvSpPr>
            <p:cNvPr id="12"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mn-lt"/>
              </a:endParaRPr>
            </a:p>
          </p:txBody>
        </p:sp>
        <p:sp>
          <p:nvSpPr>
            <p:cNvPr id="13"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mn-lt"/>
                </a:rPr>
                <a:t>GEM</a:t>
              </a:r>
              <a:endParaRPr lang="en-GB" altLang="it-IT" sz="3600" u="sng">
                <a:solidFill>
                  <a:schemeClr val="bg1"/>
                </a:solidFill>
                <a:latin typeface="+mn-lt"/>
              </a:endParaRPr>
            </a:p>
          </p:txBody>
        </p:sp>
      </p:grpSp>
    </p:spTree>
    <p:extLst>
      <p:ext uri="{BB962C8B-B14F-4D97-AF65-F5344CB8AC3E}">
        <p14:creationId xmlns:p14="http://schemas.microsoft.com/office/powerpoint/2010/main" xmlns="" val="1175130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Rectangle 8"/>
          <p:cNvSpPr>
            <a:spLocks noChangeArrowheads="1"/>
          </p:cNvSpPr>
          <p:nvPr/>
        </p:nvSpPr>
        <p:spPr bwMode="auto">
          <a:xfrm>
            <a:off x="1230316" y="122239"/>
            <a:ext cx="8077200" cy="990600"/>
          </a:xfrm>
          <a:prstGeom prst="rect">
            <a:avLst/>
          </a:prstGeom>
          <a:noFill/>
          <a:ln w="9525">
            <a:noFill/>
            <a:miter lim="800000"/>
            <a:headEnd/>
            <a:tailEnd/>
          </a:ln>
          <a:effectLst/>
        </p:spPr>
        <p:txBody>
          <a:bodyPr anchor="b"/>
          <a:lstStyle/>
          <a:p>
            <a:pPr algn="ctr" eaLnBrk="1" hangingPunct="1">
              <a:defRPr/>
            </a:pPr>
            <a:r>
              <a:rPr lang="it-IT" sz="4400" dirty="0">
                <a:solidFill>
                  <a:schemeClr val="accent2"/>
                </a:solidFill>
                <a:effectLst>
                  <a:outerShdw blurRad="38100" dist="38100" dir="2700000" algn="tl">
                    <a:srgbClr val="C0C0C0"/>
                  </a:outerShdw>
                </a:effectLst>
                <a:latin typeface="Calibri" panose="020F0502020204030204" pitchFamily="34" charset="0"/>
              </a:rPr>
              <a:t> </a:t>
            </a:r>
            <a:r>
              <a:rPr lang="it-IT" sz="4400" dirty="0" err="1">
                <a:solidFill>
                  <a:schemeClr val="accent2"/>
                </a:solidFill>
                <a:effectLst>
                  <a:outerShdw blurRad="38100" dist="38100" dir="2700000" algn="tl">
                    <a:srgbClr val="C0C0C0"/>
                  </a:outerShdw>
                </a:effectLst>
                <a:latin typeface="Calibri" panose="020F0502020204030204" pitchFamily="34" charset="0"/>
              </a:rPr>
              <a:t>Tissuemed</a:t>
            </a:r>
            <a:endParaRPr lang="it-IT" sz="4400" dirty="0">
              <a:solidFill>
                <a:schemeClr val="accent2"/>
              </a:solidFill>
              <a:effectLst>
                <a:outerShdw blurRad="38100" dist="38100" dir="2700000" algn="tl">
                  <a:srgbClr val="C0C0C0"/>
                </a:outerShdw>
              </a:effectLst>
              <a:latin typeface="Calibri" panose="020F0502020204030204" pitchFamily="34" charset="0"/>
            </a:endParaRPr>
          </a:p>
        </p:txBody>
      </p:sp>
      <p:sp>
        <p:nvSpPr>
          <p:cNvPr id="23556" name="Rectangle 9"/>
          <p:cNvSpPr>
            <a:spLocks noChangeArrowheads="1"/>
          </p:cNvSpPr>
          <p:nvPr/>
        </p:nvSpPr>
        <p:spPr bwMode="auto">
          <a:xfrm>
            <a:off x="217715" y="2239622"/>
            <a:ext cx="7262948" cy="22344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Clr>
                <a:schemeClr val="accent2"/>
              </a:buClr>
              <a:buSzPct val="80000"/>
              <a:buFont typeface="Wingdings" panose="05000000000000000000" pitchFamily="2" charset="2"/>
              <a:buNone/>
            </a:pPr>
            <a:r>
              <a:rPr lang="it-IT" altLang="it-IT" sz="2400" b="1" u="sng" dirty="0">
                <a:solidFill>
                  <a:schemeClr val="accent2"/>
                </a:solidFill>
                <a:latin typeface="Calibri" panose="020F0502020204030204" pitchFamily="34" charset="0"/>
              </a:rPr>
              <a:t>TissuePatch</a:t>
            </a:r>
            <a:r>
              <a:rPr lang="it-IT" altLang="it-IT" sz="2400" b="1" u="sng" baseline="30000" dirty="0">
                <a:solidFill>
                  <a:schemeClr val="accent2"/>
                </a:solidFill>
                <a:latin typeface="Calibri" panose="020F0502020204030204" pitchFamily="34" charset="0"/>
              </a:rPr>
              <a:t>3TM</a:t>
            </a:r>
            <a:r>
              <a:rPr lang="it-IT" altLang="it-IT" sz="2400" u="sng" dirty="0">
                <a:solidFill>
                  <a:schemeClr val="accent2"/>
                </a:solidFill>
                <a:latin typeface="Calibri" panose="020F0502020204030204" pitchFamily="34" charset="0"/>
              </a:rPr>
              <a:t>:</a:t>
            </a:r>
          </a:p>
          <a:p>
            <a:pPr>
              <a:buClr>
                <a:schemeClr val="accent2"/>
              </a:buClr>
              <a:buSzPct val="80000"/>
              <a:buNone/>
            </a:pPr>
            <a:r>
              <a:rPr lang="zh-CN" altLang="en-US" sz="2400" dirty="0" smtClean="0">
                <a:solidFill>
                  <a:srgbClr val="FF9900"/>
                </a:solidFill>
                <a:latin typeface="Calibri" panose="020F0502020204030204" pitchFamily="34" charset="0"/>
              </a:rPr>
              <a:t>多层</a:t>
            </a:r>
            <a:endParaRPr lang="en-US" altLang="zh-CN" sz="2400" dirty="0" smtClean="0">
              <a:solidFill>
                <a:srgbClr val="FF9900"/>
              </a:solidFill>
              <a:latin typeface="Calibri" panose="020F0502020204030204" pitchFamily="34" charset="0"/>
            </a:endParaRPr>
          </a:p>
          <a:p>
            <a:pPr>
              <a:buClr>
                <a:schemeClr val="accent2"/>
              </a:buClr>
              <a:buSzPct val="80000"/>
              <a:buNone/>
            </a:pPr>
            <a:r>
              <a:rPr lang="zh-CN" altLang="en-US" sz="2400" dirty="0" smtClean="0">
                <a:solidFill>
                  <a:srgbClr val="FF9900"/>
                </a:solidFill>
                <a:latin typeface="Calibri" panose="020F0502020204030204" pitchFamily="34" charset="0"/>
              </a:rPr>
              <a:t>聚乙醇酸</a:t>
            </a:r>
          </a:p>
          <a:p>
            <a:pPr>
              <a:buClr>
                <a:schemeClr val="accent2"/>
              </a:buClr>
              <a:buSzPct val="80000"/>
              <a:buNone/>
            </a:pPr>
            <a:r>
              <a:rPr lang="zh-CN" altLang="en-US" sz="2400" dirty="0" smtClean="0">
                <a:solidFill>
                  <a:srgbClr val="FF9900"/>
                </a:solidFill>
                <a:latin typeface="Calibri" panose="020F0502020204030204" pitchFamily="34" charset="0"/>
              </a:rPr>
              <a:t>三元共聚物，</a:t>
            </a:r>
            <a:r>
              <a:rPr lang="zh-CN" altLang="en-US" sz="2400" dirty="0" smtClean="0">
                <a:latin typeface="Calibri" panose="020F0502020204030204" pitchFamily="34" charset="0"/>
              </a:rPr>
              <a:t>一种独家的</a:t>
            </a:r>
            <a:r>
              <a:rPr lang="en-US" altLang="it-IT" sz="2400" dirty="0" err="1" smtClean="0">
                <a:latin typeface="Calibri" panose="020F0502020204030204" pitchFamily="34" charset="0"/>
              </a:rPr>
              <a:t>Tissuemed</a:t>
            </a:r>
            <a:r>
              <a:rPr lang="en-US" altLang="it-IT" sz="2400" dirty="0" smtClean="0">
                <a:latin typeface="Calibri" panose="020F0502020204030204" pitchFamily="34" charset="0"/>
              </a:rPr>
              <a:t> </a:t>
            </a:r>
            <a:r>
              <a:rPr lang="zh-CN" altLang="en-US" sz="2400" dirty="0" smtClean="0">
                <a:latin typeface="Calibri" panose="020F0502020204030204" pitchFamily="34" charset="0"/>
              </a:rPr>
              <a:t>粘合剂</a:t>
            </a:r>
            <a:r>
              <a:rPr lang="en-US" altLang="it-IT" sz="2400" dirty="0" smtClean="0">
                <a:latin typeface="Calibri" panose="020F0502020204030204" pitchFamily="34" charset="0"/>
              </a:rPr>
              <a:t>:</a:t>
            </a:r>
            <a:endParaRPr lang="en-US" altLang="it-IT" sz="2400" dirty="0">
              <a:latin typeface="Calibri" panose="020F0502020204030204" pitchFamily="34" charset="0"/>
            </a:endParaRPr>
          </a:p>
          <a:p>
            <a:pPr>
              <a:buClr>
                <a:schemeClr val="accent2"/>
              </a:buClr>
              <a:buSzPct val="80000"/>
              <a:buNone/>
            </a:pPr>
            <a:r>
              <a:rPr lang="zh-CN" altLang="en-US" sz="2400" dirty="0" smtClean="0">
                <a:latin typeface="Calibri" panose="020F0502020204030204" pitchFamily="34" charset="0"/>
              </a:rPr>
              <a:t>乙烯基吡咯烷酮与</a:t>
            </a:r>
            <a:r>
              <a:rPr lang="en-US" altLang="zh-CN" sz="2400" dirty="0" smtClean="0">
                <a:latin typeface="Calibri" panose="020F0502020204030204" pitchFamily="34" charset="0"/>
              </a:rPr>
              <a:t>N-</a:t>
            </a:r>
            <a:r>
              <a:rPr lang="zh-CN" altLang="en-US" sz="2400" dirty="0" smtClean="0">
                <a:latin typeface="Calibri" panose="020F0502020204030204" pitchFamily="34" charset="0"/>
              </a:rPr>
              <a:t>羟基丁二酰亚胺丙烯酸的共聚物</a:t>
            </a:r>
            <a:endParaRPr lang="it-IT" altLang="it-IT" sz="2400" dirty="0">
              <a:latin typeface="Calibri" panose="020F0502020204030204" pitchFamily="34" charset="0"/>
            </a:endParaRPr>
          </a:p>
        </p:txBody>
      </p:sp>
      <p:pic>
        <p:nvPicPr>
          <p:cNvPr id="23557" name="Picture 11" descr="http://www.tissuepatch3.com/images/product/tp3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91400" y="1381322"/>
            <a:ext cx="2875161" cy="2160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9"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3810000"/>
            <a:ext cx="3124200" cy="280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61" name="Text Box 11"/>
          <p:cNvSpPr txBox="1">
            <a:spLocks noChangeArrowheads="1"/>
          </p:cNvSpPr>
          <p:nvPr/>
        </p:nvSpPr>
        <p:spPr bwMode="auto">
          <a:xfrm>
            <a:off x="9172575" y="168128"/>
            <a:ext cx="225254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Calibri" panose="020F0502020204030204" pitchFamily="34" charset="0"/>
              </a:rPr>
              <a:t>非氰基丙烯酸酯密封剂</a:t>
            </a:r>
            <a:endParaRPr lang="zh-CN" altLang="en-US" sz="1600" b="1" dirty="0">
              <a:latin typeface="Calibri" panose="020F0502020204030204" pitchFamily="34" charset="0"/>
            </a:endParaRPr>
          </a:p>
        </p:txBody>
      </p:sp>
      <p:grpSp>
        <p:nvGrpSpPr>
          <p:cNvPr id="12" name="Group 17"/>
          <p:cNvGrpSpPr>
            <a:grpSpLocks/>
          </p:cNvGrpSpPr>
          <p:nvPr/>
        </p:nvGrpSpPr>
        <p:grpSpPr bwMode="auto">
          <a:xfrm>
            <a:off x="87316" y="114300"/>
            <a:ext cx="1143000" cy="685800"/>
            <a:chOff x="4944" y="3744"/>
            <a:chExt cx="720" cy="432"/>
          </a:xfrm>
        </p:grpSpPr>
        <p:sp>
          <p:nvSpPr>
            <p:cNvPr id="13"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4"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spTree>
    <p:extLst>
      <p:ext uri="{BB962C8B-B14F-4D97-AF65-F5344CB8AC3E}">
        <p14:creationId xmlns:p14="http://schemas.microsoft.com/office/powerpoint/2010/main" xmlns="" val="3614923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828800" y="457200"/>
            <a:ext cx="1219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it-IT" altLang="it-IT" sz="3600">
              <a:solidFill>
                <a:schemeClr val="accent1"/>
              </a:solidFill>
              <a:latin typeface="Calibri" panose="020F0502020204030204" pitchFamily="34" charset="0"/>
            </a:endParaRPr>
          </a:p>
        </p:txBody>
      </p:sp>
      <p:sp>
        <p:nvSpPr>
          <p:cNvPr id="88067" name="Text Box 3"/>
          <p:cNvSpPr txBox="1">
            <a:spLocks noChangeArrowheads="1"/>
          </p:cNvSpPr>
          <p:nvPr/>
        </p:nvSpPr>
        <p:spPr bwMode="auto">
          <a:xfrm>
            <a:off x="4069017" y="572589"/>
            <a:ext cx="1111202" cy="646331"/>
          </a:xfrm>
          <a:prstGeom prst="rect">
            <a:avLst/>
          </a:prstGeom>
          <a:noFill/>
          <a:ln w="9525">
            <a:noFill/>
            <a:miter lim="800000"/>
            <a:headEnd/>
            <a:tailEnd/>
          </a:ln>
          <a:effectLst/>
        </p:spPr>
        <p:txBody>
          <a:bodyPr wrap="none">
            <a:spAutoFit/>
          </a:bodyPr>
          <a:lstStyle/>
          <a:p>
            <a:pPr algn="ctr" eaLnBrk="1" hangingPunct="1">
              <a:spcBef>
                <a:spcPct val="50000"/>
              </a:spcBef>
              <a:defRPr/>
            </a:pPr>
            <a:r>
              <a:rPr lang="zh-CN" altLang="en-US" sz="3600" b="1" dirty="0" smtClean="0">
                <a:solidFill>
                  <a:srgbClr val="00CC00"/>
                </a:solidFill>
                <a:effectLst>
                  <a:outerShdw blurRad="38100" dist="38100" dir="2700000" algn="tl">
                    <a:srgbClr val="C0C0C0"/>
                  </a:outerShdw>
                </a:effectLst>
                <a:latin typeface="Calibri" panose="020F0502020204030204" pitchFamily="34" charset="0"/>
              </a:rPr>
              <a:t>优点</a:t>
            </a:r>
            <a:endParaRPr lang="it-IT" sz="3600" b="1" dirty="0">
              <a:solidFill>
                <a:srgbClr val="00CC00"/>
              </a:solidFill>
              <a:effectLst>
                <a:outerShdw blurRad="38100" dist="38100" dir="2700000" algn="tl">
                  <a:srgbClr val="C0C0C0"/>
                </a:outerShdw>
              </a:effectLst>
              <a:latin typeface="Calibri" panose="020F0502020204030204" pitchFamily="34" charset="0"/>
            </a:endParaRPr>
          </a:p>
        </p:txBody>
      </p:sp>
      <p:graphicFrame>
        <p:nvGraphicFramePr>
          <p:cNvPr id="88117" name="Group 53"/>
          <p:cNvGraphicFramePr>
            <a:graphicFrameLocks noGrp="1"/>
          </p:cNvGraphicFramePr>
          <p:nvPr>
            <p:extLst>
              <p:ext uri="{D42A27DB-BD31-4B8C-83A1-F6EECF244321}">
                <p14:modId xmlns:p14="http://schemas.microsoft.com/office/powerpoint/2010/main" xmlns="" val="3962267673"/>
              </p:ext>
            </p:extLst>
          </p:nvPr>
        </p:nvGraphicFramePr>
        <p:xfrm>
          <a:off x="1828800" y="1543595"/>
          <a:ext cx="8134350" cy="4291013"/>
        </p:xfrm>
        <a:graphic>
          <a:graphicData uri="http://schemas.openxmlformats.org/drawingml/2006/table">
            <a:tbl>
              <a:tblPr firstCol="1">
                <a:tableStyleId>{5C22544A-7EE6-4342-B048-85BDC9FD1C3A}</a:tableStyleId>
              </a:tblPr>
              <a:tblGrid>
                <a:gridCol w="2606152">
                  <a:extLst>
                    <a:ext uri="{9D8B030D-6E8A-4147-A177-3AD203B41FA5}">
                      <a16:colId xmlns:a16="http://schemas.microsoft.com/office/drawing/2014/main" xmlns="" val="20000"/>
                    </a:ext>
                  </a:extLst>
                </a:gridCol>
                <a:gridCol w="5528198">
                  <a:extLst>
                    <a:ext uri="{9D8B030D-6E8A-4147-A177-3AD203B41FA5}">
                      <a16:colId xmlns:a16="http://schemas.microsoft.com/office/drawing/2014/main" xmlns="" val="20001"/>
                    </a:ext>
                  </a:extLst>
                </a:gridCol>
              </a:tblGrid>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u="none" strike="noStrike" cap="none" normalizeH="0" baseline="0" dirty="0">
                          <a:ln>
                            <a:noFill/>
                          </a:ln>
                          <a:effectLst/>
                        </a:rPr>
                        <a:t>GRG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u="none" strike="noStrike" cap="none" normalizeH="0" baseline="0" dirty="0">
                          <a:ln>
                            <a:noFill/>
                          </a:ln>
                          <a:effectLst/>
                        </a:rPr>
                        <a:t>(Bard)</a:t>
                      </a:r>
                      <a:endParaRPr kumimoji="0" lang="it-IT" sz="1400" b="0" i="0" u="none" strike="noStrike" cap="none" normalizeH="0" baseline="0" dirty="0">
                        <a:ln>
                          <a:noFill/>
                        </a:ln>
                        <a:solidFill>
                          <a:srgbClr val="000099"/>
                        </a:solidFill>
                        <a:effectLst/>
                        <a:latin typeface="Comic Sans MS" pitchFamily="66" charset="0"/>
                      </a:endParaRPr>
                    </a:p>
                  </a:txBody>
                  <a:tcPr marL="91436" marR="91436" anchor="ctr" horzOverflow="overflow"/>
                </a:tc>
                <a:tc rowSpan="4">
                  <a:txBody>
                    <a:bodyPr/>
                    <a:lstStyle/>
                    <a:p>
                      <a:pPr marL="0" marR="0" lvl="0" indent="0" algn="l" defTabSz="914400" rtl="0" eaLnBrk="1" fontAlgn="t" latinLnBrk="0" hangingPunct="1">
                        <a:lnSpc>
                          <a:spcPct val="100000"/>
                        </a:lnSpc>
                        <a:spcBef>
                          <a:spcPct val="20000"/>
                        </a:spcBef>
                        <a:spcAft>
                          <a:spcPct val="0"/>
                        </a:spcAft>
                        <a:buClr>
                          <a:srgbClr val="0070C0"/>
                        </a:buClr>
                        <a:buSzTx/>
                        <a:buFont typeface="Wingdings" pitchFamily="2" charset="2"/>
                        <a:buNone/>
                        <a:tabLst/>
                      </a:pPr>
                      <a:endParaRPr kumimoji="0" lang="it-IT" sz="2400" u="none" strike="noStrike" cap="none" normalizeH="0" baseline="0" dirty="0">
                        <a:ln>
                          <a:noFill/>
                        </a:ln>
                        <a:effectLst/>
                      </a:endParaRPr>
                    </a:p>
                    <a:p>
                      <a:pPr marL="342900" marR="0" lvl="0" indent="-342900" algn="l" defTabSz="914400" rtl="0" eaLnBrk="1" fontAlgn="t" latinLnBrk="0" hangingPunct="1">
                        <a:lnSpc>
                          <a:spcPct val="100000"/>
                        </a:lnSpc>
                        <a:spcBef>
                          <a:spcPct val="20000"/>
                        </a:spcBef>
                        <a:spcAft>
                          <a:spcPct val="0"/>
                        </a:spcAft>
                        <a:buClr>
                          <a:srgbClr val="0070C0"/>
                        </a:buClr>
                        <a:buSzTx/>
                        <a:buFont typeface="Wingdings" pitchFamily="2" charset="2"/>
                        <a:buChar char="§"/>
                        <a:tabLst/>
                      </a:pPr>
                      <a:r>
                        <a:rPr kumimoji="0" lang="it-IT" sz="2400" u="none" strike="noStrike" cap="none" normalizeH="0" baseline="0" dirty="0">
                          <a:ln>
                            <a:noFill/>
                          </a:ln>
                          <a:effectLst/>
                        </a:rPr>
                        <a:t> </a:t>
                      </a:r>
                      <a:r>
                        <a:rPr kumimoji="0" lang="zh-CN" altLang="en-US" sz="2400" u="none" strike="noStrike" cap="none" normalizeH="0" baseline="0" dirty="0" smtClean="0">
                          <a:ln>
                            <a:noFill/>
                          </a:ln>
                          <a:effectLst/>
                        </a:rPr>
                        <a:t>良好的密封</a:t>
                      </a:r>
                      <a:r>
                        <a:rPr kumimoji="0" lang="zh-CN" altLang="en-US" sz="2400" u="none" strike="noStrike" cap="none" normalizeH="0" baseline="0" dirty="0" smtClean="0">
                          <a:ln>
                            <a:noFill/>
                          </a:ln>
                          <a:effectLst/>
                        </a:rPr>
                        <a:t>效果</a:t>
                      </a:r>
                      <a:endParaRPr kumimoji="0" lang="en-US" sz="2400" u="none" strike="noStrike" cap="none" normalizeH="0" baseline="0" dirty="0">
                        <a:ln>
                          <a:noFill/>
                        </a:ln>
                        <a:effectLst/>
                      </a:endParaRPr>
                    </a:p>
                    <a:p>
                      <a:pPr marL="342900" marR="0" lvl="0" indent="-342900" algn="l" defTabSz="914400" rtl="0" eaLnBrk="1" fontAlgn="t" latinLnBrk="0" hangingPunct="1">
                        <a:lnSpc>
                          <a:spcPct val="100000"/>
                        </a:lnSpc>
                        <a:spcBef>
                          <a:spcPct val="20000"/>
                        </a:spcBef>
                        <a:spcAft>
                          <a:spcPct val="0"/>
                        </a:spcAft>
                        <a:buClr>
                          <a:srgbClr val="0070C0"/>
                        </a:buClr>
                        <a:buSzTx/>
                        <a:buFont typeface="Wingdings" pitchFamily="2" charset="2"/>
                        <a:buChar char="§"/>
                        <a:tabLst/>
                      </a:pPr>
                      <a:r>
                        <a:rPr kumimoji="0" lang="en-US" sz="2400" u="none" strike="noStrike" cap="none" normalizeH="0" baseline="0" dirty="0">
                          <a:ln>
                            <a:noFill/>
                          </a:ln>
                          <a:effectLst/>
                        </a:rPr>
                        <a:t> </a:t>
                      </a:r>
                      <a:r>
                        <a:rPr kumimoji="0" lang="zh-CN" altLang="en-US" sz="2400" u="none" strike="noStrike" cap="none" normalizeH="0" baseline="0" dirty="0" smtClean="0">
                          <a:ln>
                            <a:noFill/>
                          </a:ln>
                          <a:effectLst/>
                        </a:rPr>
                        <a:t>无感染病毒风险</a:t>
                      </a:r>
                      <a:endParaRPr kumimoji="0" lang="it-IT" sz="2400" u="none" strike="noStrike" cap="none" normalizeH="0" baseline="0" dirty="0">
                        <a:ln>
                          <a:noFill/>
                        </a:ln>
                        <a:effectLst/>
                      </a:endParaRPr>
                    </a:p>
                    <a:p>
                      <a:pPr marL="342900" marR="0" lvl="0" indent="-342900" algn="l" defTabSz="914400" rtl="0" eaLnBrk="1" fontAlgn="t" latinLnBrk="0" hangingPunct="1">
                        <a:lnSpc>
                          <a:spcPct val="100000"/>
                        </a:lnSpc>
                        <a:spcBef>
                          <a:spcPct val="20000"/>
                        </a:spcBef>
                        <a:spcAft>
                          <a:spcPct val="0"/>
                        </a:spcAft>
                        <a:buClr>
                          <a:srgbClr val="0070C0"/>
                        </a:buClr>
                        <a:buSzTx/>
                        <a:buFont typeface="Wingdings" pitchFamily="2" charset="2"/>
                        <a:buChar char="§"/>
                        <a:tabLst/>
                      </a:pPr>
                      <a:r>
                        <a:rPr kumimoji="0" lang="it-IT" sz="2400" u="none" strike="noStrike" cap="none" normalizeH="0" baseline="0" dirty="0">
                          <a:ln>
                            <a:noFill/>
                          </a:ln>
                          <a:effectLst/>
                        </a:rPr>
                        <a:t> </a:t>
                      </a:r>
                      <a:r>
                        <a:rPr kumimoji="0" lang="zh-CN" altLang="en-US" sz="2400" u="none" strike="noStrike" cap="none" normalizeH="0" baseline="0" dirty="0" smtClean="0">
                          <a:ln>
                            <a:noFill/>
                          </a:ln>
                          <a:effectLst/>
                        </a:rPr>
                        <a:t>生物相容性</a:t>
                      </a:r>
                      <a:r>
                        <a:rPr kumimoji="0" lang="it-IT" sz="2400" u="none" strike="noStrike" cap="none" normalizeH="0" baseline="0" dirty="0" smtClean="0">
                          <a:ln>
                            <a:noFill/>
                          </a:ln>
                          <a:effectLst/>
                        </a:rPr>
                        <a:t>  </a:t>
                      </a:r>
                      <a:endParaRPr kumimoji="0" lang="it-IT" sz="2400" b="0" i="0" u="none" strike="noStrike" cap="none" normalizeH="0" baseline="0" dirty="0">
                        <a:ln>
                          <a:noFill/>
                        </a:ln>
                        <a:solidFill>
                          <a:schemeClr val="tx1"/>
                        </a:solidFill>
                        <a:effectLst/>
                        <a:latin typeface="Comic Sans MS" pitchFamily="66" charset="0"/>
                        <a:cs typeface="Arial" pitchFamily="34" charset="0"/>
                      </a:endParaRPr>
                    </a:p>
                  </a:txBody>
                  <a:tcPr marL="91436" marR="91436" anchor="ctr" horzOverflow="overflow"/>
                </a:tc>
                <a:extLst>
                  <a:ext uri="{0D108BD9-81ED-4DB2-BD59-A6C34878D82A}">
                    <a16:rowId xmlns:a16="http://schemas.microsoft.com/office/drawing/2014/main" xmlns="" val="10000"/>
                  </a:ext>
                </a:extLst>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u="none" strike="noStrike" cap="none" normalizeH="0" baseline="0" dirty="0">
                          <a:ln>
                            <a:noFill/>
                          </a:ln>
                          <a:effectLst/>
                        </a:rPr>
                        <a:t>COSEAL </a:t>
                      </a:r>
                      <a:r>
                        <a:rPr kumimoji="0" lang="it-IT" sz="1400" u="none" strike="noStrike" cap="none" normalizeH="0" baseline="0" dirty="0">
                          <a:ln>
                            <a:noFill/>
                          </a:ln>
                          <a:effectLst/>
                        </a:rPr>
                        <a:t>(</a:t>
                      </a:r>
                      <a:r>
                        <a:rPr kumimoji="0" lang="it-IT" sz="1400" u="none" strike="noStrike" cap="none" normalizeH="0" baseline="0" dirty="0" err="1">
                          <a:ln>
                            <a:noFill/>
                          </a:ln>
                          <a:effectLst/>
                        </a:rPr>
                        <a:t>Baxter</a:t>
                      </a:r>
                      <a:r>
                        <a:rPr kumimoji="0" lang="it-IT" sz="1400" u="none" strike="noStrike" cap="none" normalizeH="0" baseline="0" dirty="0">
                          <a:ln>
                            <a:noFill/>
                          </a:ln>
                          <a:effectLst/>
                        </a:rPr>
                        <a:t>)</a:t>
                      </a:r>
                      <a:r>
                        <a:rPr kumimoji="0" lang="it-IT" sz="2800" u="none" strike="noStrike" cap="none" normalizeH="0" baseline="0" dirty="0">
                          <a:ln>
                            <a:noFill/>
                          </a:ln>
                          <a:effectLst/>
                        </a:rPr>
                        <a:t> </a:t>
                      </a:r>
                      <a:endParaRPr kumimoji="0" lang="it-IT" sz="2800" b="1" i="0" u="none" strike="noStrike" cap="none" normalizeH="0" baseline="0" dirty="0">
                        <a:ln>
                          <a:noFill/>
                        </a:ln>
                        <a:solidFill>
                          <a:srgbClr val="000099"/>
                        </a:solidFill>
                        <a:effectLst/>
                        <a:latin typeface="Comic Sans MS" pitchFamily="66" charset="0"/>
                      </a:endParaRPr>
                    </a:p>
                  </a:txBody>
                  <a:tcPr marL="91436" marR="91436" anchor="ctr" horzOverflow="overflow"/>
                </a:tc>
                <a:tc vMerge="1">
                  <a:txBody>
                    <a:bodyPr/>
                    <a:lstStyle/>
                    <a:p>
                      <a:endParaRPr lang="it-IT"/>
                    </a:p>
                  </a:txBody>
                  <a:tcPr/>
                </a:tc>
                <a:extLst>
                  <a:ext uri="{0D108BD9-81ED-4DB2-BD59-A6C34878D82A}">
                    <a16:rowId xmlns:a16="http://schemas.microsoft.com/office/drawing/2014/main" xmlns="" val="10001"/>
                  </a:ext>
                </a:extLst>
              </a:tr>
              <a:tr h="1563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600" u="none" strike="noStrike" cap="none" normalizeH="0" baseline="0" dirty="0" err="1">
                          <a:ln>
                            <a:noFill/>
                          </a:ln>
                          <a:effectLst/>
                        </a:rPr>
                        <a:t>VascuSeal</a:t>
                      </a:r>
                      <a:endParaRPr kumimoji="0" lang="it-IT" sz="2600"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600" u="none" strike="noStrike" cap="none" normalizeH="0" baseline="0" dirty="0" err="1">
                          <a:ln>
                            <a:noFill/>
                          </a:ln>
                          <a:effectLst/>
                        </a:rPr>
                        <a:t>DuraSeal</a:t>
                      </a:r>
                      <a:endParaRPr kumimoji="0" lang="it-IT" sz="2600"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u="none" strike="noStrike" cap="none" normalizeH="0" baseline="0" dirty="0">
                          <a:ln>
                            <a:noFill/>
                          </a:ln>
                          <a:effectLst/>
                        </a:rPr>
                        <a:t>(</a:t>
                      </a:r>
                      <a:r>
                        <a:rPr kumimoji="0" lang="it-IT" sz="1400" u="none" strike="noStrike" cap="none" normalizeH="0" baseline="0" dirty="0" err="1">
                          <a:ln>
                            <a:noFill/>
                          </a:ln>
                          <a:effectLst/>
                        </a:rPr>
                        <a:t>Covidien</a:t>
                      </a:r>
                      <a:r>
                        <a:rPr kumimoji="0" lang="it-IT" sz="1400" u="none" strike="noStrike" cap="none" normalizeH="0" baseline="0" dirty="0">
                          <a:ln>
                            <a:noFill/>
                          </a:ln>
                          <a:effectLst/>
                        </a:rPr>
                        <a:t>)</a:t>
                      </a:r>
                      <a:endParaRPr kumimoji="0" lang="it-IT" sz="1400" b="0" i="0" u="none" strike="noStrike" cap="none" normalizeH="0" baseline="0" dirty="0">
                        <a:ln>
                          <a:noFill/>
                        </a:ln>
                        <a:solidFill>
                          <a:srgbClr val="000099"/>
                        </a:solidFill>
                        <a:effectLst/>
                        <a:latin typeface="Comic Sans MS" pitchFamily="66" charset="0"/>
                      </a:endParaRPr>
                    </a:p>
                  </a:txBody>
                  <a:tcPr marL="91436" marR="91436" anchor="ctr" horzOverflow="overflow"/>
                </a:tc>
                <a:tc vMerge="1">
                  <a:txBody>
                    <a:bodyPr/>
                    <a:lstStyle/>
                    <a:p>
                      <a:endParaRPr lang="it-IT"/>
                    </a:p>
                  </a:txBody>
                  <a:tcPr/>
                </a:tc>
                <a:extLst>
                  <a:ext uri="{0D108BD9-81ED-4DB2-BD59-A6C34878D82A}">
                    <a16:rowId xmlns:a16="http://schemas.microsoft.com/office/drawing/2014/main" xmlns="" val="10002"/>
                  </a:ext>
                </a:extLst>
              </a:tr>
              <a:tr h="974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u="none" strike="noStrike" kern="1200" cap="none" normalizeH="0" baseline="0" dirty="0">
                          <a:ln>
                            <a:noFill/>
                          </a:ln>
                          <a:effectLst/>
                        </a:rPr>
                        <a:t>TissuePatch3TM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u="none" strike="noStrike" cap="none" normalizeH="0" baseline="0" dirty="0">
                          <a:ln>
                            <a:noFill/>
                          </a:ln>
                          <a:effectLst/>
                        </a:rPr>
                        <a:t>(</a:t>
                      </a:r>
                      <a:r>
                        <a:rPr kumimoji="0" lang="it-IT" sz="1400" u="none" strike="noStrike" cap="none" normalizeH="0" baseline="0" dirty="0" err="1">
                          <a:ln>
                            <a:noFill/>
                          </a:ln>
                          <a:effectLst/>
                        </a:rPr>
                        <a:t>Tissuemed</a:t>
                      </a:r>
                      <a:r>
                        <a:rPr kumimoji="0" lang="it-IT" sz="1400" u="none" strike="noStrike" cap="none" normalizeH="0" baseline="0" dirty="0">
                          <a:ln>
                            <a:noFill/>
                          </a:ln>
                          <a:effectLst/>
                        </a:rPr>
                        <a:t>)</a:t>
                      </a:r>
                      <a:endParaRPr kumimoji="0" lang="it-IT" sz="1400" b="0" i="0" u="none" strike="noStrike" cap="none" normalizeH="0" baseline="0" dirty="0">
                        <a:ln>
                          <a:noFill/>
                        </a:ln>
                        <a:solidFill>
                          <a:srgbClr val="000099"/>
                        </a:solidFill>
                        <a:effectLst/>
                        <a:latin typeface="Comic Sans MS" pitchFamily="66" charset="0"/>
                      </a:endParaRPr>
                    </a:p>
                  </a:txBody>
                  <a:tcPr marL="91436" marR="91436" anchor="ctr" horzOverflow="overflow"/>
                </a:tc>
                <a:tc vMerge="1">
                  <a:txBody>
                    <a:bodyPr/>
                    <a:lstStyle/>
                    <a:p>
                      <a:endParaRPr lang="it-IT"/>
                    </a:p>
                  </a:txBody>
                  <a:tcPr/>
                </a:tc>
                <a:extLst>
                  <a:ext uri="{0D108BD9-81ED-4DB2-BD59-A6C34878D82A}">
                    <a16:rowId xmlns:a16="http://schemas.microsoft.com/office/drawing/2014/main" xmlns="" val="10003"/>
                  </a:ext>
                </a:extLst>
              </a:tr>
            </a:tbl>
          </a:graphicData>
        </a:graphic>
      </p:graphicFrame>
      <p:sp>
        <p:nvSpPr>
          <p:cNvPr id="24595" name="Text Box 11"/>
          <p:cNvSpPr txBox="1">
            <a:spLocks noChangeArrowheads="1"/>
          </p:cNvSpPr>
          <p:nvPr/>
        </p:nvSpPr>
        <p:spPr bwMode="auto">
          <a:xfrm>
            <a:off x="7874000" y="115889"/>
            <a:ext cx="225254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Calibri" panose="020F0502020204030204" pitchFamily="34" charset="0"/>
              </a:rPr>
              <a:t>非氰基丙烯酸酯密封剂</a:t>
            </a:r>
            <a:endParaRPr lang="zh-CN" altLang="en-US" sz="1600" b="1" dirty="0">
              <a:latin typeface="Calibri" panose="020F0502020204030204" pitchFamily="34" charset="0"/>
            </a:endParaRPr>
          </a:p>
        </p:txBody>
      </p:sp>
      <p:grpSp>
        <p:nvGrpSpPr>
          <p:cNvPr id="9" name="Group 17"/>
          <p:cNvGrpSpPr>
            <a:grpSpLocks/>
          </p:cNvGrpSpPr>
          <p:nvPr/>
        </p:nvGrpSpPr>
        <p:grpSpPr bwMode="auto">
          <a:xfrm>
            <a:off x="87316" y="114300"/>
            <a:ext cx="1143000" cy="685800"/>
            <a:chOff x="4944" y="3744"/>
            <a:chExt cx="720" cy="432"/>
          </a:xfrm>
        </p:grpSpPr>
        <p:sp>
          <p:nvSpPr>
            <p:cNvPr id="10"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1"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spTree>
    <p:extLst>
      <p:ext uri="{BB962C8B-B14F-4D97-AF65-F5344CB8AC3E}">
        <p14:creationId xmlns:p14="http://schemas.microsoft.com/office/powerpoint/2010/main" xmlns="" val="3557479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3599490" y="759324"/>
            <a:ext cx="1111202" cy="646331"/>
          </a:xfrm>
          <a:prstGeom prst="rect">
            <a:avLst/>
          </a:prstGeom>
          <a:noFill/>
          <a:ln w="9525">
            <a:noFill/>
            <a:miter lim="800000"/>
            <a:headEnd/>
            <a:tailEnd/>
          </a:ln>
          <a:effectLst/>
        </p:spPr>
        <p:txBody>
          <a:bodyPr wrap="none">
            <a:spAutoFit/>
          </a:bodyPr>
          <a:lstStyle/>
          <a:p>
            <a:pPr algn="ctr" eaLnBrk="1" hangingPunct="1">
              <a:spcBef>
                <a:spcPct val="50000"/>
              </a:spcBef>
              <a:defRPr/>
            </a:pPr>
            <a:r>
              <a:rPr lang="zh-CN" altLang="en-US" sz="3600" b="1" dirty="0" smtClean="0">
                <a:solidFill>
                  <a:srgbClr val="FF0000"/>
                </a:solidFill>
                <a:effectLst>
                  <a:outerShdw blurRad="38100" dist="38100" dir="2700000" algn="tl">
                    <a:srgbClr val="C0C0C0"/>
                  </a:outerShdw>
                </a:effectLst>
                <a:latin typeface="Calibri" panose="020F0502020204030204" pitchFamily="34" charset="0"/>
              </a:rPr>
              <a:t>缺点</a:t>
            </a:r>
            <a:endParaRPr lang="it-IT" sz="3600" b="1" dirty="0">
              <a:solidFill>
                <a:srgbClr val="FF0000"/>
              </a:solidFill>
              <a:effectLst>
                <a:outerShdw blurRad="38100" dist="38100" dir="2700000" algn="tl">
                  <a:srgbClr val="C0C0C0"/>
                </a:outerShdw>
              </a:effectLst>
              <a:latin typeface="Calibri" panose="020F0502020204030204" pitchFamily="34" charset="0"/>
            </a:endParaRPr>
          </a:p>
        </p:txBody>
      </p:sp>
      <p:graphicFrame>
        <p:nvGraphicFramePr>
          <p:cNvPr id="29760" name="Group 64"/>
          <p:cNvGraphicFramePr>
            <a:graphicFrameLocks noGrp="1"/>
          </p:cNvGraphicFramePr>
          <p:nvPr>
            <p:extLst>
              <p:ext uri="{D42A27DB-BD31-4B8C-83A1-F6EECF244321}">
                <p14:modId xmlns:p14="http://schemas.microsoft.com/office/powerpoint/2010/main" xmlns="" val="2893568275"/>
              </p:ext>
            </p:extLst>
          </p:nvPr>
        </p:nvGraphicFramePr>
        <p:xfrm>
          <a:off x="317501" y="1511300"/>
          <a:ext cx="11620498" cy="4610524"/>
        </p:xfrm>
        <a:graphic>
          <a:graphicData uri="http://schemas.openxmlformats.org/drawingml/2006/table">
            <a:tbl>
              <a:tblPr firstCol="1">
                <a:tableStyleId>{5C22544A-7EE6-4342-B048-85BDC9FD1C3A}</a:tableStyleId>
              </a:tblPr>
              <a:tblGrid>
                <a:gridCol w="2616199">
                  <a:extLst>
                    <a:ext uri="{9D8B030D-6E8A-4147-A177-3AD203B41FA5}">
                      <a16:colId xmlns:a16="http://schemas.microsoft.com/office/drawing/2014/main" xmlns="" val="20000"/>
                    </a:ext>
                  </a:extLst>
                </a:gridCol>
                <a:gridCol w="7035800">
                  <a:extLst>
                    <a:ext uri="{9D8B030D-6E8A-4147-A177-3AD203B41FA5}">
                      <a16:colId xmlns:a16="http://schemas.microsoft.com/office/drawing/2014/main" xmlns="" val="20001"/>
                    </a:ext>
                  </a:extLst>
                </a:gridCol>
                <a:gridCol w="1968499">
                  <a:extLst>
                    <a:ext uri="{9D8B030D-6E8A-4147-A177-3AD203B41FA5}">
                      <a16:colId xmlns:a16="http://schemas.microsoft.com/office/drawing/2014/main" xmlns="" val="20002"/>
                    </a:ext>
                  </a:extLst>
                </a:gridCol>
              </a:tblGrid>
              <a:tr h="10933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u="none" strike="noStrike" cap="none" normalizeH="0" baseline="0" dirty="0">
                          <a:ln>
                            <a:noFill/>
                          </a:ln>
                          <a:effectLst/>
                        </a:rPr>
                        <a:t>GRG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u="none" strike="noStrike" cap="none" normalizeH="0" baseline="0" dirty="0">
                          <a:ln>
                            <a:noFill/>
                          </a:ln>
                          <a:effectLst/>
                        </a:rPr>
                        <a:t>(Bard)</a:t>
                      </a:r>
                      <a:endParaRPr kumimoji="0" lang="it-IT" sz="1400" b="0" i="0" u="none" strike="noStrike" cap="none" normalizeH="0" baseline="0" dirty="0">
                        <a:ln>
                          <a:noFill/>
                        </a:ln>
                        <a:solidFill>
                          <a:srgbClr val="000099"/>
                        </a:solidFill>
                        <a:effectLst/>
                        <a:latin typeface="Calibri" panose="020F0502020204030204" pitchFamily="34" charset="0"/>
                      </a:endParaRPr>
                    </a:p>
                  </a:txBody>
                  <a:tcPr marT="45723" marB="45723" anchor="ctr" horzOverflow="overflow"/>
                </a:tc>
                <a:tc>
                  <a:txBody>
                    <a:bodyPr/>
                    <a:lstStyle/>
                    <a:p>
                      <a:pPr marL="285750" marR="0" lvl="0" indent="-285750" algn="l" defTabSz="914400" rtl="0" eaLnBrk="1" fontAlgn="t" latinLnBrk="0" hangingPunct="1">
                        <a:lnSpc>
                          <a:spcPct val="100000"/>
                        </a:lnSpc>
                        <a:spcBef>
                          <a:spcPct val="20000"/>
                        </a:spcBef>
                        <a:spcAft>
                          <a:spcPct val="0"/>
                        </a:spcAft>
                        <a:buClr>
                          <a:srgbClr val="0070C0"/>
                        </a:buClr>
                        <a:buSzTx/>
                        <a:buFont typeface="Arial" panose="020B0604020202020204" pitchFamily="34" charset="0"/>
                        <a:buChar char="•"/>
                        <a:tabLst/>
                        <a:defRPr/>
                      </a:pPr>
                      <a:r>
                        <a:rPr kumimoji="0" lang="it-IT" sz="1600" u="none" strike="noStrike" cap="none" normalizeH="0" baseline="0" dirty="0">
                          <a:ln>
                            <a:noFill/>
                          </a:ln>
                          <a:effectLst/>
                        </a:rPr>
                        <a:t> </a:t>
                      </a:r>
                      <a:r>
                        <a:rPr kumimoji="0" lang="zh-CN" altLang="en-US" sz="1600" u="none" strike="noStrike" cap="none" normalizeH="0" baseline="0" dirty="0" smtClean="0">
                          <a:ln>
                            <a:noFill/>
                          </a:ln>
                          <a:effectLst/>
                        </a:rPr>
                        <a:t>需用于干燥部位</a:t>
                      </a:r>
                      <a:endParaRPr kumimoji="0" lang="en-US" sz="1600" u="none" strike="noStrike" cap="none" normalizeH="0" baseline="0" dirty="0">
                        <a:ln>
                          <a:noFill/>
                        </a:ln>
                        <a:effectLst/>
                      </a:endParaRPr>
                    </a:p>
                    <a:p>
                      <a:pPr marL="285750" marR="0" lvl="0" indent="-285750" algn="l" defTabSz="914400" rtl="0" eaLnBrk="1" fontAlgn="t" latinLnBrk="0" hangingPunct="1">
                        <a:lnSpc>
                          <a:spcPct val="100000"/>
                        </a:lnSpc>
                        <a:spcBef>
                          <a:spcPct val="20000"/>
                        </a:spcBef>
                        <a:spcAft>
                          <a:spcPct val="0"/>
                        </a:spcAft>
                        <a:buClr>
                          <a:srgbClr val="0070C0"/>
                        </a:buClr>
                        <a:buSzTx/>
                        <a:buFont typeface="Arial" panose="020B0604020202020204" pitchFamily="34" charset="0"/>
                        <a:buChar char="•"/>
                        <a:tabLst/>
                        <a:defRPr/>
                      </a:pPr>
                      <a:r>
                        <a:rPr kumimoji="0" lang="en-US" sz="1600" u="none" strike="noStrike" cap="none" normalizeH="0" baseline="0" dirty="0">
                          <a:ln>
                            <a:noFill/>
                          </a:ln>
                          <a:effectLst/>
                        </a:rPr>
                        <a:t> </a:t>
                      </a:r>
                      <a:r>
                        <a:rPr kumimoji="0" lang="zh-CN" altLang="en-US" sz="1600" u="none" strike="noStrike" cap="none" normalizeH="0" baseline="0" dirty="0" smtClean="0">
                          <a:ln>
                            <a:noFill/>
                          </a:ln>
                          <a:effectLst/>
                        </a:rPr>
                        <a:t>非即</a:t>
                      </a:r>
                      <a:r>
                        <a:rPr kumimoji="0" lang="zh-CN" altLang="en-US" sz="1600" u="none" strike="noStrike" cap="none" normalizeH="0" baseline="0" dirty="0" smtClean="0">
                          <a:ln>
                            <a:noFill/>
                          </a:ln>
                          <a:effectLst/>
                        </a:rPr>
                        <a:t>用</a:t>
                      </a:r>
                      <a:r>
                        <a:rPr kumimoji="0" lang="en-US" sz="1600" u="none" strike="noStrike" cap="none" normalizeH="0" baseline="0" dirty="0" smtClean="0">
                          <a:ln>
                            <a:noFill/>
                          </a:ln>
                          <a:effectLst/>
                        </a:rPr>
                        <a:t>(</a:t>
                      </a:r>
                      <a:r>
                        <a:rPr kumimoji="0" lang="zh-CN" altLang="en-US" sz="1600" u="none" strike="noStrike" cap="none" normalizeH="0" baseline="0" dirty="0" smtClean="0">
                          <a:ln>
                            <a:noFill/>
                          </a:ln>
                          <a:effectLst/>
                        </a:rPr>
                        <a:t>如果</a:t>
                      </a:r>
                      <a:r>
                        <a:rPr kumimoji="0" lang="zh-CN" altLang="en-US" sz="1600" u="none" strike="noStrike" cap="none" normalizeH="0" baseline="0" dirty="0" smtClean="0">
                          <a:ln>
                            <a:noFill/>
                          </a:ln>
                          <a:effectLst/>
                        </a:rPr>
                        <a:t>融化而未</a:t>
                      </a:r>
                      <a:r>
                        <a:rPr kumimoji="0" lang="zh-CN" altLang="en-US" sz="1600" u="none" strike="noStrike" cap="none" normalizeH="0" baseline="0" dirty="0" smtClean="0">
                          <a:ln>
                            <a:noFill/>
                          </a:ln>
                          <a:effectLst/>
                        </a:rPr>
                        <a:t>用，</a:t>
                      </a:r>
                      <a:r>
                        <a:rPr kumimoji="0" lang="zh-CN" altLang="en-US" sz="1600" u="none" strike="noStrike" cap="none" normalizeH="0" baseline="0" dirty="0" smtClean="0">
                          <a:ln>
                            <a:noFill/>
                          </a:ln>
                          <a:effectLst/>
                        </a:rPr>
                        <a:t>则应废弃</a:t>
                      </a:r>
                      <a:r>
                        <a:rPr kumimoji="0" lang="en-US" sz="1600" u="none" strike="noStrike" cap="none" normalizeH="0" baseline="0" dirty="0" smtClean="0">
                          <a:ln>
                            <a:noFill/>
                          </a:ln>
                          <a:effectLst/>
                        </a:rPr>
                        <a:t>) </a:t>
                      </a:r>
                      <a:endParaRPr kumimoji="0" lang="en-US" sz="1600" u="none" strike="noStrike" cap="none" normalizeH="0" baseline="0" dirty="0">
                        <a:ln>
                          <a:noFill/>
                        </a:ln>
                        <a:effectLst/>
                      </a:endParaRPr>
                    </a:p>
                    <a:p>
                      <a:pPr marL="285750" marR="0" lvl="0" indent="-285750" algn="l" defTabSz="914400" rtl="0" eaLnBrk="1" fontAlgn="t" latinLnBrk="0" hangingPunct="1">
                        <a:lnSpc>
                          <a:spcPct val="100000"/>
                        </a:lnSpc>
                        <a:spcBef>
                          <a:spcPct val="20000"/>
                        </a:spcBef>
                        <a:spcAft>
                          <a:spcPct val="0"/>
                        </a:spcAft>
                        <a:buClr>
                          <a:srgbClr val="0070C0"/>
                        </a:buClr>
                        <a:buSzTx/>
                        <a:buFont typeface="Arial" panose="020B0604020202020204" pitchFamily="34" charset="0"/>
                        <a:buChar char="•"/>
                        <a:tabLst/>
                        <a:defRPr/>
                      </a:pPr>
                      <a:r>
                        <a:rPr kumimoji="0" lang="en-US" sz="1600" u="none" strike="noStrike" cap="none" normalizeH="0" baseline="0" dirty="0" smtClean="0">
                          <a:ln>
                            <a:noFill/>
                          </a:ln>
                          <a:effectLst/>
                        </a:rPr>
                        <a:t> </a:t>
                      </a:r>
                      <a:r>
                        <a:rPr kumimoji="0" lang="zh-CN" altLang="en-US" sz="1600" u="none" strike="noStrike" cap="none" normalizeH="0" baseline="0" dirty="0" smtClean="0">
                          <a:ln>
                            <a:noFill/>
                          </a:ln>
                          <a:effectLst/>
                        </a:rPr>
                        <a:t>获批数个适应症（主动脉夹层）</a:t>
                      </a:r>
                      <a:endParaRPr kumimoji="0" lang="it-IT" sz="16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T="45723" marB="45723" anchor="ctr" horzOverflow="overflow"/>
                </a:tc>
                <a:tc>
                  <a:txBody>
                    <a:bodyPr/>
                    <a:lstStyle/>
                    <a:p>
                      <a:pPr algn="ctr" rtl="0" fontAlgn="ctr"/>
                      <a:r>
                        <a:rPr lang="it-IT" sz="1600" u="none" strike="noStrike" dirty="0" smtClean="0">
                          <a:effectLst/>
                        </a:rPr>
                        <a:t>182.00 </a:t>
                      </a:r>
                      <a:r>
                        <a:rPr lang="it-IT" sz="1600" u="none" strike="noStrike" dirty="0">
                          <a:effectLst/>
                        </a:rPr>
                        <a:t>€/pack.</a:t>
                      </a:r>
                      <a:endParaRPr lang="it-IT" sz="1600" b="0" i="0" u="none" strike="noStrike" dirty="0">
                        <a:solidFill>
                          <a:srgbClr val="333399"/>
                        </a:solidFill>
                        <a:effectLst/>
                        <a:latin typeface="Calibri" panose="020F0502020204030204" pitchFamily="34" charset="0"/>
                      </a:endParaRPr>
                    </a:p>
                  </a:txBody>
                  <a:tcPr marL="5957" marR="5957" marT="5957" marB="0" anchor="ctr"/>
                </a:tc>
                <a:extLst>
                  <a:ext uri="{0D108BD9-81ED-4DB2-BD59-A6C34878D82A}">
                    <a16:rowId xmlns:a16="http://schemas.microsoft.com/office/drawing/2014/main" xmlns="" val="10000"/>
                  </a:ext>
                </a:extLst>
              </a:tr>
              <a:tr h="1119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u="none" strike="noStrike" cap="none" normalizeH="0" baseline="0" dirty="0">
                          <a:ln>
                            <a:noFill/>
                          </a:ln>
                          <a:effectLst/>
                        </a:rPr>
                        <a:t>COSEAL </a:t>
                      </a:r>
                      <a:r>
                        <a:rPr kumimoji="0" lang="it-IT" sz="1400" u="none" strike="noStrike" cap="none" normalizeH="0" baseline="0" dirty="0">
                          <a:ln>
                            <a:noFill/>
                          </a:ln>
                          <a:effectLst/>
                        </a:rPr>
                        <a:t>(</a:t>
                      </a:r>
                      <a:r>
                        <a:rPr kumimoji="0" lang="it-IT" sz="1400" u="none" strike="noStrike" cap="none" normalizeH="0" baseline="0" dirty="0" err="1">
                          <a:ln>
                            <a:noFill/>
                          </a:ln>
                          <a:effectLst/>
                        </a:rPr>
                        <a:t>Baxter</a:t>
                      </a:r>
                      <a:r>
                        <a:rPr kumimoji="0" lang="it-IT" sz="1400" u="none" strike="noStrike" cap="none" normalizeH="0" baseline="0" dirty="0">
                          <a:ln>
                            <a:noFill/>
                          </a:ln>
                          <a:effectLst/>
                        </a:rPr>
                        <a:t>)</a:t>
                      </a:r>
                      <a:r>
                        <a:rPr kumimoji="0" lang="it-IT" sz="2800" u="none" strike="noStrike" cap="none" normalizeH="0" baseline="0" dirty="0">
                          <a:ln>
                            <a:noFill/>
                          </a:ln>
                          <a:effectLst/>
                        </a:rPr>
                        <a:t> </a:t>
                      </a:r>
                      <a:endParaRPr kumimoji="0" lang="it-IT" sz="2800" b="1" i="0" u="none" strike="noStrike" cap="none" normalizeH="0" baseline="0" dirty="0">
                        <a:ln>
                          <a:noFill/>
                        </a:ln>
                        <a:solidFill>
                          <a:srgbClr val="000099"/>
                        </a:solidFill>
                        <a:effectLst/>
                        <a:latin typeface="Calibri" panose="020F0502020204030204" pitchFamily="34" charset="0"/>
                      </a:endParaRPr>
                    </a:p>
                  </a:txBody>
                  <a:tcPr marT="45723" marB="45723" anchor="ctr" horzOverflow="overflow"/>
                </a:tc>
                <a:tc>
                  <a:txBody>
                    <a:bodyPr/>
                    <a:lstStyle/>
                    <a:p>
                      <a:pPr marL="285750" marR="0" lvl="0" indent="-285750" algn="l" defTabSz="914400" rtl="0" eaLnBrk="1" fontAlgn="t" latinLnBrk="0" hangingPunct="1">
                        <a:lnSpc>
                          <a:spcPct val="100000"/>
                        </a:lnSpc>
                        <a:spcBef>
                          <a:spcPct val="20000"/>
                        </a:spcBef>
                        <a:spcAft>
                          <a:spcPct val="0"/>
                        </a:spcAft>
                        <a:buClr>
                          <a:srgbClr val="0070C0"/>
                        </a:buClr>
                        <a:buSzTx/>
                        <a:buFont typeface="Arial" panose="020B0604020202020204" pitchFamily="34" charset="0"/>
                        <a:buChar char="•"/>
                        <a:tabLst/>
                      </a:pPr>
                      <a:r>
                        <a:rPr kumimoji="0" lang="it-IT" sz="1600" u="none" strike="noStrike" cap="none" normalizeH="0" baseline="0" dirty="0">
                          <a:ln>
                            <a:noFill/>
                          </a:ln>
                          <a:effectLst/>
                        </a:rPr>
                        <a:t> </a:t>
                      </a:r>
                      <a:r>
                        <a:rPr kumimoji="0" lang="zh-CN" altLang="en-US" sz="1600" u="none" strike="noStrike" cap="none" normalizeH="0" baseline="0" dirty="0" smtClean="0">
                          <a:ln>
                            <a:noFill/>
                          </a:ln>
                          <a:effectLst/>
                        </a:rPr>
                        <a:t>昂贵</a:t>
                      </a:r>
                      <a:r>
                        <a:rPr kumimoji="0" lang="en-US" sz="1600" u="none" strike="noStrike" cap="none" normalizeH="0" baseline="0" dirty="0" smtClean="0">
                          <a:ln>
                            <a:noFill/>
                          </a:ln>
                          <a:effectLst/>
                        </a:rPr>
                        <a:t> (4 ml</a:t>
                      </a:r>
                      <a:r>
                        <a:rPr kumimoji="0" lang="zh-CN" altLang="en-US" sz="1600" u="none" strike="noStrike" cap="none" normalizeH="0" baseline="0" dirty="0" smtClean="0">
                          <a:ln>
                            <a:noFill/>
                          </a:ln>
                          <a:effectLst/>
                        </a:rPr>
                        <a:t>约</a:t>
                      </a:r>
                      <a:r>
                        <a:rPr kumimoji="0" lang="en-US" sz="1600" u="none" strike="noStrike" cap="none" normalizeH="0" baseline="0" dirty="0" smtClean="0">
                          <a:ln>
                            <a:noFill/>
                          </a:ln>
                          <a:effectLst/>
                        </a:rPr>
                        <a:t> </a:t>
                      </a:r>
                      <a:r>
                        <a:rPr kumimoji="0" lang="en-US" sz="1600" u="none" strike="noStrike" cap="none" normalizeH="0" baseline="0" dirty="0">
                          <a:ln>
                            <a:noFill/>
                          </a:ln>
                          <a:effectLst/>
                        </a:rPr>
                        <a:t>€ 500.00)</a:t>
                      </a:r>
                    </a:p>
                    <a:p>
                      <a:pPr marL="285750" marR="0" lvl="0" indent="-285750" algn="l" defTabSz="914400" rtl="0" eaLnBrk="1" fontAlgn="t" latinLnBrk="0" hangingPunct="1">
                        <a:lnSpc>
                          <a:spcPct val="100000"/>
                        </a:lnSpc>
                        <a:spcBef>
                          <a:spcPct val="20000"/>
                        </a:spcBef>
                        <a:spcAft>
                          <a:spcPct val="0"/>
                        </a:spcAft>
                        <a:buClr>
                          <a:srgbClr val="0070C0"/>
                        </a:buClr>
                        <a:buSzTx/>
                        <a:buFont typeface="Arial" panose="020B0604020202020204" pitchFamily="34" charset="0"/>
                        <a:buChar char="•"/>
                        <a:tabLst/>
                      </a:pPr>
                      <a:r>
                        <a:rPr kumimoji="0" lang="en-US" sz="1600" u="none" strike="noStrike" cap="none" normalizeH="0" baseline="0" dirty="0">
                          <a:ln>
                            <a:noFill/>
                          </a:ln>
                          <a:effectLst/>
                        </a:rPr>
                        <a:t> </a:t>
                      </a:r>
                      <a:r>
                        <a:rPr kumimoji="0" lang="zh-CN" altLang="en-US" sz="1600" u="none" strike="noStrike" cap="none" normalizeH="0" baseline="0" dirty="0" smtClean="0">
                          <a:ln>
                            <a:noFill/>
                          </a:ln>
                          <a:effectLst/>
                        </a:rPr>
                        <a:t>非即</a:t>
                      </a:r>
                      <a:r>
                        <a:rPr kumimoji="0" lang="zh-CN" altLang="en-US" sz="1600" u="none" strike="noStrike" cap="none" normalizeH="0" baseline="0" dirty="0" smtClean="0">
                          <a:ln>
                            <a:noFill/>
                          </a:ln>
                          <a:effectLst/>
                        </a:rPr>
                        <a:t>用</a:t>
                      </a:r>
                      <a:r>
                        <a:rPr kumimoji="0" lang="en-US" sz="1600" u="none" strike="noStrike" cap="none" normalizeH="0" baseline="0" dirty="0" smtClean="0">
                          <a:ln>
                            <a:noFill/>
                          </a:ln>
                          <a:effectLst/>
                        </a:rPr>
                        <a:t>( </a:t>
                      </a:r>
                      <a:r>
                        <a:rPr kumimoji="0" lang="zh-CN" altLang="en-US" sz="1600" u="none" strike="noStrike" cap="none" normalizeH="0" baseline="0" dirty="0" smtClean="0">
                          <a:ln>
                            <a:noFill/>
                          </a:ln>
                          <a:effectLst/>
                        </a:rPr>
                        <a:t>混合组份</a:t>
                      </a:r>
                      <a:r>
                        <a:rPr kumimoji="0" lang="en-US" sz="1600" u="none" strike="noStrike" cap="none" normalizeH="0" baseline="0" dirty="0" smtClean="0">
                          <a:ln>
                            <a:noFill/>
                          </a:ln>
                          <a:effectLst/>
                        </a:rPr>
                        <a:t>, </a:t>
                      </a:r>
                      <a:r>
                        <a:rPr kumimoji="0" lang="zh-CN" altLang="en-US" sz="1600" u="none" strike="noStrike" cap="none" normalizeH="0" baseline="0" dirty="0" smtClean="0">
                          <a:ln>
                            <a:noFill/>
                          </a:ln>
                          <a:effectLst/>
                        </a:rPr>
                        <a:t>安装注射器等</a:t>
                      </a:r>
                      <a:r>
                        <a:rPr kumimoji="0" lang="en-US" sz="1600" u="none" strike="noStrike" cap="none" normalizeH="0" baseline="0" dirty="0" smtClean="0">
                          <a:ln>
                            <a:noFill/>
                          </a:ln>
                          <a:effectLst/>
                        </a:rPr>
                        <a:t>)</a:t>
                      </a:r>
                      <a:endParaRPr kumimoji="0" lang="en-US" sz="1600" u="none" strike="noStrike" cap="none" normalizeH="0" baseline="0" dirty="0">
                        <a:ln>
                          <a:noFill/>
                        </a:ln>
                        <a:effectLst/>
                      </a:endParaRPr>
                    </a:p>
                    <a:p>
                      <a:pPr marL="285750" marR="0" lvl="0" indent="-285750" algn="l" defTabSz="914400" rtl="0" eaLnBrk="1" fontAlgn="t" latinLnBrk="0" hangingPunct="1">
                        <a:lnSpc>
                          <a:spcPct val="100000"/>
                        </a:lnSpc>
                        <a:spcBef>
                          <a:spcPct val="20000"/>
                        </a:spcBef>
                        <a:spcAft>
                          <a:spcPct val="0"/>
                        </a:spcAft>
                        <a:buClr>
                          <a:srgbClr val="0070C0"/>
                        </a:buClr>
                        <a:buSzTx/>
                        <a:buFont typeface="Arial" panose="020B0604020202020204" pitchFamily="34" charset="0"/>
                        <a:buChar char="•"/>
                        <a:tabLst/>
                      </a:pPr>
                      <a:r>
                        <a:rPr kumimoji="0" lang="en-US" sz="1600" u="none" strike="noStrike" cap="none" normalizeH="0" baseline="0" dirty="0" smtClean="0">
                          <a:ln>
                            <a:noFill/>
                          </a:ln>
                          <a:effectLst/>
                        </a:rPr>
                        <a:t> </a:t>
                      </a:r>
                      <a:r>
                        <a:rPr kumimoji="0" lang="zh-CN" altLang="en-US" sz="1600" u="none" strike="noStrike" cap="none" normalizeH="0" baseline="0" dirty="0" smtClean="0">
                          <a:ln>
                            <a:noFill/>
                          </a:ln>
                          <a:effectLst/>
                        </a:rPr>
                        <a:t>获批数个适应症</a:t>
                      </a:r>
                      <a:r>
                        <a:rPr kumimoji="0" lang="en-US" sz="1600" u="none" strike="noStrike" cap="none" normalizeH="0" baseline="0" dirty="0" smtClean="0">
                          <a:ln>
                            <a:noFill/>
                          </a:ln>
                          <a:effectLst/>
                        </a:rPr>
                        <a:t>( </a:t>
                      </a:r>
                      <a:r>
                        <a:rPr kumimoji="0" lang="zh-CN" altLang="en-US" sz="1600" u="none" strike="noStrike" cap="none" normalizeH="0" baseline="0" dirty="0" smtClean="0">
                          <a:ln>
                            <a:noFill/>
                          </a:ln>
                          <a:effectLst/>
                        </a:rPr>
                        <a:t>血管手术</a:t>
                      </a:r>
                      <a:r>
                        <a:rPr kumimoji="0" lang="en-US" sz="1600" u="none" strike="noStrike" cap="none" normalizeH="0" baseline="0" dirty="0" smtClean="0">
                          <a:ln>
                            <a:noFill/>
                          </a:ln>
                          <a:effectLst/>
                        </a:rPr>
                        <a:t>)</a:t>
                      </a:r>
                      <a:r>
                        <a:rPr kumimoji="0" lang="zh-CN" altLang="en-US" sz="1600" u="none" strike="noStrike" cap="none" normalizeH="0" baseline="0" dirty="0" smtClean="0">
                          <a:ln>
                            <a:noFill/>
                          </a:ln>
                          <a:effectLst/>
                        </a:rPr>
                        <a:t>，但后来也用于肺气滞</a:t>
                      </a:r>
                      <a:endParaRPr kumimoji="0" lang="it-IT" sz="16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T="45723" marB="45723" anchor="ctr" horzOverflow="overflow"/>
                </a:tc>
                <a:tc>
                  <a:txBody>
                    <a:bodyPr/>
                    <a:lstStyle/>
                    <a:p>
                      <a:pPr algn="ctr" rtl="0" fontAlgn="ctr"/>
                      <a:r>
                        <a:rPr lang="it-IT" sz="1600" u="none" strike="noStrike" dirty="0" smtClean="0">
                          <a:effectLst/>
                        </a:rPr>
                        <a:t>363.00/2ml  </a:t>
                      </a:r>
                      <a:endParaRPr lang="it-IT" sz="1600" u="none" strike="noStrike" dirty="0">
                        <a:effectLst/>
                      </a:endParaRPr>
                    </a:p>
                    <a:p>
                      <a:pPr algn="ctr" rtl="0" fontAlgn="ctr"/>
                      <a:r>
                        <a:rPr lang="it-IT" sz="1600" u="none" strike="noStrike" dirty="0" smtClean="0">
                          <a:effectLst/>
                        </a:rPr>
                        <a:t>520.00/4ml </a:t>
                      </a:r>
                      <a:endParaRPr lang="it-IT" sz="1600" u="none" strike="noStrike" dirty="0">
                        <a:effectLst/>
                      </a:endParaRPr>
                    </a:p>
                    <a:p>
                      <a:pPr algn="ctr" rtl="0" fontAlgn="ctr"/>
                      <a:r>
                        <a:rPr lang="it-IT" sz="1600" u="none" strike="noStrike" dirty="0" smtClean="0">
                          <a:effectLst/>
                        </a:rPr>
                        <a:t>670.00/8ml</a:t>
                      </a:r>
                      <a:endParaRPr lang="it-IT" sz="1600" b="0" i="0" u="none" strike="noStrike" dirty="0">
                        <a:solidFill>
                          <a:srgbClr val="333399"/>
                        </a:solidFill>
                        <a:effectLst/>
                        <a:latin typeface="Calibri" panose="020F0502020204030204" pitchFamily="34" charset="0"/>
                      </a:endParaRPr>
                    </a:p>
                  </a:txBody>
                  <a:tcPr marL="5957" marR="5957" marT="5957" marB="0" anchor="ctr"/>
                </a:tc>
                <a:extLst>
                  <a:ext uri="{0D108BD9-81ED-4DB2-BD59-A6C34878D82A}">
                    <a16:rowId xmlns:a16="http://schemas.microsoft.com/office/drawing/2014/main" xmlns="" val="10001"/>
                  </a:ext>
                </a:extLst>
              </a:tr>
              <a:tr h="13675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600" u="none" strike="noStrike" cap="none" normalizeH="0" baseline="0" dirty="0">
                          <a:ln>
                            <a:noFill/>
                          </a:ln>
                          <a:effectLst/>
                        </a:rPr>
                        <a:t> </a:t>
                      </a:r>
                      <a:r>
                        <a:rPr kumimoji="0" lang="it-IT" sz="2600" u="none" strike="noStrike" cap="none" normalizeH="0" baseline="0" dirty="0" err="1">
                          <a:ln>
                            <a:noFill/>
                          </a:ln>
                          <a:effectLst/>
                        </a:rPr>
                        <a:t>VascuSeal</a:t>
                      </a:r>
                      <a:endParaRPr kumimoji="0" lang="it-IT" sz="2600"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600" u="none" strike="noStrike" cap="none" normalizeH="0" baseline="0" dirty="0" err="1">
                          <a:ln>
                            <a:noFill/>
                          </a:ln>
                          <a:effectLst/>
                        </a:rPr>
                        <a:t>DuraSeal</a:t>
                      </a:r>
                      <a:endParaRPr kumimoji="0" lang="it-IT" sz="2600"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u="none" strike="noStrike" cap="none" normalizeH="0" baseline="0" dirty="0">
                          <a:ln>
                            <a:noFill/>
                          </a:ln>
                          <a:effectLst/>
                        </a:rPr>
                        <a:t>(</a:t>
                      </a:r>
                      <a:r>
                        <a:rPr kumimoji="0" lang="it-IT" sz="1400" u="none" strike="noStrike" cap="none" normalizeH="0" baseline="0" dirty="0" err="1">
                          <a:ln>
                            <a:noFill/>
                          </a:ln>
                          <a:effectLst/>
                        </a:rPr>
                        <a:t>Covidien</a:t>
                      </a:r>
                      <a:r>
                        <a:rPr kumimoji="0" lang="it-IT" sz="1400" u="none" strike="noStrike" cap="none" normalizeH="0" baseline="0" dirty="0">
                          <a:ln>
                            <a:noFill/>
                          </a:ln>
                          <a:effectLst/>
                        </a:rPr>
                        <a:t>)</a:t>
                      </a:r>
                      <a:endParaRPr kumimoji="0" lang="it-IT" sz="1400" b="0" i="0" u="none" strike="noStrike" cap="none" normalizeH="0" baseline="0" dirty="0">
                        <a:ln>
                          <a:noFill/>
                        </a:ln>
                        <a:solidFill>
                          <a:srgbClr val="000099"/>
                        </a:solidFill>
                        <a:effectLst/>
                        <a:latin typeface="Calibri" panose="020F0502020204030204" pitchFamily="34" charset="0"/>
                      </a:endParaRPr>
                    </a:p>
                  </a:txBody>
                  <a:tcPr marT="45723" marB="45723" anchor="ctr" horzOverflow="overflow"/>
                </a:tc>
                <a:tc>
                  <a:txBody>
                    <a:bodyPr/>
                    <a:lstStyle/>
                    <a:p>
                      <a:pPr marL="285750" marR="0" lvl="0" indent="-285750" algn="l" defTabSz="914400" rtl="0" eaLnBrk="1" fontAlgn="t" latinLnBrk="0" hangingPunct="1">
                        <a:lnSpc>
                          <a:spcPct val="100000"/>
                        </a:lnSpc>
                        <a:spcBef>
                          <a:spcPct val="20000"/>
                        </a:spcBef>
                        <a:spcAft>
                          <a:spcPct val="0"/>
                        </a:spcAft>
                        <a:buClr>
                          <a:srgbClr val="0070C0"/>
                        </a:buClr>
                        <a:buSzTx/>
                        <a:buFont typeface="Arial" panose="020B0604020202020204" pitchFamily="34" charset="0"/>
                        <a:buChar char="•"/>
                        <a:tabLst/>
                      </a:pPr>
                      <a:r>
                        <a:rPr kumimoji="0" lang="zh-CN" altLang="en-US" sz="1600" u="none" strike="noStrike" cap="none" normalizeH="0" baseline="0" dirty="0" smtClean="0">
                          <a:ln>
                            <a:noFill/>
                          </a:ln>
                          <a:effectLst/>
                        </a:rPr>
                        <a:t>非即</a:t>
                      </a:r>
                      <a:r>
                        <a:rPr kumimoji="0" lang="zh-CN" altLang="en-US" sz="1600" u="none" strike="noStrike" cap="none" normalizeH="0" baseline="0" dirty="0" smtClean="0">
                          <a:ln>
                            <a:noFill/>
                          </a:ln>
                          <a:effectLst/>
                        </a:rPr>
                        <a:t>用</a:t>
                      </a:r>
                      <a:endParaRPr kumimoji="0" lang="en-US" altLang="zh-CN" sz="1600" u="none" strike="noStrike" cap="none" normalizeH="0" baseline="0" dirty="0" smtClean="0">
                        <a:ln>
                          <a:noFill/>
                        </a:ln>
                        <a:effectLst/>
                      </a:endParaRPr>
                    </a:p>
                    <a:p>
                      <a:pPr marL="285750" marR="0" lvl="0" indent="-285750" algn="l" defTabSz="914400" rtl="0" eaLnBrk="1" fontAlgn="t" latinLnBrk="0" hangingPunct="1">
                        <a:lnSpc>
                          <a:spcPct val="100000"/>
                        </a:lnSpc>
                        <a:spcBef>
                          <a:spcPct val="20000"/>
                        </a:spcBef>
                        <a:spcAft>
                          <a:spcPct val="0"/>
                        </a:spcAft>
                        <a:buClr>
                          <a:srgbClr val="0070C0"/>
                        </a:buClr>
                        <a:buSzTx/>
                        <a:buFont typeface="Arial" panose="020B0604020202020204" pitchFamily="34" charset="0"/>
                        <a:buChar char="•"/>
                        <a:tabLst/>
                      </a:pPr>
                      <a:r>
                        <a:rPr kumimoji="0" lang="en-US" sz="1600" u="none" strike="noStrike" cap="none" normalizeH="0" baseline="0" dirty="0" err="1" smtClean="0">
                          <a:ln>
                            <a:noFill/>
                          </a:ln>
                          <a:effectLst/>
                        </a:rPr>
                        <a:t>VascuSeal</a:t>
                      </a:r>
                      <a:r>
                        <a:rPr kumimoji="0" lang="en-US" sz="1600" u="none" strike="noStrike" cap="none" normalizeH="0" baseline="0" dirty="0" smtClean="0">
                          <a:ln>
                            <a:noFill/>
                          </a:ln>
                          <a:effectLst/>
                        </a:rPr>
                        <a:t>: </a:t>
                      </a:r>
                      <a:r>
                        <a:rPr kumimoji="0" lang="en-US" altLang="zh-CN" sz="1600" u="none" strike="noStrike" cap="none" normalizeH="0" baseline="0" dirty="0" smtClean="0">
                          <a:ln>
                            <a:noFill/>
                          </a:ln>
                          <a:effectLst/>
                        </a:rPr>
                        <a:t>CE</a:t>
                      </a:r>
                      <a:r>
                        <a:rPr kumimoji="0" lang="zh-CN" altLang="en-US" sz="1600" u="none" strike="noStrike" cap="none" normalizeH="0" baseline="0" dirty="0" smtClean="0">
                          <a:ln>
                            <a:noFill/>
                          </a:ln>
                          <a:effectLst/>
                        </a:rPr>
                        <a:t>标志，血管密封剂</a:t>
                      </a:r>
                      <a:endParaRPr kumimoji="0" lang="en-US" sz="1600" u="none" strike="noStrike" cap="none" normalizeH="0" baseline="0" dirty="0" smtClean="0">
                        <a:ln>
                          <a:noFill/>
                        </a:ln>
                        <a:effectLst/>
                      </a:endParaRPr>
                    </a:p>
                    <a:p>
                      <a:pPr marL="285750" marR="0" lvl="0" indent="-285750" algn="l" defTabSz="914400" rtl="0" eaLnBrk="1" fontAlgn="t" latinLnBrk="0" hangingPunct="1">
                        <a:lnSpc>
                          <a:spcPct val="100000"/>
                        </a:lnSpc>
                        <a:spcBef>
                          <a:spcPct val="20000"/>
                        </a:spcBef>
                        <a:spcAft>
                          <a:spcPct val="0"/>
                        </a:spcAft>
                        <a:buClr>
                          <a:srgbClr val="0070C0"/>
                        </a:buClr>
                        <a:buSzTx/>
                        <a:buFont typeface="Arial" panose="020B0604020202020204" pitchFamily="34" charset="0"/>
                        <a:buChar char="•"/>
                        <a:tabLst/>
                      </a:pPr>
                      <a:r>
                        <a:rPr kumimoji="0" lang="en-US" sz="1600" u="none" strike="noStrike" cap="none" normalizeH="0" baseline="0" dirty="0" err="1" smtClean="0">
                          <a:ln>
                            <a:noFill/>
                          </a:ln>
                          <a:effectLst/>
                        </a:rPr>
                        <a:t>DuraSeal</a:t>
                      </a:r>
                      <a:r>
                        <a:rPr kumimoji="0" lang="en-US" sz="1600" u="none" strike="noStrike" cap="none" normalizeH="0" baseline="0" dirty="0">
                          <a:ln>
                            <a:noFill/>
                          </a:ln>
                          <a:effectLst/>
                        </a:rPr>
                        <a:t>: </a:t>
                      </a:r>
                      <a:r>
                        <a:rPr kumimoji="0" lang="en-US" altLang="zh-CN" sz="1600" u="none" strike="noStrike" cap="none" normalizeH="0" baseline="0" dirty="0" smtClean="0">
                          <a:ln>
                            <a:noFill/>
                          </a:ln>
                          <a:effectLst/>
                        </a:rPr>
                        <a:t>CE</a:t>
                      </a:r>
                      <a:r>
                        <a:rPr kumimoji="0" lang="zh-CN" altLang="en-US" sz="1600" u="none" strike="noStrike" cap="none" normalizeH="0" baseline="0" dirty="0" smtClean="0">
                          <a:ln>
                            <a:noFill/>
                          </a:ln>
                          <a:effectLst/>
                        </a:rPr>
                        <a:t>标志，血管应用，</a:t>
                      </a:r>
                      <a:r>
                        <a:rPr kumimoji="0" lang="en-US" altLang="zh-CN" sz="1600" u="none" strike="noStrike" cap="none" normalizeH="0" baseline="0" dirty="0" smtClean="0">
                          <a:ln>
                            <a:noFill/>
                          </a:ln>
                          <a:effectLst/>
                        </a:rPr>
                        <a:t>FDA</a:t>
                      </a:r>
                      <a:r>
                        <a:rPr kumimoji="0" lang="zh-CN" altLang="en-US" sz="1600" u="none" strike="noStrike" cap="none" normalizeH="0" baseline="0" dirty="0" smtClean="0">
                          <a:ln>
                            <a:noFill/>
                          </a:ln>
                          <a:effectLst/>
                        </a:rPr>
                        <a:t>批准用作硬膜密封剂</a:t>
                      </a:r>
                      <a:endParaRPr kumimoji="0" lang="en-US" sz="1600" u="none" strike="noStrike" cap="none" normalizeH="0" baseline="0" dirty="0">
                        <a:ln>
                          <a:noFill/>
                        </a:ln>
                        <a:effectLst/>
                      </a:endParaRPr>
                    </a:p>
                    <a:p>
                      <a:pPr marL="285750" marR="0" lvl="0" indent="-285750" algn="l" defTabSz="914400" rtl="0" eaLnBrk="1" fontAlgn="t" latinLnBrk="0" hangingPunct="1">
                        <a:lnSpc>
                          <a:spcPct val="100000"/>
                        </a:lnSpc>
                        <a:spcBef>
                          <a:spcPct val="20000"/>
                        </a:spcBef>
                        <a:spcAft>
                          <a:spcPct val="0"/>
                        </a:spcAft>
                        <a:buClr>
                          <a:srgbClr val="0070C0"/>
                        </a:buClr>
                        <a:buSzTx/>
                        <a:buFont typeface="Arial" panose="020B0604020202020204" pitchFamily="34" charset="0"/>
                        <a:buChar char="•"/>
                        <a:tabLst/>
                      </a:pPr>
                      <a:r>
                        <a:rPr kumimoji="0" lang="zh-CN" altLang="en-US" sz="1600" b="0" i="0" u="none" strike="noStrike" cap="none" normalizeH="0" baseline="0" dirty="0" smtClean="0">
                          <a:ln>
                            <a:noFill/>
                          </a:ln>
                          <a:solidFill>
                            <a:schemeClr val="tx1"/>
                          </a:solidFill>
                          <a:effectLst/>
                          <a:latin typeface="Calibri" panose="020F0502020204030204" pitchFamily="34" charset="0"/>
                          <a:cs typeface="Arial" pitchFamily="34" charset="0"/>
                        </a:rPr>
                        <a:t>推荐在干燥部位使用</a:t>
                      </a:r>
                      <a:endParaRPr kumimoji="0" lang="it-IT" sz="16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T="45723" marB="45723" anchor="ctr" horzOverflow="overflow"/>
                </a:tc>
                <a:tc>
                  <a:txBody>
                    <a:bodyPr/>
                    <a:lstStyle/>
                    <a:p>
                      <a:pPr algn="ctr" rtl="0" fontAlgn="ctr"/>
                      <a:r>
                        <a:rPr lang="it-IT" sz="1600" u="none" strike="noStrike" dirty="0" smtClean="0">
                          <a:effectLst/>
                        </a:rPr>
                        <a:t>Pleura-</a:t>
                      </a:r>
                      <a:r>
                        <a:rPr lang="it-IT" sz="1600" u="none" strike="noStrike" dirty="0" err="1" smtClean="0">
                          <a:effectLst/>
                        </a:rPr>
                        <a:t>seal</a:t>
                      </a:r>
                      <a:r>
                        <a:rPr lang="it-IT" sz="1600" u="none" strike="noStrike" dirty="0" smtClean="0">
                          <a:effectLst/>
                        </a:rPr>
                        <a:t> 500.00/kit 479.00/5ml</a:t>
                      </a:r>
                      <a:endParaRPr lang="it-IT" sz="1600" b="0" i="0" u="none" strike="noStrike" dirty="0">
                        <a:solidFill>
                          <a:srgbClr val="333399"/>
                        </a:solidFill>
                        <a:effectLst/>
                        <a:latin typeface="Calibri" panose="020F0502020204030204" pitchFamily="34" charset="0"/>
                      </a:endParaRPr>
                    </a:p>
                  </a:txBody>
                  <a:tcPr marL="5957" marR="5957" marT="5957" marB="0" anchor="ctr"/>
                </a:tc>
                <a:extLst>
                  <a:ext uri="{0D108BD9-81ED-4DB2-BD59-A6C34878D82A}">
                    <a16:rowId xmlns:a16="http://schemas.microsoft.com/office/drawing/2014/main" xmlns="" val="10002"/>
                  </a:ext>
                </a:extLst>
              </a:tr>
              <a:tr h="10305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u="none" strike="noStrike" cap="none" normalizeH="0" baseline="0">
                          <a:ln>
                            <a:noFill/>
                          </a:ln>
                          <a:effectLst/>
                        </a:rPr>
                        <a:t>TissuePatch</a:t>
                      </a:r>
                      <a:r>
                        <a:rPr kumimoji="0" lang="it-IT" sz="2400" u="none" strike="noStrike" cap="none" normalizeH="0" baseline="30000">
                          <a:ln>
                            <a:noFill/>
                          </a:ln>
                          <a:effectLst/>
                        </a:rPr>
                        <a:t>3TM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u="none" strike="noStrike" cap="none" normalizeH="0" baseline="0">
                          <a:ln>
                            <a:noFill/>
                          </a:ln>
                          <a:effectLst/>
                        </a:rPr>
                        <a:t>(Tissuemed)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400" b="0" i="0" u="none" strike="noStrike" cap="none" normalizeH="0" baseline="0">
                        <a:ln>
                          <a:noFill/>
                        </a:ln>
                        <a:solidFill>
                          <a:srgbClr val="000099"/>
                        </a:solidFill>
                        <a:effectLst/>
                        <a:latin typeface="Calibri" panose="020F0502020204030204" pitchFamily="34" charset="0"/>
                      </a:endParaRPr>
                    </a:p>
                  </a:txBody>
                  <a:tcPr marT="45723" marB="45723" anchor="ctr" horzOverflow="overflow"/>
                </a:tc>
                <a:tc>
                  <a:txBody>
                    <a:bodyPr/>
                    <a:lstStyle/>
                    <a:p>
                      <a:pPr marL="285750" marR="0" lvl="0" indent="-285750" algn="l" defTabSz="914400" rtl="0" eaLnBrk="1" fontAlgn="t" latinLnBrk="0" hangingPunct="1">
                        <a:lnSpc>
                          <a:spcPct val="100000"/>
                        </a:lnSpc>
                        <a:spcBef>
                          <a:spcPct val="20000"/>
                        </a:spcBef>
                        <a:spcAft>
                          <a:spcPct val="0"/>
                        </a:spcAft>
                        <a:buClr>
                          <a:srgbClr val="0070C0"/>
                        </a:buClr>
                        <a:buSzTx/>
                        <a:buFont typeface="Arial" panose="020B0604020202020204" pitchFamily="34" charset="0"/>
                        <a:buChar char="•"/>
                        <a:tabLst/>
                      </a:pPr>
                      <a:r>
                        <a:rPr kumimoji="0" lang="zh-CN" altLang="en-US" sz="1600" u="none" strike="noStrike" cap="none" normalizeH="0" baseline="0" dirty="0" smtClean="0">
                          <a:ln>
                            <a:noFill/>
                          </a:ln>
                          <a:effectLst/>
                        </a:rPr>
                        <a:t>需用于干燥部位</a:t>
                      </a:r>
                      <a:endParaRPr kumimoji="0" lang="en-US" altLang="zh-CN" sz="1600" u="none" strike="noStrike" cap="none" normalizeH="0" baseline="0" dirty="0" smtClean="0">
                        <a:ln>
                          <a:noFill/>
                        </a:ln>
                        <a:effectLst/>
                      </a:endParaRPr>
                    </a:p>
                    <a:p>
                      <a:pPr marL="285750" marR="0" lvl="0" indent="-285750" algn="l" defTabSz="914400" rtl="0" eaLnBrk="1" fontAlgn="t" latinLnBrk="0" hangingPunct="1">
                        <a:lnSpc>
                          <a:spcPct val="100000"/>
                        </a:lnSpc>
                        <a:spcBef>
                          <a:spcPct val="20000"/>
                        </a:spcBef>
                        <a:spcAft>
                          <a:spcPct val="0"/>
                        </a:spcAft>
                        <a:buClr>
                          <a:srgbClr val="0070C0"/>
                        </a:buClr>
                        <a:buSzTx/>
                        <a:buFont typeface="Arial" panose="020B0604020202020204" pitchFamily="34" charset="0"/>
                        <a:buChar char="•"/>
                        <a:tabLst/>
                      </a:pPr>
                      <a:r>
                        <a:rPr kumimoji="0" lang="en-US" sz="1600" u="none" strike="noStrike" cap="none" normalizeH="0" baseline="0" dirty="0" smtClean="0">
                          <a:ln>
                            <a:noFill/>
                          </a:ln>
                          <a:effectLst/>
                        </a:rPr>
                        <a:t> </a:t>
                      </a:r>
                      <a:r>
                        <a:rPr kumimoji="0" lang="zh-CN" altLang="en-US" sz="1600" u="none" strike="noStrike" cap="none" normalizeH="0" baseline="0" dirty="0" smtClean="0">
                          <a:ln>
                            <a:noFill/>
                          </a:ln>
                          <a:effectLst/>
                        </a:rPr>
                        <a:t>不适合大面积应用</a:t>
                      </a:r>
                      <a:endParaRPr kumimoji="0" lang="it-IT" sz="16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T="45723" marB="45723" anchor="ctr" horzOverflow="overflow"/>
                </a:tc>
                <a:tc>
                  <a:txBody>
                    <a:bodyPr/>
                    <a:lstStyle/>
                    <a:p>
                      <a:pPr algn="ctr" rtl="0" fontAlgn="ctr"/>
                      <a:r>
                        <a:rPr lang="it-IT" sz="1600" b="1" u="none" strike="noStrike" dirty="0">
                          <a:effectLst/>
                        </a:rPr>
                        <a:t>?</a:t>
                      </a:r>
                      <a:endParaRPr lang="it-IT" sz="1600" b="1" i="0" u="none" strike="noStrike" dirty="0">
                        <a:solidFill>
                          <a:srgbClr val="333399"/>
                        </a:solidFill>
                        <a:effectLst/>
                        <a:latin typeface="Calibri" panose="020F0502020204030204" pitchFamily="34" charset="0"/>
                      </a:endParaRPr>
                    </a:p>
                  </a:txBody>
                  <a:tcPr marL="5957" marR="5957" marT="5957" marB="0" anchor="ctr"/>
                </a:tc>
                <a:extLst>
                  <a:ext uri="{0D108BD9-81ED-4DB2-BD59-A6C34878D82A}">
                    <a16:rowId xmlns:a16="http://schemas.microsoft.com/office/drawing/2014/main" xmlns="" val="10003"/>
                  </a:ext>
                </a:extLst>
              </a:tr>
            </a:tbl>
          </a:graphicData>
        </a:graphic>
      </p:graphicFrame>
      <p:sp>
        <p:nvSpPr>
          <p:cNvPr id="25622" name="Text Box 11"/>
          <p:cNvSpPr txBox="1">
            <a:spLocks noChangeArrowheads="1"/>
          </p:cNvSpPr>
          <p:nvPr/>
        </p:nvSpPr>
        <p:spPr bwMode="auto">
          <a:xfrm>
            <a:off x="7874000" y="115889"/>
            <a:ext cx="225254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Calibri" panose="020F0502020204030204" pitchFamily="34" charset="0"/>
              </a:rPr>
              <a:t>非氰基丙烯酸酯密封剂</a:t>
            </a:r>
            <a:endParaRPr lang="zh-CN" altLang="en-US" sz="1600" b="1" dirty="0">
              <a:latin typeface="Calibri" panose="020F0502020204030204" pitchFamily="34" charset="0"/>
            </a:endParaRPr>
          </a:p>
        </p:txBody>
      </p:sp>
      <p:grpSp>
        <p:nvGrpSpPr>
          <p:cNvPr id="8" name="Group 17"/>
          <p:cNvGrpSpPr>
            <a:grpSpLocks/>
          </p:cNvGrpSpPr>
          <p:nvPr/>
        </p:nvGrpSpPr>
        <p:grpSpPr bwMode="auto">
          <a:xfrm>
            <a:off x="87316" y="114300"/>
            <a:ext cx="1143000" cy="685800"/>
            <a:chOff x="4944" y="3744"/>
            <a:chExt cx="720" cy="432"/>
          </a:xfrm>
        </p:grpSpPr>
        <p:sp>
          <p:nvSpPr>
            <p:cNvPr id="9"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0"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spTree>
    <p:extLst>
      <p:ext uri="{BB962C8B-B14F-4D97-AF65-F5344CB8AC3E}">
        <p14:creationId xmlns:p14="http://schemas.microsoft.com/office/powerpoint/2010/main" xmlns="" val="590678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2594901" y="1110343"/>
            <a:ext cx="5435014" cy="1015663"/>
          </a:xfrm>
          <a:prstGeom prst="rect">
            <a:avLst/>
          </a:prstGeom>
          <a:noFill/>
          <a:ln w="9525">
            <a:noFill/>
            <a:miter lim="800000"/>
            <a:headEnd/>
            <a:tailEnd/>
          </a:ln>
          <a:effectLst/>
        </p:spPr>
        <p:txBody>
          <a:bodyPr wrap="none">
            <a:spAutoFit/>
          </a:bodyPr>
          <a:lstStyle/>
          <a:p>
            <a:pPr algn="ctr">
              <a:spcBef>
                <a:spcPct val="50000"/>
              </a:spcBef>
              <a:defRPr/>
            </a:pPr>
            <a:r>
              <a:rPr lang="it-IT" sz="2400" b="1" dirty="0">
                <a:solidFill>
                  <a:srgbClr val="FF0000"/>
                </a:solidFill>
                <a:effectLst>
                  <a:outerShdw blurRad="38100" dist="38100" dir="2700000" algn="tl">
                    <a:srgbClr val="C0C0C0"/>
                  </a:outerShdw>
                </a:effectLst>
              </a:rPr>
              <a:t>GLUBRAN 2 </a:t>
            </a:r>
            <a:r>
              <a:rPr lang="it-IT" sz="2400" b="1" dirty="0" smtClean="0">
                <a:solidFill>
                  <a:srgbClr val="FF0000"/>
                </a:solidFill>
                <a:effectLst>
                  <a:outerShdw blurRad="38100" dist="38100" dir="2700000" algn="tl">
                    <a:srgbClr val="C0C0C0"/>
                  </a:outerShdw>
                </a:effectLst>
                <a:sym typeface="Wingdings" panose="05000000000000000000" pitchFamily="2" charset="2"/>
              </a:rPr>
              <a:t></a:t>
            </a:r>
            <a:r>
              <a:rPr lang="zh-CN" altLang="en-US" sz="2400" b="1" dirty="0" smtClean="0">
                <a:solidFill>
                  <a:srgbClr val="FF0000"/>
                </a:solidFill>
                <a:effectLst>
                  <a:outerShdw blurRad="38100" dist="38100" dir="2700000" algn="tl">
                    <a:srgbClr val="C0C0C0"/>
                  </a:outerShdw>
                </a:effectLst>
              </a:rPr>
              <a:t>非氰基丙烯酸酯合成产品</a:t>
            </a:r>
          </a:p>
          <a:p>
            <a:pPr algn="ctr">
              <a:spcBef>
                <a:spcPct val="50000"/>
              </a:spcBef>
              <a:defRPr/>
            </a:pPr>
            <a:r>
              <a:rPr lang="it-IT" sz="2400" b="1" dirty="0" smtClean="0">
                <a:solidFill>
                  <a:srgbClr val="FF0000"/>
                </a:solidFill>
                <a:effectLst>
                  <a:outerShdw blurRad="38100" dist="38100" dir="2700000" algn="tl">
                    <a:srgbClr val="C0C0C0"/>
                  </a:outerShdw>
                </a:effectLst>
              </a:rPr>
              <a:t>synthetic products</a:t>
            </a:r>
            <a:endParaRPr lang="it-IT" sz="2400" b="1" dirty="0">
              <a:solidFill>
                <a:srgbClr val="FF0000"/>
              </a:solidFill>
              <a:effectLst>
                <a:outerShdw blurRad="38100" dist="38100" dir="2700000" algn="tl">
                  <a:srgbClr val="C0C0C0"/>
                </a:outerShdw>
              </a:effectLst>
            </a:endParaRPr>
          </a:p>
        </p:txBody>
      </p:sp>
      <p:graphicFrame>
        <p:nvGraphicFramePr>
          <p:cNvPr id="89132" name="Group 44"/>
          <p:cNvGraphicFramePr>
            <a:graphicFrameLocks noGrp="1"/>
          </p:cNvGraphicFramePr>
          <p:nvPr>
            <p:extLst>
              <p:ext uri="{D42A27DB-BD31-4B8C-83A1-F6EECF244321}">
                <p14:modId xmlns:p14="http://schemas.microsoft.com/office/powerpoint/2010/main" xmlns="" val="1528749130"/>
              </p:ext>
            </p:extLst>
          </p:nvPr>
        </p:nvGraphicFramePr>
        <p:xfrm>
          <a:off x="870857" y="1752600"/>
          <a:ext cx="10458994" cy="4419600"/>
        </p:xfrm>
        <a:graphic>
          <a:graphicData uri="http://schemas.openxmlformats.org/drawingml/2006/table">
            <a:tbl>
              <a:tblPr bandCol="1">
                <a:tableStyleId>{8FD4443E-F989-4FC4-A0C8-D5A2AF1F390B}</a:tableStyleId>
              </a:tblPr>
              <a:tblGrid>
                <a:gridCol w="4563292">
                  <a:extLst>
                    <a:ext uri="{9D8B030D-6E8A-4147-A177-3AD203B41FA5}">
                      <a16:colId xmlns:a16="http://schemas.microsoft.com/office/drawing/2014/main" xmlns="" val="20000"/>
                    </a:ext>
                  </a:extLst>
                </a:gridCol>
                <a:gridCol w="5895702">
                  <a:extLst>
                    <a:ext uri="{9D8B030D-6E8A-4147-A177-3AD203B41FA5}">
                      <a16:colId xmlns:a16="http://schemas.microsoft.com/office/drawing/2014/main" xmlns="" val="20001"/>
                    </a:ext>
                  </a:extLst>
                </a:gridCol>
              </a:tblGrid>
              <a:tr h="441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u="none" strike="noStrike" cap="none" normalizeH="0" baseline="0" dirty="0">
                          <a:ln>
                            <a:noFill/>
                          </a:ln>
                          <a:effectLst/>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u="none" strike="noStrike" cap="none" normalizeH="0" baseline="0" dirty="0" smtClean="0">
                          <a:ln>
                            <a:noFill/>
                          </a:ln>
                          <a:effectLst/>
                        </a:rPr>
                        <a:t>所有的非氰基丙烯酸酯合成产品</a:t>
                      </a:r>
                      <a:r>
                        <a:rPr kumimoji="0" lang="en-GB" sz="2400" u="none" strike="noStrike" cap="none" normalizeH="0" baseline="0" dirty="0" smtClean="0">
                          <a:ln>
                            <a:noFill/>
                          </a:ln>
                          <a:effectLst/>
                        </a:rPr>
                        <a:t>:</a:t>
                      </a:r>
                      <a:endParaRPr kumimoji="0" lang="en-GB" sz="2400" u="none" strike="noStrike" cap="none" normalizeH="0" baseline="0" dirty="0">
                        <a:ln>
                          <a:noFill/>
                        </a:ln>
                        <a:effectLst/>
                      </a:endParaRPr>
                    </a:p>
                    <a:p>
                      <a:pPr marL="0" marR="0" lvl="0" indent="0" algn="l" defTabSz="914400" rtl="0" eaLnBrk="1" fontAlgn="base" latinLnBrk="0" hangingPunct="1">
                        <a:lnSpc>
                          <a:spcPct val="100000"/>
                        </a:lnSpc>
                        <a:spcBef>
                          <a:spcPct val="50000"/>
                        </a:spcBef>
                        <a:spcAft>
                          <a:spcPct val="0"/>
                        </a:spcAft>
                        <a:buClrTx/>
                        <a:buSzTx/>
                        <a:buFontTx/>
                        <a:buNone/>
                        <a:tabLst/>
                      </a:pPr>
                      <a:endParaRPr kumimoji="0" lang="en-GB" sz="1600" u="none" strike="noStrike" cap="none" normalizeH="0" baseline="0" dirty="0">
                        <a:ln>
                          <a:noFill/>
                        </a:ln>
                        <a:effectLst/>
                      </a:endParaRPr>
                    </a:p>
                    <a:p>
                      <a:pPr marL="0" marR="0" lvl="0" indent="0" algn="l" defTabSz="914400" rtl="0" eaLnBrk="1" fontAlgn="base" latinLnBrk="0" hangingPunct="1">
                        <a:lnSpc>
                          <a:spcPct val="100000"/>
                        </a:lnSpc>
                        <a:spcBef>
                          <a:spcPct val="35000"/>
                        </a:spcBef>
                        <a:spcAft>
                          <a:spcPct val="0"/>
                        </a:spcAft>
                        <a:buClrTx/>
                        <a:buSzTx/>
                        <a:buFontTx/>
                        <a:buChar char="•"/>
                        <a:tabLst/>
                      </a:pPr>
                      <a:r>
                        <a:rPr kumimoji="0" lang="en-GB" sz="1600" u="none" strike="noStrike" cap="none" normalizeH="0" baseline="0" dirty="0">
                          <a:ln>
                            <a:noFill/>
                          </a:ln>
                          <a:effectLst/>
                        </a:rPr>
                        <a:t>  </a:t>
                      </a:r>
                      <a:r>
                        <a:rPr kumimoji="0" lang="zh-CN" altLang="en-US" sz="1600" u="none" strike="noStrike" cap="none" normalizeH="0" baseline="0" dirty="0" smtClean="0">
                          <a:ln>
                            <a:noFill/>
                          </a:ln>
                          <a:effectLst/>
                        </a:rPr>
                        <a:t>优良的密封剂</a:t>
                      </a:r>
                      <a:endParaRPr kumimoji="0" lang="en-US" sz="1800" u="none" strike="noStrike" cap="none" normalizeH="0" baseline="0" dirty="0">
                        <a:ln>
                          <a:noFill/>
                        </a:ln>
                        <a:effectLst/>
                      </a:endParaRPr>
                    </a:p>
                    <a:p>
                      <a:pPr marL="0" marR="0" lvl="0" indent="0" algn="l" defTabSz="914400" rtl="0" eaLnBrk="1" fontAlgn="base" latinLnBrk="0" hangingPunct="1">
                        <a:lnSpc>
                          <a:spcPct val="100000"/>
                        </a:lnSpc>
                        <a:spcBef>
                          <a:spcPct val="35000"/>
                        </a:spcBef>
                        <a:spcAft>
                          <a:spcPct val="0"/>
                        </a:spcAft>
                        <a:buClrTx/>
                        <a:buSzTx/>
                        <a:buFontTx/>
                        <a:buChar char="•"/>
                        <a:tabLst/>
                      </a:pPr>
                      <a:r>
                        <a:rPr kumimoji="0" lang="en-US" sz="1800" u="none" strike="noStrike" cap="none" normalizeH="0" baseline="0" dirty="0">
                          <a:ln>
                            <a:noFill/>
                          </a:ln>
                          <a:effectLst/>
                        </a:rPr>
                        <a:t>  </a:t>
                      </a:r>
                      <a:r>
                        <a:rPr kumimoji="0" lang="zh-CN" altLang="en-US" sz="1800" u="none" strike="noStrike" cap="none" normalizeH="0" baseline="0" dirty="0" smtClean="0">
                          <a:ln>
                            <a:noFill/>
                          </a:ln>
                          <a:effectLst/>
                        </a:rPr>
                        <a:t>聚合迅速</a:t>
                      </a:r>
                      <a:endParaRPr kumimoji="0" lang="en-US" sz="1800" u="none" strike="noStrike" cap="none" normalizeH="0" baseline="0" dirty="0">
                        <a:ln>
                          <a:noFill/>
                        </a:ln>
                        <a:effectLst/>
                      </a:endParaRPr>
                    </a:p>
                    <a:p>
                      <a:pPr marL="0" marR="0" lvl="0" indent="0" algn="l" defTabSz="914400" rtl="0" eaLnBrk="1" fontAlgn="base" latinLnBrk="0" hangingPunct="1">
                        <a:lnSpc>
                          <a:spcPct val="100000"/>
                        </a:lnSpc>
                        <a:spcBef>
                          <a:spcPct val="35000"/>
                        </a:spcBef>
                        <a:spcAft>
                          <a:spcPct val="0"/>
                        </a:spcAft>
                        <a:buClrTx/>
                        <a:buSzTx/>
                        <a:buFontTx/>
                        <a:buChar char="•"/>
                        <a:tabLst/>
                      </a:pPr>
                      <a:r>
                        <a:rPr kumimoji="0" lang="en-US" sz="1800" u="none" strike="noStrike" cap="none" normalizeH="0" baseline="0" dirty="0">
                          <a:ln>
                            <a:noFill/>
                          </a:ln>
                          <a:effectLst/>
                        </a:rPr>
                        <a:t> </a:t>
                      </a:r>
                      <a:r>
                        <a:rPr kumimoji="0" lang="zh-CN" altLang="en-US" sz="1800" u="none" strike="noStrike" cap="none" normalizeH="0" baseline="0" dirty="0" smtClean="0">
                          <a:ln>
                            <a:noFill/>
                          </a:ln>
                          <a:effectLst/>
                        </a:rPr>
                        <a:t>无感染病原体风险</a:t>
                      </a:r>
                      <a:r>
                        <a:rPr kumimoji="0" lang="en-US" sz="1800" u="none" strike="noStrike" cap="none" normalizeH="0" baseline="0" dirty="0" smtClean="0">
                          <a:ln>
                            <a:noFill/>
                          </a:ln>
                          <a:effectLst/>
                        </a:rPr>
                        <a:t>(</a:t>
                      </a:r>
                      <a:r>
                        <a:rPr kumimoji="0" lang="zh-CN" altLang="en-US" sz="1800" u="none" strike="noStrike" cap="none" normalizeH="0" baseline="0" dirty="0" smtClean="0">
                          <a:ln>
                            <a:noFill/>
                          </a:ln>
                          <a:effectLst/>
                        </a:rPr>
                        <a:t>艾滋病</a:t>
                      </a:r>
                      <a:r>
                        <a:rPr kumimoji="0" lang="en-US" sz="1800" u="none" strike="noStrike" cap="none" normalizeH="0" baseline="0" dirty="0" smtClean="0">
                          <a:ln>
                            <a:noFill/>
                          </a:ln>
                          <a:effectLst/>
                        </a:rPr>
                        <a:t>, </a:t>
                      </a:r>
                      <a:r>
                        <a:rPr kumimoji="0" lang="zh-CN" altLang="en-US" sz="1800" u="none" strike="noStrike" cap="none" normalizeH="0" baseline="0" dirty="0" smtClean="0">
                          <a:ln>
                            <a:noFill/>
                          </a:ln>
                          <a:effectLst/>
                        </a:rPr>
                        <a:t>丙肝</a:t>
                      </a:r>
                      <a:r>
                        <a:rPr kumimoji="0" lang="en-US" sz="1800" u="none" strike="noStrike" cap="none" normalizeH="0" baseline="0" dirty="0" smtClean="0">
                          <a:ln>
                            <a:noFill/>
                          </a:ln>
                          <a:effectLst/>
                        </a:rPr>
                        <a:t>; </a:t>
                      </a:r>
                      <a:r>
                        <a:rPr kumimoji="0" lang="zh-CN" altLang="en-US" sz="1800" u="none" strike="noStrike" cap="none" normalizeH="0" baseline="0" dirty="0" smtClean="0">
                          <a:ln>
                            <a:noFill/>
                          </a:ln>
                          <a:effectLst/>
                        </a:rPr>
                        <a:t>疯牛病</a:t>
                      </a:r>
                      <a:r>
                        <a:rPr kumimoji="0" lang="en-US" sz="1800" u="none" strike="noStrike" cap="none" normalizeH="0" baseline="0" dirty="0" smtClean="0">
                          <a:ln>
                            <a:noFill/>
                          </a:ln>
                          <a:effectLst/>
                        </a:rPr>
                        <a:t>)</a:t>
                      </a:r>
                      <a:endParaRPr kumimoji="0" lang="en-US" sz="1800" u="none" strike="noStrike" cap="none" normalizeH="0" baseline="0" dirty="0">
                        <a:ln>
                          <a:noFill/>
                        </a:ln>
                        <a:effectLst/>
                      </a:endParaRPr>
                    </a:p>
                    <a:p>
                      <a:pPr marL="0" marR="0" lvl="0" indent="0" algn="l" defTabSz="914400" rtl="0" eaLnBrk="1" fontAlgn="base" latinLnBrk="0" hangingPunct="1">
                        <a:lnSpc>
                          <a:spcPct val="100000"/>
                        </a:lnSpc>
                        <a:spcBef>
                          <a:spcPct val="35000"/>
                        </a:spcBef>
                        <a:spcAft>
                          <a:spcPct val="0"/>
                        </a:spcAft>
                        <a:buClrTx/>
                        <a:buSzTx/>
                        <a:buFontTx/>
                        <a:buChar char="•"/>
                        <a:tabLst/>
                      </a:pPr>
                      <a:r>
                        <a:rPr kumimoji="0" lang="en-US" sz="1800" u="none" strike="noStrike" cap="none" normalizeH="0" baseline="0" dirty="0">
                          <a:ln>
                            <a:noFill/>
                          </a:ln>
                          <a:effectLst/>
                        </a:rPr>
                        <a:t>  </a:t>
                      </a:r>
                      <a:r>
                        <a:rPr kumimoji="0" lang="zh-CN" altLang="en-US" sz="1800" u="none" strike="noStrike" cap="none" normalizeH="0" baseline="0" dirty="0" smtClean="0">
                          <a:ln>
                            <a:noFill/>
                          </a:ln>
                          <a:effectLst/>
                        </a:rPr>
                        <a:t>生物相容性</a:t>
                      </a:r>
                      <a:endParaRPr kumimoji="0" lang="it-IT" sz="1800" b="0" i="0" u="none" strike="noStrike" cap="none" normalizeH="0" baseline="0" dirty="0">
                        <a:ln>
                          <a:noFill/>
                        </a:ln>
                        <a:solidFill>
                          <a:schemeClr val="tx1"/>
                        </a:solidFill>
                        <a:effectLst/>
                        <a:latin typeface="Calibri" panose="020F0502020204030204" pitchFamily="34" charset="0"/>
                      </a:endParaRPr>
                    </a:p>
                  </a:txBody>
                  <a:tcPr horzOverflow="overflow"/>
                </a:tc>
                <a:tc>
                  <a:txBody>
                    <a:bodyPr/>
                    <a:lstStyle/>
                    <a:p>
                      <a:pPr marL="0" marR="0" lvl="0" indent="0" algn="l" defTabSz="914400" rtl="0" eaLnBrk="1" fontAlgn="base" latinLnBrk="0" hangingPunct="1">
                        <a:lnSpc>
                          <a:spcPct val="100000"/>
                        </a:lnSpc>
                        <a:spcBef>
                          <a:spcPct val="150000"/>
                        </a:spcBef>
                        <a:spcAft>
                          <a:spcPct val="0"/>
                        </a:spcAft>
                        <a:buClrTx/>
                        <a:buSzTx/>
                        <a:buFontTx/>
                        <a:buNone/>
                        <a:tabLst/>
                      </a:pPr>
                      <a:endParaRPr kumimoji="0" lang="en-GB" sz="24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outerShdw blurRad="38100" dist="38100" dir="2700000" algn="tl">
                              <a:srgbClr val="C0C0C0"/>
                            </a:outerShdw>
                          </a:effectLst>
                        </a:rPr>
                        <a:t>GLUBRAN® 2 </a:t>
                      </a:r>
                      <a:r>
                        <a:rPr kumimoji="0" lang="zh-CN" altLang="en-US" sz="2400" u="none" strike="noStrike" cap="none" normalizeH="0" baseline="0" dirty="0" smtClean="0">
                          <a:ln>
                            <a:noFill/>
                          </a:ln>
                          <a:effectLst>
                            <a:outerShdw blurRad="38100" dist="38100" dir="2700000" algn="tl">
                              <a:srgbClr val="C0C0C0"/>
                            </a:outerShdw>
                          </a:effectLst>
                        </a:rPr>
                        <a:t>还具有以下特性</a:t>
                      </a:r>
                      <a:r>
                        <a:rPr kumimoji="0" lang="en-GB" sz="2400" u="none" strike="noStrike" cap="none" normalizeH="0" baseline="0" dirty="0" smtClean="0">
                          <a:ln>
                            <a:noFill/>
                          </a:ln>
                          <a:effectLst/>
                        </a:rPr>
                        <a:t>:</a:t>
                      </a:r>
                      <a:endParaRPr kumimoji="0" lang="en-GB" sz="2400" u="none" strike="noStrike" cap="none" normalizeH="0" baseline="0" dirty="0">
                        <a:ln>
                          <a:noFill/>
                        </a:ln>
                        <a:effectLst/>
                      </a:endParaRPr>
                    </a:p>
                    <a:p>
                      <a:pPr marL="0" marR="0" lvl="0" indent="0" algn="l" defTabSz="914400" rtl="0" eaLnBrk="1" fontAlgn="base" latinLnBrk="0" hangingPunct="1">
                        <a:lnSpc>
                          <a:spcPct val="100000"/>
                        </a:lnSpc>
                        <a:spcBef>
                          <a:spcPct val="50000"/>
                        </a:spcBef>
                        <a:spcAft>
                          <a:spcPct val="0"/>
                        </a:spcAft>
                        <a:buClrTx/>
                        <a:buSzTx/>
                        <a:buFontTx/>
                        <a:buNone/>
                        <a:tabLst/>
                      </a:pPr>
                      <a:endParaRPr kumimoji="0" lang="en-GB" sz="2400" u="none" strike="noStrike" cap="none" normalizeH="0" baseline="0" dirty="0">
                        <a:ln>
                          <a:noFill/>
                        </a:ln>
                        <a:effectLst/>
                      </a:endParaRPr>
                    </a:p>
                    <a:p>
                      <a:pPr marL="0" marR="0" lvl="0" indent="0" algn="l" defTabSz="914400" rtl="0" eaLnBrk="1" fontAlgn="base" latinLnBrk="0" hangingPunct="1">
                        <a:lnSpc>
                          <a:spcPct val="100000"/>
                        </a:lnSpc>
                        <a:spcBef>
                          <a:spcPct val="50000"/>
                        </a:spcBef>
                        <a:spcAft>
                          <a:spcPct val="0"/>
                        </a:spcAft>
                        <a:buClrTx/>
                        <a:buSzTx/>
                        <a:buFontTx/>
                        <a:buChar char="•"/>
                        <a:tabLst/>
                      </a:pPr>
                      <a:r>
                        <a:rPr kumimoji="0" lang="zh-CN" altLang="en-US" sz="1800" u="none" strike="noStrike" cap="none" normalizeH="0" baseline="0" dirty="0" smtClean="0">
                          <a:ln>
                            <a:noFill/>
                          </a:ln>
                          <a:effectLst/>
                        </a:rPr>
                        <a:t>各类手术中体内应用的</a:t>
                      </a:r>
                      <a:r>
                        <a:rPr kumimoji="0" lang="en-US" altLang="zh-CN" sz="1800" u="none" strike="noStrike" cap="none" normalizeH="0" baseline="0" dirty="0" smtClean="0">
                          <a:ln>
                            <a:noFill/>
                          </a:ln>
                          <a:effectLst/>
                        </a:rPr>
                        <a:t>CE</a:t>
                      </a:r>
                      <a:r>
                        <a:rPr kumimoji="0" lang="zh-CN" altLang="en-US" sz="1800" u="none" strike="noStrike" cap="none" normalizeH="0" baseline="0" dirty="0" smtClean="0">
                          <a:ln>
                            <a:noFill/>
                          </a:ln>
                          <a:effectLst/>
                        </a:rPr>
                        <a:t>证书</a:t>
                      </a:r>
                      <a:endParaRPr kumimoji="0" lang="en-US" sz="1800" u="none" strike="noStrike" cap="none" normalizeH="0" baseline="0" dirty="0">
                        <a:ln>
                          <a:noFill/>
                        </a:ln>
                        <a:effectLst/>
                      </a:endParaRPr>
                    </a:p>
                    <a:p>
                      <a:pPr marL="0" marR="0" lvl="0" indent="0" algn="l" defTabSz="914400" rtl="0" eaLnBrk="1" fontAlgn="base" latinLnBrk="0" hangingPunct="1">
                        <a:lnSpc>
                          <a:spcPct val="100000"/>
                        </a:lnSpc>
                        <a:spcBef>
                          <a:spcPct val="50000"/>
                        </a:spcBef>
                        <a:spcAft>
                          <a:spcPct val="0"/>
                        </a:spcAft>
                        <a:buClrTx/>
                        <a:buSzTx/>
                        <a:buFontTx/>
                        <a:buChar char="•"/>
                        <a:tabLst/>
                      </a:pPr>
                      <a:r>
                        <a:rPr kumimoji="0" lang="zh-CN" altLang="en-US" sz="1800" u="none" strike="noStrike" cap="none" normalizeH="0" baseline="0" dirty="0" smtClean="0">
                          <a:ln>
                            <a:noFill/>
                          </a:ln>
                          <a:effectLst/>
                        </a:rPr>
                        <a:t>抑菌和止血</a:t>
                      </a:r>
                      <a:r>
                        <a:rPr kumimoji="0" lang="zh-CN" altLang="en-US" sz="1800" u="none" strike="noStrike" cap="none" normalizeH="0" baseline="0" dirty="0" smtClean="0">
                          <a:ln>
                            <a:noFill/>
                          </a:ln>
                          <a:effectLst/>
                        </a:rPr>
                        <a:t>效果</a:t>
                      </a:r>
                      <a:endParaRPr kumimoji="0" lang="en-US" sz="1800" u="none" strike="noStrike" cap="none" normalizeH="0" baseline="0" dirty="0">
                        <a:ln>
                          <a:noFill/>
                        </a:ln>
                        <a:effectLst/>
                      </a:endParaRPr>
                    </a:p>
                    <a:p>
                      <a:pPr marL="0" marR="0" lvl="0" indent="0" algn="l" defTabSz="914400" rtl="0" eaLnBrk="1" fontAlgn="base" latinLnBrk="0" hangingPunct="1">
                        <a:lnSpc>
                          <a:spcPct val="100000"/>
                        </a:lnSpc>
                        <a:spcBef>
                          <a:spcPct val="50000"/>
                        </a:spcBef>
                        <a:spcAft>
                          <a:spcPct val="0"/>
                        </a:spcAft>
                        <a:buClrTx/>
                        <a:buSzTx/>
                        <a:buFontTx/>
                        <a:buChar char="•"/>
                        <a:tabLst/>
                      </a:pPr>
                      <a:r>
                        <a:rPr kumimoji="0" lang="zh-CN" altLang="en-US" sz="1800" u="none" strike="noStrike" cap="none" normalizeH="0" baseline="0" dirty="0" smtClean="0">
                          <a:ln>
                            <a:noFill/>
                          </a:ln>
                          <a:effectLst/>
                        </a:rPr>
                        <a:t>在湿润环境中有效</a:t>
                      </a:r>
                      <a:endParaRPr kumimoji="0" lang="en-US" sz="1800" u="none" strike="noStrike" cap="none" normalizeH="0" baseline="0" dirty="0">
                        <a:ln>
                          <a:noFill/>
                        </a:ln>
                        <a:effectLst/>
                      </a:endParaRPr>
                    </a:p>
                    <a:p>
                      <a:pPr marL="0" marR="0" lvl="0" indent="0" algn="l" defTabSz="914400" rtl="0" eaLnBrk="1" fontAlgn="base" latinLnBrk="0" hangingPunct="1">
                        <a:lnSpc>
                          <a:spcPct val="100000"/>
                        </a:lnSpc>
                        <a:spcBef>
                          <a:spcPct val="50000"/>
                        </a:spcBef>
                        <a:spcAft>
                          <a:spcPct val="0"/>
                        </a:spcAft>
                        <a:buClrTx/>
                        <a:buSzTx/>
                        <a:buFontTx/>
                        <a:buChar char="•"/>
                        <a:tabLst/>
                      </a:pPr>
                      <a:r>
                        <a:rPr kumimoji="0" lang="zh-CN" altLang="en-US" sz="1800" u="none" strike="noStrike" cap="none" normalizeH="0" baseline="0" dirty="0" smtClean="0">
                          <a:ln>
                            <a:noFill/>
                          </a:ln>
                          <a:effectLst/>
                        </a:rPr>
                        <a:t>即用</a:t>
                      </a:r>
                      <a:endParaRPr kumimoji="0" lang="it-IT" sz="1800" b="0" i="0" u="none" strike="noStrike" cap="none" normalizeH="0" baseline="0" dirty="0">
                        <a:ln>
                          <a:noFill/>
                        </a:ln>
                        <a:solidFill>
                          <a:srgbClr val="FF3399"/>
                        </a:solidFill>
                        <a:effectLst/>
                        <a:latin typeface="Calibri" panose="020F0502020204030204" pitchFamily="34" charset="0"/>
                      </a:endParaRPr>
                    </a:p>
                  </a:txBody>
                  <a:tcPr horzOverflow="overflow">
                    <a:solidFill>
                      <a:srgbClr val="00B050"/>
                    </a:solidFill>
                  </a:tcPr>
                </a:tc>
                <a:extLst>
                  <a:ext uri="{0D108BD9-81ED-4DB2-BD59-A6C34878D82A}">
                    <a16:rowId xmlns:a16="http://schemas.microsoft.com/office/drawing/2014/main" xmlns="" val="10000"/>
                  </a:ext>
                </a:extLst>
              </a:tr>
            </a:tbl>
          </a:graphicData>
        </a:graphic>
      </p:graphicFrame>
      <p:sp>
        <p:nvSpPr>
          <p:cNvPr id="26636" name="Text Box 11"/>
          <p:cNvSpPr txBox="1">
            <a:spLocks noChangeArrowheads="1"/>
          </p:cNvSpPr>
          <p:nvPr/>
        </p:nvSpPr>
        <p:spPr bwMode="auto">
          <a:xfrm>
            <a:off x="7874000" y="115889"/>
            <a:ext cx="225254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mn-lt"/>
              </a:rPr>
              <a:t>非氰基丙烯酸酯密封剂</a:t>
            </a:r>
            <a:endParaRPr lang="zh-CN" altLang="en-US" sz="1600" b="1" dirty="0">
              <a:latin typeface="+mn-lt"/>
            </a:endParaRPr>
          </a:p>
        </p:txBody>
      </p:sp>
      <p:grpSp>
        <p:nvGrpSpPr>
          <p:cNvPr id="9" name="Group 17"/>
          <p:cNvGrpSpPr>
            <a:grpSpLocks/>
          </p:cNvGrpSpPr>
          <p:nvPr/>
        </p:nvGrpSpPr>
        <p:grpSpPr bwMode="auto">
          <a:xfrm>
            <a:off x="87316" y="114300"/>
            <a:ext cx="1143000" cy="685800"/>
            <a:chOff x="4944" y="3744"/>
            <a:chExt cx="720" cy="432"/>
          </a:xfrm>
        </p:grpSpPr>
        <p:sp>
          <p:nvSpPr>
            <p:cNvPr id="10"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mn-lt"/>
              </a:endParaRPr>
            </a:p>
          </p:txBody>
        </p:sp>
        <p:sp>
          <p:nvSpPr>
            <p:cNvPr id="11"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mn-lt"/>
                </a:rPr>
                <a:t>GEM</a:t>
              </a:r>
              <a:endParaRPr lang="en-GB" altLang="it-IT" sz="3600" u="sng">
                <a:solidFill>
                  <a:schemeClr val="bg1"/>
                </a:solidFill>
                <a:latin typeface="+mn-lt"/>
              </a:endParaRPr>
            </a:p>
          </p:txBody>
        </p:sp>
      </p:grpSp>
    </p:spTree>
    <p:extLst>
      <p:ext uri="{BB962C8B-B14F-4D97-AF65-F5344CB8AC3E}">
        <p14:creationId xmlns:p14="http://schemas.microsoft.com/office/powerpoint/2010/main" xmlns="" val="1176263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p:cNvSpPr>
          <p:nvPr/>
        </p:nvSpPr>
        <p:spPr bwMode="auto">
          <a:xfrm>
            <a:off x="4324350" y="4091286"/>
            <a:ext cx="381000" cy="537567"/>
          </a:xfrm>
          <a:prstGeom prst="leftBrace">
            <a:avLst>
              <a:gd name="adj1" fmla="val 39271"/>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mn-lt"/>
            </a:endParaRPr>
          </a:p>
        </p:txBody>
      </p:sp>
      <p:sp>
        <p:nvSpPr>
          <p:cNvPr id="10243" name="Rectangle 3"/>
          <p:cNvSpPr>
            <a:spLocks noChangeArrowheads="1"/>
          </p:cNvSpPr>
          <p:nvPr/>
        </p:nvSpPr>
        <p:spPr bwMode="auto">
          <a:xfrm>
            <a:off x="1710978" y="3982522"/>
            <a:ext cx="156966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zh-CN" altLang="en-US" sz="3600" dirty="0" smtClean="0">
                <a:solidFill>
                  <a:srgbClr val="3333CC"/>
                </a:solidFill>
                <a:latin typeface="+mn-lt"/>
              </a:rPr>
              <a:t>密封剂</a:t>
            </a:r>
            <a:endParaRPr lang="en-GB" altLang="it-IT" sz="3600" dirty="0">
              <a:solidFill>
                <a:srgbClr val="3333CC"/>
              </a:solidFill>
              <a:latin typeface="+mn-lt"/>
            </a:endParaRPr>
          </a:p>
        </p:txBody>
      </p:sp>
      <p:sp>
        <p:nvSpPr>
          <p:cNvPr id="10244" name="Rectangle 4"/>
          <p:cNvSpPr>
            <a:spLocks noChangeArrowheads="1"/>
          </p:cNvSpPr>
          <p:nvPr/>
        </p:nvSpPr>
        <p:spPr bwMode="auto">
          <a:xfrm>
            <a:off x="1710978" y="5682180"/>
            <a:ext cx="64633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3600" smtClean="0">
                <a:solidFill>
                  <a:srgbClr val="FF9933"/>
                </a:solidFill>
                <a:latin typeface="+mn-lt"/>
              </a:rPr>
              <a:t>胶</a:t>
            </a:r>
            <a:endParaRPr lang="en-GB" altLang="it-IT" sz="3600" dirty="0">
              <a:solidFill>
                <a:srgbClr val="FF9933"/>
              </a:solidFill>
              <a:latin typeface="+mn-lt"/>
            </a:endParaRPr>
          </a:p>
        </p:txBody>
      </p:sp>
      <p:sp>
        <p:nvSpPr>
          <p:cNvPr id="10245" name="Text Box 5"/>
          <p:cNvSpPr txBox="1">
            <a:spLocks noChangeArrowheads="1"/>
          </p:cNvSpPr>
          <p:nvPr/>
        </p:nvSpPr>
        <p:spPr bwMode="auto">
          <a:xfrm>
            <a:off x="6619876" y="1992314"/>
            <a:ext cx="30415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Clr>
                <a:srgbClr val="9900FF"/>
              </a:buClr>
              <a:buSzPct val="150000"/>
            </a:pPr>
            <a:r>
              <a:rPr lang="zh-CN" altLang="en-US" sz="1600" dirty="0" smtClean="0">
                <a:solidFill>
                  <a:srgbClr val="000000"/>
                </a:solidFill>
                <a:latin typeface="+mn-lt"/>
              </a:rPr>
              <a:t>氰基丙烯酸酯基质</a:t>
            </a:r>
            <a:r>
              <a:rPr lang="it-IT" altLang="it-IT" sz="1600" dirty="0" smtClean="0">
                <a:solidFill>
                  <a:srgbClr val="000000"/>
                </a:solidFill>
                <a:latin typeface="+mn-lt"/>
              </a:rPr>
              <a:t> </a:t>
            </a:r>
            <a:r>
              <a:rPr lang="it-IT" altLang="it-IT" sz="1600" b="1" dirty="0">
                <a:solidFill>
                  <a:srgbClr val="00CC99"/>
                </a:solidFill>
                <a:latin typeface="+mn-lt"/>
              </a:rPr>
              <a:t>(Glubran</a:t>
            </a:r>
            <a:r>
              <a:rPr lang="it-IT" altLang="it-IT" sz="1600" b="1" baseline="30000" dirty="0">
                <a:solidFill>
                  <a:srgbClr val="00CC99"/>
                </a:solidFill>
                <a:latin typeface="+mn-lt"/>
              </a:rPr>
              <a:t>® </a:t>
            </a:r>
            <a:r>
              <a:rPr lang="it-IT" altLang="it-IT" sz="1600" b="1" dirty="0">
                <a:solidFill>
                  <a:srgbClr val="00CC99"/>
                </a:solidFill>
                <a:latin typeface="+mn-lt"/>
              </a:rPr>
              <a:t>2)</a:t>
            </a:r>
          </a:p>
          <a:p>
            <a:pPr>
              <a:spcBef>
                <a:spcPct val="50000"/>
              </a:spcBef>
              <a:buClr>
                <a:srgbClr val="9900FF"/>
              </a:buClr>
              <a:buSzPct val="150000"/>
            </a:pPr>
            <a:r>
              <a:rPr lang="it-IT" altLang="it-IT" sz="1600" dirty="0" smtClean="0">
                <a:solidFill>
                  <a:srgbClr val="000000"/>
                </a:solidFill>
                <a:latin typeface="+mn-lt"/>
              </a:rPr>
              <a:t> </a:t>
            </a:r>
            <a:r>
              <a:rPr lang="zh-CN" altLang="en-US" sz="1600" dirty="0" smtClean="0">
                <a:solidFill>
                  <a:srgbClr val="000000"/>
                </a:solidFill>
                <a:latin typeface="+mn-lt"/>
              </a:rPr>
              <a:t>聚乙烯醇基质</a:t>
            </a:r>
            <a:endParaRPr lang="it-IT" altLang="it-IT" sz="1600" dirty="0">
              <a:solidFill>
                <a:srgbClr val="000000"/>
              </a:solidFill>
              <a:latin typeface="+mn-lt"/>
            </a:endParaRPr>
          </a:p>
          <a:p>
            <a:pPr>
              <a:spcBef>
                <a:spcPct val="50000"/>
              </a:spcBef>
              <a:buClr>
                <a:srgbClr val="9900FF"/>
              </a:buClr>
              <a:buSzPct val="150000"/>
            </a:pPr>
            <a:r>
              <a:rPr lang="zh-CN" altLang="en-US" sz="1600" dirty="0" smtClean="0">
                <a:solidFill>
                  <a:srgbClr val="000000"/>
                </a:solidFill>
                <a:latin typeface="+mn-lt"/>
              </a:rPr>
              <a:t>戊二醛</a:t>
            </a:r>
            <a:r>
              <a:rPr lang="it-IT" altLang="it-IT" sz="1600" dirty="0" smtClean="0">
                <a:solidFill>
                  <a:srgbClr val="000000"/>
                </a:solidFill>
                <a:latin typeface="+mn-lt"/>
              </a:rPr>
              <a:t>+ </a:t>
            </a:r>
            <a:r>
              <a:rPr lang="zh-CN" altLang="en-US" sz="1600" dirty="0" smtClean="0">
                <a:solidFill>
                  <a:srgbClr val="000000"/>
                </a:solidFill>
                <a:latin typeface="+mn-lt"/>
              </a:rPr>
              <a:t>生物材料</a:t>
            </a:r>
            <a:endParaRPr lang="en-GB" altLang="it-IT" sz="3600" dirty="0">
              <a:solidFill>
                <a:schemeClr val="accent1"/>
              </a:solidFill>
              <a:latin typeface="+mn-lt"/>
            </a:endParaRPr>
          </a:p>
        </p:txBody>
      </p:sp>
      <p:sp>
        <p:nvSpPr>
          <p:cNvPr id="10246" name="Rectangle 11"/>
          <p:cNvSpPr>
            <a:spLocks noChangeArrowheads="1"/>
          </p:cNvSpPr>
          <p:nvPr/>
        </p:nvSpPr>
        <p:spPr bwMode="auto">
          <a:xfrm>
            <a:off x="1676400" y="1447800"/>
            <a:ext cx="156966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zh-CN" altLang="en-US" sz="3600" dirty="0" smtClean="0">
                <a:solidFill>
                  <a:srgbClr val="FF0000"/>
                </a:solidFill>
                <a:latin typeface="+mn-lt"/>
              </a:rPr>
              <a:t>止血剂</a:t>
            </a:r>
            <a:endParaRPr lang="en-GB" altLang="it-IT" sz="3600" dirty="0">
              <a:solidFill>
                <a:srgbClr val="FF0000"/>
              </a:solidFill>
              <a:latin typeface="+mn-lt"/>
            </a:endParaRPr>
          </a:p>
        </p:txBody>
      </p:sp>
      <p:sp>
        <p:nvSpPr>
          <p:cNvPr id="10247" name="AutoShape 12"/>
          <p:cNvSpPr>
            <a:spLocks/>
          </p:cNvSpPr>
          <p:nvPr/>
        </p:nvSpPr>
        <p:spPr bwMode="auto">
          <a:xfrm>
            <a:off x="6172200" y="350153"/>
            <a:ext cx="85725" cy="918197"/>
          </a:xfrm>
          <a:prstGeom prst="leftBrace">
            <a:avLst>
              <a:gd name="adj1" fmla="val 26389"/>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mn-lt"/>
            </a:endParaRPr>
          </a:p>
        </p:txBody>
      </p:sp>
      <p:sp>
        <p:nvSpPr>
          <p:cNvPr id="10248" name="AutoShape 13"/>
          <p:cNvSpPr>
            <a:spLocks/>
          </p:cNvSpPr>
          <p:nvPr/>
        </p:nvSpPr>
        <p:spPr bwMode="auto">
          <a:xfrm>
            <a:off x="4191000" y="1407617"/>
            <a:ext cx="304800" cy="537567"/>
          </a:xfrm>
          <a:prstGeom prst="leftBrace">
            <a:avLst>
              <a:gd name="adj1" fmla="val 66667"/>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mn-lt"/>
            </a:endParaRPr>
          </a:p>
        </p:txBody>
      </p:sp>
      <p:sp>
        <p:nvSpPr>
          <p:cNvPr id="10249" name="Rectangle 14"/>
          <p:cNvSpPr>
            <a:spLocks noChangeArrowheads="1"/>
          </p:cNvSpPr>
          <p:nvPr/>
        </p:nvSpPr>
        <p:spPr bwMode="auto">
          <a:xfrm>
            <a:off x="6629400" y="152400"/>
            <a:ext cx="28194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Clr>
                <a:srgbClr val="40BEA3"/>
              </a:buClr>
              <a:buSzPct val="150000"/>
            </a:pPr>
            <a:r>
              <a:rPr lang="it-IT" altLang="it-IT" sz="1600" dirty="0">
                <a:solidFill>
                  <a:srgbClr val="000000"/>
                </a:solidFill>
                <a:latin typeface="+mn-lt"/>
              </a:rPr>
              <a:t>  </a:t>
            </a:r>
            <a:r>
              <a:rPr lang="zh-CN" altLang="en-US" sz="1600" dirty="0" smtClean="0">
                <a:solidFill>
                  <a:srgbClr val="000000"/>
                </a:solidFill>
                <a:latin typeface="+mn-lt"/>
              </a:rPr>
              <a:t>胶原</a:t>
            </a:r>
            <a:endParaRPr lang="it-IT" altLang="it-IT" sz="1600" dirty="0">
              <a:solidFill>
                <a:srgbClr val="000000"/>
              </a:solidFill>
              <a:latin typeface="+mn-lt"/>
            </a:endParaRPr>
          </a:p>
          <a:p>
            <a:pPr eaLnBrk="1" hangingPunct="1">
              <a:spcBef>
                <a:spcPct val="50000"/>
              </a:spcBef>
              <a:buClr>
                <a:srgbClr val="40BEA3"/>
              </a:buClr>
              <a:buSzPct val="150000"/>
            </a:pPr>
            <a:r>
              <a:rPr lang="it-IT" altLang="it-IT" sz="1600" dirty="0">
                <a:solidFill>
                  <a:srgbClr val="000000"/>
                </a:solidFill>
                <a:latin typeface="+mn-lt"/>
              </a:rPr>
              <a:t>  </a:t>
            </a:r>
            <a:r>
              <a:rPr lang="zh-CN" altLang="en-US" sz="1600" dirty="0" smtClean="0">
                <a:solidFill>
                  <a:srgbClr val="000000"/>
                </a:solidFill>
                <a:latin typeface="+mn-lt"/>
              </a:rPr>
              <a:t>明胶</a:t>
            </a:r>
            <a:endParaRPr lang="it-IT" altLang="it-IT" sz="1600" dirty="0">
              <a:solidFill>
                <a:srgbClr val="000000"/>
              </a:solidFill>
              <a:latin typeface="+mn-lt"/>
            </a:endParaRPr>
          </a:p>
          <a:p>
            <a:pPr>
              <a:spcBef>
                <a:spcPct val="50000"/>
              </a:spcBef>
              <a:buClr>
                <a:srgbClr val="40BEA3"/>
              </a:buClr>
              <a:buSzPct val="150000"/>
            </a:pPr>
            <a:r>
              <a:rPr lang="it-IT" altLang="it-IT" sz="1600" dirty="0">
                <a:solidFill>
                  <a:srgbClr val="000000"/>
                </a:solidFill>
                <a:latin typeface="+mn-lt"/>
              </a:rPr>
              <a:t>  </a:t>
            </a:r>
            <a:r>
              <a:rPr lang="zh-CN" altLang="en-US" sz="1600" dirty="0" smtClean="0">
                <a:solidFill>
                  <a:srgbClr val="000000"/>
                </a:solidFill>
                <a:latin typeface="+mn-lt"/>
              </a:rPr>
              <a:t>氧化纤维素</a:t>
            </a:r>
            <a:endParaRPr lang="it-IT" altLang="it-IT" sz="1600" dirty="0">
              <a:solidFill>
                <a:srgbClr val="000000"/>
              </a:solidFill>
              <a:latin typeface="+mn-lt"/>
            </a:endParaRPr>
          </a:p>
          <a:p>
            <a:pPr>
              <a:spcBef>
                <a:spcPct val="50000"/>
              </a:spcBef>
              <a:buClr>
                <a:srgbClr val="40BEA3"/>
              </a:buClr>
              <a:buSzPct val="150000"/>
            </a:pPr>
            <a:r>
              <a:rPr lang="zh-CN" altLang="en-US" sz="1600" dirty="0" smtClean="0">
                <a:solidFill>
                  <a:srgbClr val="000000"/>
                </a:solidFill>
                <a:latin typeface="+mn-lt"/>
              </a:rPr>
              <a:t>纤维蛋白、</a:t>
            </a:r>
            <a:r>
              <a:rPr lang="it-IT" altLang="it-IT" sz="1600" dirty="0" smtClean="0">
                <a:solidFill>
                  <a:srgbClr val="000000"/>
                </a:solidFill>
                <a:latin typeface="+mn-lt"/>
              </a:rPr>
              <a:t> </a:t>
            </a:r>
            <a:r>
              <a:rPr lang="zh-CN" altLang="en-US" sz="1600" dirty="0" smtClean="0">
                <a:solidFill>
                  <a:srgbClr val="000000"/>
                </a:solidFill>
                <a:latin typeface="+mn-lt"/>
              </a:rPr>
              <a:t>凝血酶、</a:t>
            </a:r>
            <a:r>
              <a:rPr lang="it-IT" altLang="it-IT" sz="1600" dirty="0" smtClean="0">
                <a:solidFill>
                  <a:srgbClr val="000000"/>
                </a:solidFill>
                <a:latin typeface="+mn-lt"/>
              </a:rPr>
              <a:t> </a:t>
            </a:r>
            <a:r>
              <a:rPr lang="zh-CN" altLang="en-US" sz="1600" dirty="0" smtClean="0">
                <a:solidFill>
                  <a:srgbClr val="000000"/>
                </a:solidFill>
                <a:latin typeface="+mn-lt"/>
              </a:rPr>
              <a:t>等</a:t>
            </a:r>
            <a:endParaRPr lang="it-IT" altLang="it-IT" sz="1600" dirty="0">
              <a:solidFill>
                <a:srgbClr val="000000"/>
              </a:solidFill>
              <a:latin typeface="+mn-lt"/>
            </a:endParaRPr>
          </a:p>
        </p:txBody>
      </p:sp>
      <p:sp>
        <p:nvSpPr>
          <p:cNvPr id="10250" name="Text Box 15"/>
          <p:cNvSpPr txBox="1">
            <a:spLocks noChangeArrowheads="1"/>
          </p:cNvSpPr>
          <p:nvPr/>
        </p:nvSpPr>
        <p:spPr bwMode="auto">
          <a:xfrm>
            <a:off x="4784726" y="609600"/>
            <a:ext cx="14157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zh-CN" altLang="en-US" sz="2400" dirty="0" smtClean="0">
                <a:solidFill>
                  <a:srgbClr val="008000"/>
                </a:solidFill>
                <a:latin typeface="+mn-lt"/>
              </a:rPr>
              <a:t>生物材料</a:t>
            </a:r>
            <a:endParaRPr lang="en-GB" altLang="it-IT" sz="2400" dirty="0">
              <a:solidFill>
                <a:srgbClr val="008000"/>
              </a:solidFill>
              <a:latin typeface="+mn-lt"/>
            </a:endParaRPr>
          </a:p>
        </p:txBody>
      </p:sp>
      <p:sp>
        <p:nvSpPr>
          <p:cNvPr id="10251" name="Text Box 16"/>
          <p:cNvSpPr txBox="1">
            <a:spLocks noChangeArrowheads="1"/>
          </p:cNvSpPr>
          <p:nvPr/>
        </p:nvSpPr>
        <p:spPr bwMode="auto">
          <a:xfrm>
            <a:off x="4784726" y="2300089"/>
            <a:ext cx="14157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2400" dirty="0" smtClean="0">
                <a:solidFill>
                  <a:srgbClr val="9900FF"/>
                </a:solidFill>
                <a:latin typeface="+mn-lt"/>
              </a:rPr>
              <a:t>合成材料</a:t>
            </a:r>
            <a:endParaRPr lang="en-GB" altLang="it-IT" sz="2400" dirty="0">
              <a:solidFill>
                <a:srgbClr val="9900FF"/>
              </a:solidFill>
              <a:latin typeface="+mn-lt"/>
            </a:endParaRPr>
          </a:p>
        </p:txBody>
      </p:sp>
      <p:sp>
        <p:nvSpPr>
          <p:cNvPr id="10252" name="AutoShape 17"/>
          <p:cNvSpPr>
            <a:spLocks/>
          </p:cNvSpPr>
          <p:nvPr/>
        </p:nvSpPr>
        <p:spPr bwMode="auto">
          <a:xfrm>
            <a:off x="6215063" y="2146996"/>
            <a:ext cx="161024" cy="767853"/>
          </a:xfrm>
          <a:prstGeom prst="leftBrace">
            <a:avLst>
              <a:gd name="adj1" fmla="val 22222"/>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mn-lt"/>
            </a:endParaRPr>
          </a:p>
        </p:txBody>
      </p:sp>
      <p:sp>
        <p:nvSpPr>
          <p:cNvPr id="10253" name="Text Box 18"/>
          <p:cNvSpPr txBox="1">
            <a:spLocks noChangeArrowheads="1"/>
          </p:cNvSpPr>
          <p:nvPr/>
        </p:nvSpPr>
        <p:spPr bwMode="auto">
          <a:xfrm>
            <a:off x="4724400" y="3567113"/>
            <a:ext cx="51816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Clr>
                <a:srgbClr val="3333CC"/>
              </a:buClr>
            </a:pPr>
            <a:r>
              <a:rPr lang="it-IT" altLang="it-IT" sz="2400" dirty="0">
                <a:latin typeface="+mn-lt"/>
              </a:rPr>
              <a:t> </a:t>
            </a:r>
            <a:r>
              <a:rPr lang="zh-CN" altLang="en-US" sz="2400" dirty="0" smtClean="0">
                <a:latin typeface="+mn-lt"/>
              </a:rPr>
              <a:t>混合型</a:t>
            </a:r>
            <a:r>
              <a:rPr lang="it-IT" altLang="it-IT" sz="2400" dirty="0" smtClean="0">
                <a:latin typeface="+mn-lt"/>
              </a:rPr>
              <a:t> </a:t>
            </a:r>
            <a:r>
              <a:rPr lang="zh-CN" altLang="en-US" sz="2400" dirty="0" smtClean="0">
                <a:latin typeface="+mn-lt"/>
              </a:rPr>
              <a:t>合成</a:t>
            </a:r>
            <a:r>
              <a:rPr lang="it-IT" altLang="it-IT" sz="2400" dirty="0" smtClean="0">
                <a:latin typeface="+mn-lt"/>
              </a:rPr>
              <a:t>/ </a:t>
            </a:r>
            <a:r>
              <a:rPr lang="zh-CN" altLang="en-US" sz="2400" dirty="0" smtClean="0">
                <a:latin typeface="+mn-lt"/>
              </a:rPr>
              <a:t>生物</a:t>
            </a:r>
            <a:endParaRPr lang="it-IT" altLang="it-IT" sz="2400" dirty="0">
              <a:latin typeface="+mn-lt"/>
            </a:endParaRPr>
          </a:p>
          <a:p>
            <a:pPr>
              <a:spcBef>
                <a:spcPct val="50000"/>
              </a:spcBef>
              <a:buClr>
                <a:srgbClr val="3333CC"/>
              </a:buClr>
            </a:pPr>
            <a:r>
              <a:rPr lang="it-IT" altLang="it-IT" sz="2400" dirty="0" smtClean="0">
                <a:latin typeface="+mn-lt"/>
              </a:rPr>
              <a:t> </a:t>
            </a:r>
            <a:r>
              <a:rPr lang="zh-CN" altLang="en-US" sz="2400" dirty="0" smtClean="0">
                <a:latin typeface="+mn-lt"/>
              </a:rPr>
              <a:t>非氰基丙烯酸酯合成材料</a:t>
            </a:r>
            <a:r>
              <a:rPr lang="it-IT" altLang="it-IT" sz="2400" dirty="0" smtClean="0">
                <a:latin typeface="+mn-lt"/>
              </a:rPr>
              <a:t> </a:t>
            </a:r>
            <a:endParaRPr lang="it-IT" altLang="it-IT" sz="2400" dirty="0">
              <a:latin typeface="+mn-lt"/>
            </a:endParaRPr>
          </a:p>
          <a:p>
            <a:pPr>
              <a:spcBef>
                <a:spcPct val="50000"/>
              </a:spcBef>
              <a:buClr>
                <a:srgbClr val="3333CC"/>
              </a:buClr>
            </a:pPr>
            <a:r>
              <a:rPr lang="zh-CN" altLang="en-US" sz="2400" dirty="0" smtClean="0">
                <a:latin typeface="+mn-lt"/>
              </a:rPr>
              <a:t>氰基丙烯酸酯合成材料 </a:t>
            </a:r>
            <a:r>
              <a:rPr lang="it-IT" altLang="it-IT" sz="1600" b="1" dirty="0" smtClean="0">
                <a:solidFill>
                  <a:srgbClr val="40BEA3"/>
                </a:solidFill>
                <a:latin typeface="+mn-lt"/>
              </a:rPr>
              <a:t>(</a:t>
            </a:r>
            <a:r>
              <a:rPr lang="it-IT" altLang="it-IT" sz="1600" b="1" dirty="0">
                <a:solidFill>
                  <a:srgbClr val="40BEA3"/>
                </a:solidFill>
                <a:latin typeface="+mn-lt"/>
              </a:rPr>
              <a:t>Glubran</a:t>
            </a:r>
            <a:r>
              <a:rPr lang="it-IT" altLang="it-IT" sz="1600" b="1" baseline="30000" dirty="0">
                <a:solidFill>
                  <a:srgbClr val="40BEA3"/>
                </a:solidFill>
                <a:latin typeface="+mn-lt"/>
              </a:rPr>
              <a:t>® </a:t>
            </a:r>
            <a:r>
              <a:rPr lang="it-IT" altLang="it-IT" sz="1600" b="1" dirty="0">
                <a:solidFill>
                  <a:srgbClr val="40BEA3"/>
                </a:solidFill>
                <a:latin typeface="+mn-lt"/>
              </a:rPr>
              <a:t>2)</a:t>
            </a:r>
          </a:p>
          <a:p>
            <a:pPr eaLnBrk="1" hangingPunct="1">
              <a:spcBef>
                <a:spcPct val="50000"/>
              </a:spcBef>
              <a:buClr>
                <a:srgbClr val="3333CC"/>
              </a:buClr>
              <a:buFontTx/>
              <a:buNone/>
            </a:pPr>
            <a:endParaRPr lang="en-GB" altLang="it-IT" sz="1600" b="1" dirty="0">
              <a:solidFill>
                <a:srgbClr val="40BEA3"/>
              </a:solidFill>
              <a:latin typeface="+mn-lt"/>
            </a:endParaRPr>
          </a:p>
        </p:txBody>
      </p:sp>
      <p:sp>
        <p:nvSpPr>
          <p:cNvPr id="10254" name="Rectangle 19"/>
          <p:cNvSpPr>
            <a:spLocks noChangeArrowheads="1"/>
          </p:cNvSpPr>
          <p:nvPr/>
        </p:nvSpPr>
        <p:spPr bwMode="auto">
          <a:xfrm>
            <a:off x="5060097" y="5706893"/>
            <a:ext cx="5791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2400" dirty="0" smtClean="0">
                <a:latin typeface="+mn-lt"/>
              </a:rPr>
              <a:t>氰基丙烯酸酯</a:t>
            </a:r>
            <a:endParaRPr lang="en-GB" altLang="it-IT" sz="2400" dirty="0">
              <a:solidFill>
                <a:srgbClr val="40BEA3"/>
              </a:solidFill>
              <a:latin typeface="+mn-lt"/>
            </a:endParaRPr>
          </a:p>
        </p:txBody>
      </p:sp>
      <p:sp>
        <p:nvSpPr>
          <p:cNvPr id="10255" name="AutoShape 20"/>
          <p:cNvSpPr>
            <a:spLocks/>
          </p:cNvSpPr>
          <p:nvPr/>
        </p:nvSpPr>
        <p:spPr bwMode="auto">
          <a:xfrm>
            <a:off x="4602897" y="5682782"/>
            <a:ext cx="381000" cy="519708"/>
          </a:xfrm>
          <a:prstGeom prst="leftBrace">
            <a:avLst>
              <a:gd name="adj1" fmla="val 27604"/>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mn-lt"/>
            </a:endParaRPr>
          </a:p>
        </p:txBody>
      </p:sp>
      <p:grpSp>
        <p:nvGrpSpPr>
          <p:cNvPr id="10256" name="Group 21"/>
          <p:cNvGrpSpPr>
            <a:grpSpLocks/>
          </p:cNvGrpSpPr>
          <p:nvPr/>
        </p:nvGrpSpPr>
        <p:grpSpPr bwMode="auto">
          <a:xfrm>
            <a:off x="0" y="136525"/>
            <a:ext cx="1230313" cy="708025"/>
            <a:chOff x="4889" y="3734"/>
            <a:chExt cx="775" cy="446"/>
          </a:xfrm>
        </p:grpSpPr>
        <p:sp>
          <p:nvSpPr>
            <p:cNvPr id="10260" name="Rectangle 22"/>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4000" u="sng">
                <a:solidFill>
                  <a:schemeClr val="bg1"/>
                </a:solidFill>
                <a:latin typeface="+mn-lt"/>
              </a:endParaRPr>
            </a:p>
          </p:txBody>
        </p:sp>
        <p:sp>
          <p:nvSpPr>
            <p:cNvPr id="10261" name="Text Box 23"/>
            <p:cNvSpPr txBox="1">
              <a:spLocks noChangeArrowheads="1"/>
            </p:cNvSpPr>
            <p:nvPr/>
          </p:nvSpPr>
          <p:spPr bwMode="auto">
            <a:xfrm>
              <a:off x="4889" y="3734"/>
              <a:ext cx="754" cy="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4000" u="sng">
                  <a:solidFill>
                    <a:schemeClr val="bg1"/>
                  </a:solidFill>
                  <a:latin typeface="+mn-lt"/>
                </a:rPr>
                <a:t>GEM</a:t>
              </a:r>
              <a:endParaRPr lang="en-GB" altLang="it-IT" sz="4000" u="sng">
                <a:solidFill>
                  <a:schemeClr val="bg1"/>
                </a:solidFill>
                <a:latin typeface="+mn-lt"/>
              </a:endParaRPr>
            </a:p>
          </p:txBody>
        </p:sp>
      </p:grpSp>
      <p:sp>
        <p:nvSpPr>
          <p:cNvPr id="10257" name="AutoShape 24"/>
          <p:cNvSpPr>
            <a:spLocks/>
          </p:cNvSpPr>
          <p:nvPr/>
        </p:nvSpPr>
        <p:spPr bwMode="auto">
          <a:xfrm>
            <a:off x="8395060" y="5492216"/>
            <a:ext cx="129381" cy="1081922"/>
          </a:xfrm>
          <a:prstGeom prst="leftBrace">
            <a:avLst>
              <a:gd name="adj1" fmla="val 22222"/>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mn-lt"/>
            </a:endParaRPr>
          </a:p>
        </p:txBody>
      </p:sp>
      <p:sp>
        <p:nvSpPr>
          <p:cNvPr id="10258" name="Text Box 25"/>
          <p:cNvSpPr txBox="1">
            <a:spLocks noChangeArrowheads="1"/>
          </p:cNvSpPr>
          <p:nvPr/>
        </p:nvSpPr>
        <p:spPr bwMode="auto">
          <a:xfrm>
            <a:off x="8843531" y="6461427"/>
            <a:ext cx="136683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b="1">
                <a:solidFill>
                  <a:srgbClr val="40BEA3"/>
                </a:solidFill>
                <a:latin typeface="+mn-lt"/>
              </a:rPr>
              <a:t>(Glubran</a:t>
            </a:r>
            <a:r>
              <a:rPr lang="it-IT" altLang="it-IT" sz="1600" b="1" baseline="30000">
                <a:solidFill>
                  <a:srgbClr val="40BEA3"/>
                </a:solidFill>
                <a:latin typeface="+mn-lt"/>
              </a:rPr>
              <a:t>® </a:t>
            </a:r>
            <a:r>
              <a:rPr lang="it-IT" altLang="it-IT" sz="1600" b="1">
                <a:solidFill>
                  <a:srgbClr val="40BEA3"/>
                </a:solidFill>
                <a:latin typeface="+mn-lt"/>
              </a:rPr>
              <a:t>2)</a:t>
            </a:r>
          </a:p>
        </p:txBody>
      </p:sp>
      <p:sp>
        <p:nvSpPr>
          <p:cNvPr id="10259" name="Text Box 26"/>
          <p:cNvSpPr txBox="1">
            <a:spLocks noChangeArrowheads="1"/>
          </p:cNvSpPr>
          <p:nvPr/>
        </p:nvSpPr>
        <p:spPr bwMode="auto">
          <a:xfrm>
            <a:off x="8524442" y="5373988"/>
            <a:ext cx="1205779"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50000"/>
              </a:lnSpc>
              <a:spcBef>
                <a:spcPct val="0"/>
              </a:spcBef>
              <a:buClr>
                <a:srgbClr val="FFCC00"/>
              </a:buClr>
              <a:buSzPct val="150000"/>
            </a:pPr>
            <a:r>
              <a:rPr lang="it-IT" altLang="it-IT" sz="1600" dirty="0">
                <a:solidFill>
                  <a:srgbClr val="000000"/>
                </a:solidFill>
                <a:latin typeface="+mn-lt"/>
              </a:rPr>
              <a:t> </a:t>
            </a:r>
            <a:r>
              <a:rPr lang="zh-CN" altLang="en-US" sz="1600" dirty="0" smtClean="0">
                <a:solidFill>
                  <a:srgbClr val="000000"/>
                </a:solidFill>
                <a:latin typeface="+mn-lt"/>
              </a:rPr>
              <a:t>一种单体</a:t>
            </a:r>
            <a:endParaRPr lang="it-IT" altLang="it-IT" sz="1600" dirty="0">
              <a:solidFill>
                <a:srgbClr val="000000"/>
              </a:solidFill>
              <a:latin typeface="+mn-lt"/>
            </a:endParaRPr>
          </a:p>
          <a:p>
            <a:pPr>
              <a:lnSpc>
                <a:spcPct val="150000"/>
              </a:lnSpc>
              <a:spcBef>
                <a:spcPct val="0"/>
              </a:spcBef>
              <a:buClr>
                <a:srgbClr val="FFCC00"/>
              </a:buClr>
              <a:buSzPct val="150000"/>
            </a:pPr>
            <a:r>
              <a:rPr lang="it-IT" altLang="it-IT" sz="1600" dirty="0">
                <a:solidFill>
                  <a:srgbClr val="000000"/>
                </a:solidFill>
                <a:latin typeface="+mn-lt"/>
              </a:rPr>
              <a:t> </a:t>
            </a:r>
            <a:r>
              <a:rPr lang="zh-CN" altLang="en-US" sz="1600" dirty="0" smtClean="0">
                <a:solidFill>
                  <a:srgbClr val="000000"/>
                </a:solidFill>
                <a:latin typeface="+mn-lt"/>
              </a:rPr>
              <a:t>两种单体</a:t>
            </a:r>
            <a:endParaRPr lang="en-GB" altLang="it-IT" sz="1600" dirty="0">
              <a:solidFill>
                <a:srgbClr val="000000"/>
              </a:solidFill>
              <a:latin typeface="+mn-lt"/>
            </a:endParaRPr>
          </a:p>
          <a:p>
            <a:pPr eaLnBrk="1" hangingPunct="1">
              <a:lnSpc>
                <a:spcPct val="150000"/>
              </a:lnSpc>
              <a:spcBef>
                <a:spcPct val="0"/>
              </a:spcBef>
              <a:buClr>
                <a:srgbClr val="FFCC00"/>
              </a:buClr>
              <a:buSzPct val="150000"/>
            </a:pPr>
            <a:r>
              <a:rPr lang="en-GB" altLang="it-IT" sz="1600" dirty="0">
                <a:solidFill>
                  <a:srgbClr val="000000"/>
                </a:solidFill>
                <a:latin typeface="+mn-lt"/>
              </a:rPr>
              <a:t> </a:t>
            </a:r>
            <a:r>
              <a:rPr lang="zh-CN" altLang="en-US" sz="1600" dirty="0" smtClean="0">
                <a:solidFill>
                  <a:srgbClr val="000000"/>
                </a:solidFill>
                <a:latin typeface="+mn-lt"/>
              </a:rPr>
              <a:t>共聚物</a:t>
            </a:r>
            <a:endParaRPr lang="it-IT" altLang="it-IT" sz="1600" dirty="0">
              <a:solidFill>
                <a:srgbClr val="000000"/>
              </a:solidFill>
              <a:latin typeface="+mn-lt"/>
            </a:endParaRPr>
          </a:p>
        </p:txBody>
      </p:sp>
    </p:spTree>
    <p:extLst>
      <p:ext uri="{BB962C8B-B14F-4D97-AF65-F5344CB8AC3E}">
        <p14:creationId xmlns:p14="http://schemas.microsoft.com/office/powerpoint/2010/main" xmlns="" val="3092223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5" name="Text Box 22"/>
          <p:cNvSpPr txBox="1">
            <a:spLocks noChangeArrowheads="1"/>
          </p:cNvSpPr>
          <p:nvPr/>
        </p:nvSpPr>
        <p:spPr bwMode="auto">
          <a:xfrm>
            <a:off x="3308758" y="1460003"/>
            <a:ext cx="5277407"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4400" b="1" dirty="0" smtClean="0">
                <a:solidFill>
                  <a:srgbClr val="008000"/>
                </a:solidFill>
                <a:latin typeface="Calibri" panose="020F0502020204030204" pitchFamily="34" charset="0"/>
              </a:rPr>
              <a:t>氰基丙烯酸酯密封剂</a:t>
            </a:r>
          </a:p>
          <a:p>
            <a:pPr eaLnBrk="1" hangingPunct="1">
              <a:spcBef>
                <a:spcPct val="50000"/>
              </a:spcBef>
              <a:buFontTx/>
              <a:buNone/>
            </a:pPr>
            <a:r>
              <a:rPr lang="it-IT" altLang="it-IT" sz="4400" b="1" dirty="0" smtClean="0">
                <a:solidFill>
                  <a:srgbClr val="FF0000"/>
                </a:solidFill>
                <a:latin typeface="Calibri" panose="020F0502020204030204" pitchFamily="34" charset="0"/>
              </a:rPr>
              <a:t>cianoacrilici</a:t>
            </a:r>
            <a:endParaRPr lang="en-GB" altLang="it-IT" sz="4400" b="1" dirty="0">
              <a:solidFill>
                <a:srgbClr val="FF0000"/>
              </a:solidFill>
              <a:latin typeface="Calibri" panose="020F0502020204030204" pitchFamily="34" charset="0"/>
            </a:endParaRPr>
          </a:p>
        </p:txBody>
      </p:sp>
      <p:grpSp>
        <p:nvGrpSpPr>
          <p:cNvPr id="8" name="Group 17"/>
          <p:cNvGrpSpPr>
            <a:grpSpLocks/>
          </p:cNvGrpSpPr>
          <p:nvPr/>
        </p:nvGrpSpPr>
        <p:grpSpPr bwMode="auto">
          <a:xfrm>
            <a:off x="87316" y="114300"/>
            <a:ext cx="1143000" cy="685800"/>
            <a:chOff x="4944" y="3744"/>
            <a:chExt cx="720" cy="432"/>
          </a:xfrm>
        </p:grpSpPr>
        <p:sp>
          <p:nvSpPr>
            <p:cNvPr id="9"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0"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graphicFrame>
        <p:nvGraphicFramePr>
          <p:cNvPr id="2" name="Tabella 1"/>
          <p:cNvGraphicFramePr>
            <a:graphicFrameLocks noGrp="1"/>
          </p:cNvGraphicFramePr>
          <p:nvPr>
            <p:extLst>
              <p:ext uri="{D42A27DB-BD31-4B8C-83A1-F6EECF244321}">
                <p14:modId xmlns:p14="http://schemas.microsoft.com/office/powerpoint/2010/main" xmlns="" val="1852377761"/>
              </p:ext>
            </p:extLst>
          </p:nvPr>
        </p:nvGraphicFramePr>
        <p:xfrm>
          <a:off x="211366" y="2446670"/>
          <a:ext cx="11571512" cy="1413994"/>
        </p:xfrm>
        <a:graphic>
          <a:graphicData uri="http://schemas.openxmlformats.org/drawingml/2006/table">
            <a:tbl>
              <a:tblPr firstRow="1" firstCol="1">
                <a:tableStyleId>{073A0DAA-6AF3-43AB-8588-CEC1D06C72B9}</a:tableStyleId>
              </a:tblPr>
              <a:tblGrid>
                <a:gridCol w="1844100">
                  <a:extLst>
                    <a:ext uri="{9D8B030D-6E8A-4147-A177-3AD203B41FA5}">
                      <a16:colId xmlns:a16="http://schemas.microsoft.com/office/drawing/2014/main" xmlns="" val="20000"/>
                    </a:ext>
                  </a:extLst>
                </a:gridCol>
                <a:gridCol w="1424589">
                  <a:extLst>
                    <a:ext uri="{9D8B030D-6E8A-4147-A177-3AD203B41FA5}">
                      <a16:colId xmlns:a16="http://schemas.microsoft.com/office/drawing/2014/main" xmlns="" val="20001"/>
                    </a:ext>
                  </a:extLst>
                </a:gridCol>
                <a:gridCol w="1568346">
                  <a:extLst>
                    <a:ext uri="{9D8B030D-6E8A-4147-A177-3AD203B41FA5}">
                      <a16:colId xmlns:a16="http://schemas.microsoft.com/office/drawing/2014/main" xmlns="" val="20002"/>
                    </a:ext>
                  </a:extLst>
                </a:gridCol>
                <a:gridCol w="3906140">
                  <a:extLst>
                    <a:ext uri="{9D8B030D-6E8A-4147-A177-3AD203B41FA5}">
                      <a16:colId xmlns:a16="http://schemas.microsoft.com/office/drawing/2014/main" xmlns="" val="20003"/>
                    </a:ext>
                  </a:extLst>
                </a:gridCol>
                <a:gridCol w="1971835">
                  <a:extLst>
                    <a:ext uri="{9D8B030D-6E8A-4147-A177-3AD203B41FA5}">
                      <a16:colId xmlns:a16="http://schemas.microsoft.com/office/drawing/2014/main" xmlns="" val="20004"/>
                    </a:ext>
                  </a:extLst>
                </a:gridCol>
                <a:gridCol w="856502">
                  <a:extLst>
                    <a:ext uri="{9D8B030D-6E8A-4147-A177-3AD203B41FA5}">
                      <a16:colId xmlns:a16="http://schemas.microsoft.com/office/drawing/2014/main" xmlns="" val="20005"/>
                    </a:ext>
                  </a:extLst>
                </a:gridCol>
              </a:tblGrid>
              <a:tr h="333576">
                <a:tc>
                  <a:txBody>
                    <a:bodyPr/>
                    <a:lstStyle/>
                    <a:p>
                      <a:pPr algn="ctr" fontAlgn="ctr"/>
                      <a:r>
                        <a:rPr lang="zh-CN" altLang="en-US" sz="1600" b="0" i="0" u="none" strike="noStrike" dirty="0" smtClean="0">
                          <a:solidFill>
                            <a:srgbClr val="FFFFFF"/>
                          </a:solidFill>
                          <a:effectLst/>
                          <a:latin typeface="Calibri" panose="020F0502020204030204" pitchFamily="34" charset="0"/>
                        </a:rPr>
                        <a:t>商品名</a:t>
                      </a:r>
                      <a:endParaRPr lang="it-IT" sz="1600" b="0" i="0" u="none" strike="noStrike" dirty="0">
                        <a:solidFill>
                          <a:srgbClr val="FFFFFF"/>
                        </a:solidFill>
                        <a:effectLst/>
                        <a:latin typeface="Calibri" panose="020F0502020204030204" pitchFamily="34" charset="0"/>
                      </a:endParaRPr>
                    </a:p>
                  </a:txBody>
                  <a:tcPr marL="5957" marR="5957" marT="5957" marB="0" anchor="ctr"/>
                </a:tc>
                <a:tc>
                  <a:txBody>
                    <a:bodyPr/>
                    <a:lstStyle/>
                    <a:p>
                      <a:pPr algn="ctr" fontAlgn="ctr"/>
                      <a:r>
                        <a:rPr lang="zh-CN" altLang="en-US" sz="1600" b="0" i="0" u="none" strike="noStrike" dirty="0" smtClean="0">
                          <a:solidFill>
                            <a:srgbClr val="FFFFFF"/>
                          </a:solidFill>
                          <a:effectLst/>
                          <a:latin typeface="Calibri" panose="020F0502020204030204" pitchFamily="34" charset="0"/>
                        </a:rPr>
                        <a:t>厂商</a:t>
                      </a:r>
                      <a:endParaRPr lang="it-IT" sz="1600" b="0" i="0" u="none" strike="noStrike" dirty="0">
                        <a:solidFill>
                          <a:srgbClr val="FFFFFF"/>
                        </a:solidFill>
                        <a:effectLst/>
                        <a:latin typeface="Calibri" panose="020F0502020204030204" pitchFamily="34" charset="0"/>
                      </a:endParaRPr>
                    </a:p>
                  </a:txBody>
                  <a:tcPr marL="5957" marR="5957" marT="5957" marB="0" anchor="ctr"/>
                </a:tc>
                <a:tc>
                  <a:txBody>
                    <a:bodyPr/>
                    <a:lstStyle/>
                    <a:p>
                      <a:pPr algn="ctr" fontAlgn="ctr"/>
                      <a:r>
                        <a:rPr lang="zh-CN" altLang="en-US" sz="1600" b="0" i="0" u="none" strike="noStrike" dirty="0" smtClean="0">
                          <a:solidFill>
                            <a:srgbClr val="FFFFFF"/>
                          </a:solidFill>
                          <a:effectLst/>
                          <a:latin typeface="Calibri" panose="020F0502020204030204" pitchFamily="34" charset="0"/>
                        </a:rPr>
                        <a:t>组份</a:t>
                      </a:r>
                      <a:endParaRPr lang="it-IT" sz="1600" b="0" i="0" u="none" strike="noStrike" dirty="0">
                        <a:solidFill>
                          <a:srgbClr val="FFFFFF"/>
                        </a:solidFill>
                        <a:effectLst/>
                        <a:latin typeface="Calibri" panose="020F0502020204030204" pitchFamily="34" charset="0"/>
                      </a:endParaRPr>
                    </a:p>
                  </a:txBody>
                  <a:tcPr marL="5957" marR="5957" marT="5957" marB="0" anchor="ctr"/>
                </a:tc>
                <a:tc>
                  <a:txBody>
                    <a:bodyPr/>
                    <a:lstStyle/>
                    <a:p>
                      <a:pPr algn="ctr" fontAlgn="ctr"/>
                      <a:r>
                        <a:rPr lang="zh-CN" altLang="en-US" sz="1600" b="0" i="0" u="none" strike="noStrike" dirty="0" smtClean="0">
                          <a:solidFill>
                            <a:srgbClr val="FFFFFF"/>
                          </a:solidFill>
                          <a:effectLst/>
                          <a:latin typeface="Calibri" panose="020F0502020204030204" pitchFamily="34" charset="0"/>
                        </a:rPr>
                        <a:t>缺点</a:t>
                      </a:r>
                      <a:endParaRPr lang="it-IT" sz="1600" b="0" i="0" u="none" strike="noStrike" dirty="0">
                        <a:solidFill>
                          <a:srgbClr val="FFFFFF"/>
                        </a:solidFill>
                        <a:effectLst/>
                        <a:latin typeface="Calibri" panose="020F0502020204030204" pitchFamily="34" charset="0"/>
                      </a:endParaRPr>
                    </a:p>
                  </a:txBody>
                  <a:tcPr marL="5957" marR="5957" marT="5957" marB="0" anchor="ctr"/>
                </a:tc>
                <a:tc>
                  <a:txBody>
                    <a:bodyPr/>
                    <a:lstStyle/>
                    <a:p>
                      <a:pPr algn="ctr" fontAlgn="ctr"/>
                      <a:r>
                        <a:rPr lang="zh-CN" altLang="en-US" sz="1600" b="0" i="0" u="none" strike="noStrike" dirty="0" smtClean="0">
                          <a:solidFill>
                            <a:srgbClr val="FFFFFF"/>
                          </a:solidFill>
                          <a:effectLst/>
                          <a:latin typeface="Calibri" panose="020F0502020204030204" pitchFamily="34" charset="0"/>
                        </a:rPr>
                        <a:t>优点</a:t>
                      </a:r>
                      <a:endParaRPr lang="it-IT" sz="1600" b="0" i="0" u="none" strike="noStrike" dirty="0">
                        <a:solidFill>
                          <a:srgbClr val="FFFFFF"/>
                        </a:solidFill>
                        <a:effectLst/>
                        <a:latin typeface="Calibri" panose="020F0502020204030204" pitchFamily="34" charset="0"/>
                      </a:endParaRPr>
                    </a:p>
                  </a:txBody>
                  <a:tcPr marL="5957" marR="5957" marT="5957" marB="0" anchor="ctr"/>
                </a:tc>
                <a:tc>
                  <a:txBody>
                    <a:bodyPr/>
                    <a:lstStyle/>
                    <a:p>
                      <a:pPr algn="ctr" fontAlgn="ctr"/>
                      <a:r>
                        <a:rPr lang="zh-CN" altLang="en-US" sz="1600" u="none" strike="noStrike" dirty="0" smtClean="0">
                          <a:effectLst/>
                        </a:rPr>
                        <a:t>估计价格</a:t>
                      </a:r>
                      <a:r>
                        <a:rPr lang="it-IT" sz="1600" u="none" strike="noStrike" dirty="0" smtClean="0">
                          <a:effectLst/>
                        </a:rPr>
                        <a:t>  </a:t>
                      </a:r>
                      <a:r>
                        <a:rPr lang="it-IT" sz="1600" u="none" strike="noStrike" dirty="0">
                          <a:effectLst/>
                        </a:rPr>
                        <a:t>€</a:t>
                      </a:r>
                      <a:endParaRPr lang="it-IT" sz="1600" b="0" i="0" u="none" strike="noStrike" dirty="0">
                        <a:solidFill>
                          <a:srgbClr val="FFFFFF"/>
                        </a:solidFill>
                        <a:effectLst/>
                        <a:latin typeface="Calibri" panose="020F0502020204030204" pitchFamily="34" charset="0"/>
                      </a:endParaRPr>
                    </a:p>
                  </a:txBody>
                  <a:tcPr marL="5957" marR="5957" marT="5957" marB="0" anchor="ctr"/>
                </a:tc>
                <a:extLst>
                  <a:ext uri="{0D108BD9-81ED-4DB2-BD59-A6C34878D82A}">
                    <a16:rowId xmlns:a16="http://schemas.microsoft.com/office/drawing/2014/main" xmlns="" val="10000"/>
                  </a:ext>
                </a:extLst>
              </a:tr>
              <a:tr h="756504">
                <a:tc>
                  <a:txBody>
                    <a:bodyPr/>
                    <a:lstStyle/>
                    <a:p>
                      <a:pPr algn="ctr" rtl="0" fontAlgn="ctr"/>
                      <a:r>
                        <a:rPr lang="it-IT" sz="1200" u="none" strike="noStrike" dirty="0">
                          <a:effectLst/>
                        </a:rPr>
                        <a:t>OMNEX</a:t>
                      </a:r>
                      <a:endParaRPr lang="it-IT" sz="1200" b="1" i="0" u="none" strike="noStrike" dirty="0">
                        <a:solidFill>
                          <a:srgbClr val="333399"/>
                        </a:solidFill>
                        <a:effectLst/>
                        <a:latin typeface="Calibri" panose="020F0502020204030204" pitchFamily="34" charset="0"/>
                      </a:endParaRPr>
                    </a:p>
                  </a:txBody>
                  <a:tcPr marL="5957" marR="5957" marT="5957" marB="0" anchor="ctr"/>
                </a:tc>
                <a:tc>
                  <a:txBody>
                    <a:bodyPr/>
                    <a:lstStyle/>
                    <a:p>
                      <a:pPr algn="ctr" rtl="0" fontAlgn="ctr"/>
                      <a:r>
                        <a:rPr lang="zh-CN" altLang="en-US" sz="1200" b="0" i="0" u="none" strike="noStrike" dirty="0" smtClean="0">
                          <a:solidFill>
                            <a:srgbClr val="000000"/>
                          </a:solidFill>
                          <a:effectLst/>
                          <a:latin typeface="Calibri" panose="020F0502020204030204" pitchFamily="34" charset="0"/>
                        </a:rPr>
                        <a:t>强生</a:t>
                      </a:r>
                      <a:endParaRPr lang="it-IT" sz="1200" b="0" i="0" u="none" strike="noStrike" dirty="0">
                        <a:solidFill>
                          <a:srgbClr val="000000"/>
                        </a:solidFill>
                        <a:effectLst/>
                        <a:latin typeface="Calibri" panose="020F0502020204030204" pitchFamily="34" charset="0"/>
                      </a:endParaRPr>
                    </a:p>
                  </a:txBody>
                  <a:tcPr marL="5957" marR="5957" marT="5957" marB="0" anchor="ctr"/>
                </a:tc>
                <a:tc>
                  <a:txBody>
                    <a:bodyPr/>
                    <a:lstStyle/>
                    <a:p>
                      <a:pPr algn="ctr" rtl="0" fontAlgn="ctr"/>
                      <a:r>
                        <a:rPr lang="it-IT" sz="1200" u="none" strike="noStrike" dirty="0">
                          <a:effectLst/>
                        </a:rPr>
                        <a:t> </a:t>
                      </a:r>
                      <a:r>
                        <a:rPr lang="en-US" altLang="zh-CN" sz="1200" u="none" strike="noStrike" dirty="0" smtClean="0">
                          <a:effectLst/>
                        </a:rPr>
                        <a:t>2-</a:t>
                      </a:r>
                      <a:r>
                        <a:rPr lang="zh-CN" altLang="en-US" sz="1200" u="none" strike="noStrike" dirty="0" smtClean="0">
                          <a:effectLst/>
                        </a:rPr>
                        <a:t>辛基氰基丙烯酸酯</a:t>
                      </a:r>
                    </a:p>
                    <a:p>
                      <a:pPr algn="ctr" rtl="0" fontAlgn="ctr"/>
                      <a:r>
                        <a:rPr lang="it-IT" sz="1200" u="none" strike="noStrike" dirty="0" smtClean="0">
                          <a:effectLst/>
                        </a:rPr>
                        <a:t>+</a:t>
                      </a:r>
                      <a:r>
                        <a:rPr lang="zh-CN" altLang="en-US" sz="1200" u="none" strike="noStrike" dirty="0" smtClean="0">
                          <a:effectLst/>
                        </a:rPr>
                        <a:t>丁乳酰氰基丙烯酸酯</a:t>
                      </a:r>
                    </a:p>
                  </a:txBody>
                  <a:tcPr marL="5957" marR="5957" marT="5957" marB="0" anchor="ctr"/>
                </a:tc>
                <a:tc>
                  <a:txBody>
                    <a:bodyPr/>
                    <a:lstStyle/>
                    <a:p>
                      <a:pPr marL="171450" indent="-171450" algn="l" fontAlgn="ctr">
                        <a:buFont typeface="Arial" panose="020B0604020202020204" pitchFamily="34" charset="0"/>
                        <a:buChar char="•"/>
                      </a:pPr>
                      <a:r>
                        <a:rPr lang="zh-CN" altLang="en-US" sz="1200" u="none" strike="noStrike" dirty="0" smtClean="0">
                          <a:effectLst/>
                        </a:rPr>
                        <a:t>只获批应用于血管</a:t>
                      </a:r>
                      <a:endParaRPr lang="en-US" altLang="zh-CN" sz="1200" u="none" strike="noStrike" dirty="0" smtClean="0">
                        <a:effectLst/>
                      </a:endParaRPr>
                    </a:p>
                    <a:p>
                      <a:pPr marL="171450" indent="-171450" algn="l" fontAlgn="ctr">
                        <a:buFont typeface="Arial" panose="020B0604020202020204" pitchFamily="34" charset="0"/>
                        <a:buChar char="•"/>
                      </a:pPr>
                      <a:r>
                        <a:rPr lang="zh-CN" altLang="en-US" sz="1200" u="none" strike="noStrike" dirty="0" smtClean="0">
                          <a:effectLst/>
                        </a:rPr>
                        <a:t>无静脉应用的临床评价</a:t>
                      </a:r>
                      <a:endParaRPr lang="en-US" altLang="zh-CN" sz="1200" u="none" strike="noStrike" dirty="0" smtClean="0">
                        <a:effectLst/>
                      </a:endParaRPr>
                    </a:p>
                    <a:p>
                      <a:pPr marL="171450" indent="-171450" algn="l" fontAlgn="ctr">
                        <a:buFont typeface="Arial" panose="020B0604020202020204" pitchFamily="34" charset="0"/>
                        <a:buChar char="•"/>
                      </a:pPr>
                      <a:r>
                        <a:rPr lang="zh-CN" altLang="en-US" sz="1200" u="none" strike="noStrike" dirty="0" smtClean="0">
                          <a:effectLst/>
                        </a:rPr>
                        <a:t>无心脏应用的临床评价</a:t>
                      </a:r>
                      <a:endParaRPr lang="en-US" altLang="zh-CN" sz="1200" u="none" strike="noStrike" dirty="0" smtClean="0">
                        <a:effectLst/>
                      </a:endParaRPr>
                    </a:p>
                    <a:p>
                      <a:pPr marL="171450" indent="-171450" algn="l" fontAlgn="ctr">
                        <a:buFont typeface="Arial" panose="020B0604020202020204" pitchFamily="34" charset="0"/>
                        <a:buChar char="•"/>
                      </a:pPr>
                      <a:r>
                        <a:rPr lang="zh-CN" altLang="en-US" sz="1200" u="none" strike="noStrike" dirty="0" smtClean="0">
                          <a:effectLst/>
                        </a:rPr>
                        <a:t>无儿童应用的临床评价</a:t>
                      </a:r>
                      <a:r>
                        <a:rPr lang="it-IT" sz="1200" u="none" strike="noStrike" dirty="0" smtClean="0">
                          <a:effectLst/>
                        </a:rPr>
                        <a:t/>
                      </a:r>
                      <a:br>
                        <a:rPr lang="it-IT" sz="1200" u="none" strike="noStrike" dirty="0" smtClean="0">
                          <a:effectLst/>
                        </a:rPr>
                      </a:br>
                      <a:endParaRPr lang="it-IT" sz="1200" b="0" i="0" u="none" strike="noStrike" dirty="0">
                        <a:solidFill>
                          <a:srgbClr val="000000"/>
                        </a:solidFill>
                        <a:effectLst/>
                        <a:latin typeface="Calibri" panose="020F0502020204030204" pitchFamily="34" charset="0"/>
                      </a:endParaRPr>
                    </a:p>
                  </a:txBody>
                  <a:tcPr marL="5957" marR="5957" marT="5957" marB="0" anchor="ctr"/>
                </a:tc>
                <a:tc>
                  <a:txBody>
                    <a:bodyPr/>
                    <a:lstStyle/>
                    <a:p>
                      <a:pPr algn="ctr" fontAlgn="ctr"/>
                      <a:r>
                        <a:rPr lang="zh-CN" altLang="en-US" sz="1200" u="none" strike="noStrike" dirty="0" smtClean="0">
                          <a:effectLst/>
                        </a:rPr>
                        <a:t>优良的密封剂</a:t>
                      </a:r>
                      <a:r>
                        <a:rPr lang="en-US" altLang="zh-CN" sz="1200" u="none" strike="noStrike" dirty="0" smtClean="0">
                          <a:effectLst/>
                        </a:rPr>
                        <a:t>/</a:t>
                      </a:r>
                      <a:r>
                        <a:rPr lang="zh-CN" altLang="en-US" sz="1200" u="none" strike="noStrike" dirty="0" smtClean="0">
                          <a:effectLst/>
                        </a:rPr>
                        <a:t>粘合剂效果</a:t>
                      </a:r>
                      <a:endParaRPr lang="en-US" altLang="zh-CN" sz="1200" u="none" strike="noStrike" dirty="0" smtClean="0">
                        <a:effectLst/>
                      </a:endParaRPr>
                    </a:p>
                    <a:p>
                      <a:pPr algn="ctr" fontAlgn="ctr"/>
                      <a:r>
                        <a:rPr lang="zh-CN" altLang="en-US" sz="1200" u="none" strike="noStrike" dirty="0" smtClean="0">
                          <a:effectLst/>
                        </a:rPr>
                        <a:t>即</a:t>
                      </a:r>
                      <a:r>
                        <a:rPr lang="zh-CN" altLang="en-US" sz="1200" u="none" strike="noStrike" dirty="0" smtClean="0">
                          <a:effectLst/>
                        </a:rPr>
                        <a:t>用</a:t>
                      </a:r>
                      <a:r>
                        <a:rPr lang="it-IT" sz="1200" u="none" strike="noStrike" dirty="0">
                          <a:effectLst/>
                        </a:rPr>
                        <a:t/>
                      </a:r>
                      <a:br>
                        <a:rPr lang="it-IT" sz="1200" u="none" strike="noStrike" dirty="0">
                          <a:effectLst/>
                        </a:rPr>
                      </a:br>
                      <a:endParaRPr lang="it-IT" sz="1200" b="0" i="0" u="none" strike="noStrike" dirty="0">
                        <a:solidFill>
                          <a:srgbClr val="000000"/>
                        </a:solidFill>
                        <a:effectLst/>
                        <a:latin typeface="Calibri" panose="020F0502020204030204" pitchFamily="34" charset="0"/>
                      </a:endParaRPr>
                    </a:p>
                  </a:txBody>
                  <a:tcPr marL="5957" marR="5957" marT="5957" marB="0" anchor="ctr"/>
                </a:tc>
                <a:tc>
                  <a:txBody>
                    <a:bodyPr/>
                    <a:lstStyle/>
                    <a:p>
                      <a:pPr algn="ctr" rtl="0" fontAlgn="ctr"/>
                      <a:r>
                        <a:rPr lang="it-IT" sz="1200" u="none" strike="noStrike" dirty="0" smtClean="0">
                          <a:effectLst/>
                        </a:rPr>
                        <a:t>250.00/0.5ml</a:t>
                      </a:r>
                      <a:endParaRPr lang="it-IT" sz="1200" b="0" i="0" u="none" strike="noStrike" dirty="0">
                        <a:solidFill>
                          <a:srgbClr val="000000"/>
                        </a:solidFill>
                        <a:effectLst/>
                        <a:latin typeface="Calibri" panose="020F0502020204030204" pitchFamily="34" charset="0"/>
                      </a:endParaRPr>
                    </a:p>
                  </a:txBody>
                  <a:tcPr marL="5957" marR="5957" marT="5957" marB="0" anchor="ct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930502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Omnex_landi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96225" y="2218593"/>
            <a:ext cx="4171950" cy="324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7" name="Rectangle 3"/>
          <p:cNvSpPr>
            <a:spLocks noChangeArrowheads="1"/>
          </p:cNvSpPr>
          <p:nvPr/>
        </p:nvSpPr>
        <p:spPr bwMode="auto">
          <a:xfrm>
            <a:off x="2209800" y="265113"/>
            <a:ext cx="7772400" cy="990600"/>
          </a:xfrm>
          <a:prstGeom prst="rect">
            <a:avLst/>
          </a:prstGeom>
          <a:noFill/>
          <a:ln w="9525">
            <a:noFill/>
            <a:miter lim="800000"/>
            <a:headEnd/>
            <a:tailEnd/>
          </a:ln>
          <a:effectLst/>
        </p:spPr>
        <p:txBody>
          <a:bodyPr anchor="b"/>
          <a:lstStyle/>
          <a:p>
            <a:pPr eaLnBrk="1" hangingPunct="1">
              <a:defRPr/>
            </a:pPr>
            <a:r>
              <a:rPr lang="zh-CN" altLang="en-US" sz="4400" dirty="0" smtClean="0">
                <a:solidFill>
                  <a:srgbClr val="FF9933"/>
                </a:solidFill>
                <a:effectLst>
                  <a:outerShdw blurRad="38100" dist="38100" dir="2700000" algn="tl">
                    <a:srgbClr val="C0C0C0"/>
                  </a:outerShdw>
                </a:effectLst>
                <a:latin typeface="Calibri" panose="020F0502020204030204" pitchFamily="34" charset="0"/>
              </a:rPr>
              <a:t>强生</a:t>
            </a:r>
            <a:endParaRPr lang="it-IT" sz="4400" dirty="0">
              <a:solidFill>
                <a:srgbClr val="FF9933"/>
              </a:solidFill>
              <a:effectLst>
                <a:outerShdw blurRad="38100" dist="38100" dir="2700000" algn="tl">
                  <a:srgbClr val="C0C0C0"/>
                </a:outerShdw>
              </a:effectLst>
              <a:latin typeface="Calibri" panose="020F0502020204030204" pitchFamily="34" charset="0"/>
            </a:endParaRPr>
          </a:p>
        </p:txBody>
      </p:sp>
      <p:sp>
        <p:nvSpPr>
          <p:cNvPr id="29700" name="Text Box 9"/>
          <p:cNvSpPr txBox="1">
            <a:spLocks noChangeArrowheads="1"/>
          </p:cNvSpPr>
          <p:nvPr/>
        </p:nvSpPr>
        <p:spPr bwMode="auto">
          <a:xfrm>
            <a:off x="209005" y="2505807"/>
            <a:ext cx="7347495" cy="1791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accent2"/>
              </a:buClr>
              <a:buSzPct val="80000"/>
              <a:buNone/>
            </a:pPr>
            <a:r>
              <a:rPr lang="it-IT" altLang="it-IT" sz="2400" u="sng" dirty="0">
                <a:solidFill>
                  <a:srgbClr val="FF9900"/>
                </a:solidFill>
                <a:latin typeface="Calibri" panose="020F0502020204030204" pitchFamily="34" charset="0"/>
              </a:rPr>
              <a:t>OMNEX:</a:t>
            </a:r>
            <a:r>
              <a:rPr lang="it-IT" altLang="it-IT" sz="2400" b="1" dirty="0">
                <a:solidFill>
                  <a:srgbClr val="FF0000"/>
                </a:solidFill>
                <a:latin typeface="Calibri" panose="020F0502020204030204" pitchFamily="34" charset="0"/>
              </a:rPr>
              <a:t> </a:t>
            </a:r>
            <a:r>
              <a:rPr lang="en-US" altLang="zh-CN" sz="2400" dirty="0" smtClean="0">
                <a:latin typeface="Calibri" panose="020F0502020204030204" pitchFamily="34" charset="0"/>
              </a:rPr>
              <a:t>2-</a:t>
            </a:r>
            <a:r>
              <a:rPr lang="zh-CN" altLang="en-US" sz="2400" dirty="0" smtClean="0">
                <a:latin typeface="Calibri" panose="020F0502020204030204" pitchFamily="34" charset="0"/>
              </a:rPr>
              <a:t>辛基</a:t>
            </a:r>
            <a:r>
              <a:rPr lang="zh-CN" altLang="en-US" sz="2400" dirty="0" smtClean="0">
                <a:solidFill>
                  <a:srgbClr val="990099"/>
                </a:solidFill>
                <a:latin typeface="Calibri" panose="020F0502020204030204" pitchFamily="34" charset="0"/>
              </a:rPr>
              <a:t>氰基丙烯酸酯</a:t>
            </a:r>
            <a:r>
              <a:rPr lang="it-IT" altLang="it-IT" sz="2400" dirty="0" smtClean="0">
                <a:latin typeface="Calibri" panose="020F0502020204030204" pitchFamily="34" charset="0"/>
              </a:rPr>
              <a:t>+</a:t>
            </a:r>
            <a:r>
              <a:rPr lang="zh-CN" altLang="en-US" sz="2400" dirty="0" smtClean="0">
                <a:latin typeface="Calibri" panose="020F0502020204030204" pitchFamily="34" charset="0"/>
              </a:rPr>
              <a:t>丁乳酰</a:t>
            </a:r>
            <a:r>
              <a:rPr lang="zh-CN" altLang="en-US" sz="2400" dirty="0" smtClean="0">
                <a:solidFill>
                  <a:srgbClr val="990099"/>
                </a:solidFill>
                <a:latin typeface="Calibri" panose="020F0502020204030204" pitchFamily="34" charset="0"/>
              </a:rPr>
              <a:t>氰基丙烯酸酯</a:t>
            </a:r>
            <a:endParaRPr lang="it-IT" altLang="it-IT" sz="2400" dirty="0">
              <a:solidFill>
                <a:schemeClr val="bg2"/>
              </a:solidFill>
              <a:latin typeface="Calibri" panose="020F0502020204030204" pitchFamily="34" charset="0"/>
            </a:endParaRPr>
          </a:p>
          <a:p>
            <a:pPr eaLnBrk="1" hangingPunct="1">
              <a:buClr>
                <a:schemeClr val="accent2"/>
              </a:buClr>
              <a:buSzPct val="80000"/>
              <a:buFont typeface="Wingdings" panose="05000000000000000000" pitchFamily="2" charset="2"/>
              <a:buNone/>
            </a:pPr>
            <a:endParaRPr lang="it-IT" altLang="it-IT" sz="2400" dirty="0">
              <a:latin typeface="Calibri" panose="020F0502020204030204" pitchFamily="34" charset="0"/>
            </a:endParaRPr>
          </a:p>
          <a:p>
            <a:pPr marL="285750" indent="-285750">
              <a:buSzPct val="80000"/>
              <a:buFont typeface="Arial" panose="020B0604020202020204" pitchFamily="34" charset="0"/>
              <a:buChar char="•"/>
            </a:pPr>
            <a:r>
              <a:rPr lang="zh-CN" altLang="en-US" sz="1600" dirty="0" smtClean="0">
                <a:latin typeface="Calibri" panose="020F0502020204030204" pitchFamily="34" charset="0"/>
              </a:rPr>
              <a:t>辅助缝合（先用钳子夹紧，压力必须小）。</a:t>
            </a:r>
            <a:endParaRPr lang="en-US" altLang="zh-CN" sz="1600" dirty="0" smtClean="0">
              <a:latin typeface="Calibri" panose="020F0502020204030204" pitchFamily="34" charset="0"/>
            </a:endParaRPr>
          </a:p>
          <a:p>
            <a:pPr marL="285750" indent="-285750">
              <a:buSzPct val="80000"/>
              <a:buFont typeface="Arial" panose="020B0604020202020204" pitchFamily="34" charset="0"/>
              <a:buChar char="•"/>
            </a:pPr>
            <a:r>
              <a:rPr lang="zh-CN" altLang="en-US" sz="1600" dirty="0" smtClean="0">
                <a:latin typeface="Calibri" panose="020F0502020204030204" pitchFamily="34" charset="0"/>
              </a:rPr>
              <a:t>获批用于体内应用，但仅用于血管手术</a:t>
            </a:r>
            <a:endParaRPr lang="en-US" altLang="it-IT" sz="1600" b="1" dirty="0">
              <a:solidFill>
                <a:srgbClr val="FF0000"/>
              </a:solidFill>
              <a:latin typeface="Calibri" panose="020F0502020204030204" pitchFamily="34" charset="0"/>
            </a:endParaRPr>
          </a:p>
          <a:p>
            <a:pPr marL="285750" indent="-285750">
              <a:buSzPct val="80000"/>
              <a:buFont typeface="Arial" panose="020B0604020202020204" pitchFamily="34" charset="0"/>
              <a:buChar char="•"/>
            </a:pPr>
            <a:r>
              <a:rPr lang="en-US" altLang="zh-CN" sz="1600" b="1" dirty="0" smtClean="0">
                <a:latin typeface="Calibri" panose="020F0502020204030204" pitchFamily="34" charset="0"/>
              </a:rPr>
              <a:t>24</a:t>
            </a:r>
            <a:r>
              <a:rPr lang="zh-CN" altLang="en-US" sz="1600" b="1" dirty="0" smtClean="0">
                <a:latin typeface="Calibri" panose="020F0502020204030204" pitchFamily="34" charset="0"/>
              </a:rPr>
              <a:t>个月后“再吸收”</a:t>
            </a:r>
            <a:endParaRPr lang="en-GB" altLang="it-IT" sz="2400" dirty="0">
              <a:latin typeface="Calibri" panose="020F0502020204030204" pitchFamily="34" charset="0"/>
            </a:endParaRPr>
          </a:p>
        </p:txBody>
      </p:sp>
      <p:sp>
        <p:nvSpPr>
          <p:cNvPr id="29701" name="Text Box 10"/>
          <p:cNvSpPr txBox="1">
            <a:spLocks noChangeArrowheads="1"/>
          </p:cNvSpPr>
          <p:nvPr/>
        </p:nvSpPr>
        <p:spPr bwMode="auto">
          <a:xfrm>
            <a:off x="9924028" y="98802"/>
            <a:ext cx="204575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Calibri" panose="020F0502020204030204" pitchFamily="34" charset="0"/>
              </a:rPr>
              <a:t>氰基丙烯酸酯密封剂</a:t>
            </a:r>
          </a:p>
          <a:p>
            <a:pPr>
              <a:spcBef>
                <a:spcPct val="50000"/>
              </a:spcBef>
              <a:buNone/>
            </a:pPr>
            <a:endParaRPr lang="it-IT" altLang="it-IT" sz="1600" b="1" dirty="0">
              <a:latin typeface="Calibri" panose="020F0502020204030204" pitchFamily="34" charset="0"/>
            </a:endParaRPr>
          </a:p>
        </p:txBody>
      </p:sp>
      <p:grpSp>
        <p:nvGrpSpPr>
          <p:cNvPr id="10" name="Group 17"/>
          <p:cNvGrpSpPr>
            <a:grpSpLocks/>
          </p:cNvGrpSpPr>
          <p:nvPr/>
        </p:nvGrpSpPr>
        <p:grpSpPr bwMode="auto">
          <a:xfrm>
            <a:off x="87316" y="114300"/>
            <a:ext cx="1143000" cy="685800"/>
            <a:chOff x="4944" y="3744"/>
            <a:chExt cx="720" cy="432"/>
          </a:xfrm>
        </p:grpSpPr>
        <p:sp>
          <p:nvSpPr>
            <p:cNvPr id="11"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2"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sp>
        <p:nvSpPr>
          <p:cNvPr id="9" name="TextBox 8"/>
          <p:cNvSpPr txBox="1"/>
          <p:nvPr/>
        </p:nvSpPr>
        <p:spPr>
          <a:xfrm>
            <a:off x="7034213" y="4224338"/>
            <a:ext cx="902811" cy="307777"/>
          </a:xfrm>
          <a:prstGeom prst="rect">
            <a:avLst/>
          </a:prstGeom>
          <a:noFill/>
        </p:spPr>
        <p:txBody>
          <a:bodyPr wrap="none" rtlCol="0">
            <a:spAutoFit/>
          </a:bodyPr>
          <a:lstStyle/>
          <a:p>
            <a:r>
              <a:rPr lang="zh-CN" altLang="en-US" sz="1400" dirty="0" smtClean="0"/>
              <a:t>极度坚固</a:t>
            </a:r>
            <a:endParaRPr lang="zh-CN" altLang="en-US" sz="1400" dirty="0"/>
          </a:p>
        </p:txBody>
      </p:sp>
      <p:sp>
        <p:nvSpPr>
          <p:cNvPr id="13" name="TextBox 12"/>
          <p:cNvSpPr txBox="1"/>
          <p:nvPr/>
        </p:nvSpPr>
        <p:spPr>
          <a:xfrm>
            <a:off x="6996112" y="4595813"/>
            <a:ext cx="902811" cy="307777"/>
          </a:xfrm>
          <a:prstGeom prst="rect">
            <a:avLst/>
          </a:prstGeom>
          <a:noFill/>
        </p:spPr>
        <p:txBody>
          <a:bodyPr wrap="none" rtlCol="0">
            <a:spAutoFit/>
          </a:bodyPr>
          <a:lstStyle/>
          <a:p>
            <a:r>
              <a:rPr lang="zh-CN" altLang="en-US" sz="1400" dirty="0" smtClean="0"/>
              <a:t>迅速有效</a:t>
            </a:r>
            <a:endParaRPr lang="zh-CN" altLang="en-US" sz="1400" dirty="0"/>
          </a:p>
        </p:txBody>
      </p:sp>
      <p:sp>
        <p:nvSpPr>
          <p:cNvPr id="14" name="TextBox 13"/>
          <p:cNvSpPr txBox="1"/>
          <p:nvPr/>
        </p:nvSpPr>
        <p:spPr>
          <a:xfrm>
            <a:off x="6986588" y="4976813"/>
            <a:ext cx="902811" cy="307777"/>
          </a:xfrm>
          <a:prstGeom prst="rect">
            <a:avLst/>
          </a:prstGeom>
          <a:noFill/>
        </p:spPr>
        <p:txBody>
          <a:bodyPr wrap="none" rtlCol="0">
            <a:spAutoFit/>
          </a:bodyPr>
          <a:lstStyle/>
          <a:p>
            <a:r>
              <a:rPr lang="zh-CN" altLang="en-US" sz="1400" dirty="0" smtClean="0"/>
              <a:t>非常易用</a:t>
            </a:r>
            <a:endParaRPr lang="zh-CN" altLang="en-US" sz="1400" dirty="0"/>
          </a:p>
        </p:txBody>
      </p:sp>
      <p:sp>
        <p:nvSpPr>
          <p:cNvPr id="15" name="TextBox 14"/>
          <p:cNvSpPr txBox="1"/>
          <p:nvPr/>
        </p:nvSpPr>
        <p:spPr>
          <a:xfrm>
            <a:off x="9672636" y="1309686"/>
            <a:ext cx="2371725" cy="954107"/>
          </a:xfrm>
          <a:prstGeom prst="rect">
            <a:avLst/>
          </a:prstGeom>
          <a:noFill/>
        </p:spPr>
        <p:txBody>
          <a:bodyPr wrap="square" rtlCol="0">
            <a:spAutoFit/>
          </a:bodyPr>
          <a:lstStyle/>
          <a:p>
            <a:r>
              <a:rPr lang="en-US" altLang="zh-CN" sz="1400" dirty="0" smtClean="0"/>
              <a:t>ETHICON OMNEX</a:t>
            </a:r>
            <a:r>
              <a:rPr lang="zh-CN" altLang="en-US" sz="1400" dirty="0" smtClean="0"/>
              <a:t>外科密封剂具有坚固而柔软的密封效果，免除泄漏。迅速、易用而简便</a:t>
            </a:r>
            <a:endParaRPr lang="zh-CN" altLang="en-US" sz="1400" dirty="0"/>
          </a:p>
        </p:txBody>
      </p:sp>
      <p:sp>
        <p:nvSpPr>
          <p:cNvPr id="16" name="TextBox 15"/>
          <p:cNvSpPr txBox="1"/>
          <p:nvPr/>
        </p:nvSpPr>
        <p:spPr>
          <a:xfrm>
            <a:off x="9791700" y="3338512"/>
            <a:ext cx="1996059" cy="307777"/>
          </a:xfrm>
          <a:prstGeom prst="rect">
            <a:avLst/>
          </a:prstGeom>
          <a:noFill/>
        </p:spPr>
        <p:txBody>
          <a:bodyPr wrap="none" rtlCol="0">
            <a:spAutoFit/>
          </a:bodyPr>
          <a:lstStyle/>
          <a:p>
            <a:r>
              <a:rPr lang="zh-CN" altLang="en-US" sz="1400" dirty="0" smtClean="0"/>
              <a:t>订购电话：</a:t>
            </a:r>
            <a:r>
              <a:rPr lang="en-US" altLang="zh-CN" sz="1400" dirty="0" smtClean="0"/>
              <a:t>0800864060</a:t>
            </a:r>
            <a:endParaRPr lang="zh-CN" altLang="en-US" sz="1400" dirty="0"/>
          </a:p>
        </p:txBody>
      </p:sp>
    </p:spTree>
    <p:extLst>
      <p:ext uri="{BB962C8B-B14F-4D97-AF65-F5344CB8AC3E}">
        <p14:creationId xmlns:p14="http://schemas.microsoft.com/office/powerpoint/2010/main" xmlns="" val="1425853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omnex_step1_im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1524000"/>
            <a:ext cx="2514600" cy="2389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3" name="Text Box 3"/>
          <p:cNvSpPr txBox="1">
            <a:spLocks noChangeArrowheads="1"/>
          </p:cNvSpPr>
          <p:nvPr/>
        </p:nvSpPr>
        <p:spPr bwMode="auto">
          <a:xfrm>
            <a:off x="1828801" y="4191001"/>
            <a:ext cx="107112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dirty="0">
                <a:latin typeface="+mn-lt"/>
              </a:rPr>
              <a:t>1 </a:t>
            </a:r>
            <a:r>
              <a:rPr lang="it-IT" altLang="it-IT" sz="2000" dirty="0" smtClean="0">
                <a:latin typeface="+mn-lt"/>
              </a:rPr>
              <a:t>– </a:t>
            </a:r>
            <a:r>
              <a:rPr lang="zh-CN" altLang="en-US" sz="2000" dirty="0" smtClean="0">
                <a:latin typeface="+mn-lt"/>
              </a:rPr>
              <a:t>准备</a:t>
            </a:r>
            <a:endParaRPr lang="it-IT" altLang="it-IT" sz="2000" dirty="0">
              <a:latin typeface="+mn-lt"/>
            </a:endParaRPr>
          </a:p>
        </p:txBody>
      </p:sp>
      <p:pic>
        <p:nvPicPr>
          <p:cNvPr id="30724" name="Picture 4" descr="omnex_step2_imag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91000" y="2590801"/>
            <a:ext cx="2743200" cy="2625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5" name="Text Box 5"/>
          <p:cNvSpPr txBox="1">
            <a:spLocks noChangeArrowheads="1"/>
          </p:cNvSpPr>
          <p:nvPr/>
        </p:nvSpPr>
        <p:spPr bwMode="auto">
          <a:xfrm>
            <a:off x="4648200" y="5562601"/>
            <a:ext cx="107112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dirty="0">
                <a:latin typeface="+mn-lt"/>
              </a:rPr>
              <a:t>2 </a:t>
            </a:r>
            <a:r>
              <a:rPr lang="it-IT" altLang="it-IT" sz="2000" dirty="0" smtClean="0">
                <a:latin typeface="+mn-lt"/>
              </a:rPr>
              <a:t>– </a:t>
            </a:r>
            <a:r>
              <a:rPr lang="zh-CN" altLang="en-US" sz="2000" dirty="0" smtClean="0">
                <a:latin typeface="+mn-lt"/>
              </a:rPr>
              <a:t>混合</a:t>
            </a:r>
            <a:endParaRPr lang="it-IT" altLang="it-IT" sz="2000" dirty="0">
              <a:latin typeface="+mn-lt"/>
            </a:endParaRPr>
          </a:p>
        </p:txBody>
      </p:sp>
      <p:pic>
        <p:nvPicPr>
          <p:cNvPr id="30726" name="Picture 6" descr="omnex_step3_imag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86600" y="3074988"/>
            <a:ext cx="3505200" cy="340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7" name="Text Box 7"/>
          <p:cNvSpPr txBox="1">
            <a:spLocks noChangeArrowheads="1"/>
          </p:cNvSpPr>
          <p:nvPr/>
        </p:nvSpPr>
        <p:spPr bwMode="auto">
          <a:xfrm>
            <a:off x="8947150" y="5943601"/>
            <a:ext cx="107112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dirty="0">
                <a:latin typeface="+mn-lt"/>
              </a:rPr>
              <a:t>3 </a:t>
            </a:r>
            <a:r>
              <a:rPr lang="it-IT" altLang="it-IT" sz="2000" dirty="0" smtClean="0">
                <a:latin typeface="+mn-lt"/>
              </a:rPr>
              <a:t>– </a:t>
            </a:r>
            <a:r>
              <a:rPr lang="zh-CN" altLang="en-US" sz="2000" dirty="0" smtClean="0">
                <a:latin typeface="+mn-lt"/>
              </a:rPr>
              <a:t>应用</a:t>
            </a:r>
            <a:endParaRPr lang="it-IT" altLang="it-IT" sz="2000" dirty="0">
              <a:latin typeface="+mn-lt"/>
            </a:endParaRPr>
          </a:p>
        </p:txBody>
      </p:sp>
      <p:sp>
        <p:nvSpPr>
          <p:cNvPr id="32776" name="Rectangle 8"/>
          <p:cNvSpPr>
            <a:spLocks noChangeArrowheads="1"/>
          </p:cNvSpPr>
          <p:nvPr/>
        </p:nvSpPr>
        <p:spPr bwMode="auto">
          <a:xfrm>
            <a:off x="2215970" y="-38100"/>
            <a:ext cx="7772400" cy="990600"/>
          </a:xfrm>
          <a:prstGeom prst="rect">
            <a:avLst/>
          </a:prstGeom>
          <a:noFill/>
          <a:ln w="9525">
            <a:noFill/>
            <a:miter lim="800000"/>
            <a:headEnd/>
            <a:tailEnd/>
          </a:ln>
          <a:effectLst/>
        </p:spPr>
        <p:txBody>
          <a:bodyPr anchor="b"/>
          <a:lstStyle/>
          <a:p>
            <a:pPr algn="ctr" eaLnBrk="1" hangingPunct="1">
              <a:defRPr/>
            </a:pPr>
            <a:r>
              <a:rPr lang="zh-CN" altLang="en-US" sz="4400" dirty="0" smtClean="0">
                <a:solidFill>
                  <a:srgbClr val="FF9933"/>
                </a:solidFill>
                <a:effectLst>
                  <a:outerShdw blurRad="38100" dist="38100" dir="2700000" algn="tl">
                    <a:srgbClr val="C0C0C0"/>
                  </a:outerShdw>
                </a:effectLst>
              </a:rPr>
              <a:t>强生</a:t>
            </a:r>
            <a:endParaRPr lang="it-IT" sz="4400" dirty="0">
              <a:solidFill>
                <a:srgbClr val="FF9933"/>
              </a:solidFill>
              <a:effectLst>
                <a:outerShdw blurRad="38100" dist="38100" dir="2700000" algn="tl">
                  <a:srgbClr val="C0C0C0"/>
                </a:outerShdw>
              </a:effectLst>
            </a:endParaRPr>
          </a:p>
        </p:txBody>
      </p:sp>
      <p:sp>
        <p:nvSpPr>
          <p:cNvPr id="30729" name="Text Box 14"/>
          <p:cNvSpPr txBox="1">
            <a:spLocks noChangeArrowheads="1"/>
          </p:cNvSpPr>
          <p:nvPr/>
        </p:nvSpPr>
        <p:spPr bwMode="auto">
          <a:xfrm>
            <a:off x="9878833" y="98802"/>
            <a:ext cx="204575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mn-lt"/>
              </a:rPr>
              <a:t>氰基丙烯酸酯密封剂</a:t>
            </a:r>
            <a:endParaRPr lang="zh-CN" altLang="en-US" sz="1600" b="1" dirty="0">
              <a:latin typeface="+mn-lt"/>
            </a:endParaRPr>
          </a:p>
        </p:txBody>
      </p:sp>
      <p:grpSp>
        <p:nvGrpSpPr>
          <p:cNvPr id="13" name="Group 17"/>
          <p:cNvGrpSpPr>
            <a:grpSpLocks/>
          </p:cNvGrpSpPr>
          <p:nvPr/>
        </p:nvGrpSpPr>
        <p:grpSpPr bwMode="auto">
          <a:xfrm>
            <a:off x="87316" y="114300"/>
            <a:ext cx="1143000" cy="685800"/>
            <a:chOff x="4944" y="3744"/>
            <a:chExt cx="720" cy="432"/>
          </a:xfrm>
        </p:grpSpPr>
        <p:sp>
          <p:nvSpPr>
            <p:cNvPr id="14"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mn-lt"/>
              </a:endParaRPr>
            </a:p>
          </p:txBody>
        </p:sp>
        <p:sp>
          <p:nvSpPr>
            <p:cNvPr id="15"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mn-lt"/>
                </a:rPr>
                <a:t>GEM</a:t>
              </a:r>
              <a:endParaRPr lang="en-GB" altLang="it-IT" sz="3600" u="sng">
                <a:solidFill>
                  <a:schemeClr val="bg1"/>
                </a:solidFill>
                <a:latin typeface="+mn-lt"/>
              </a:endParaRPr>
            </a:p>
          </p:txBody>
        </p:sp>
      </p:grpSp>
      <p:sp>
        <p:nvSpPr>
          <p:cNvPr id="2" name="Rettangolo 1"/>
          <p:cNvSpPr/>
          <p:nvPr/>
        </p:nvSpPr>
        <p:spPr>
          <a:xfrm>
            <a:off x="3024806" y="860981"/>
            <a:ext cx="5258171" cy="369332"/>
          </a:xfrm>
          <a:prstGeom prst="rect">
            <a:avLst/>
          </a:prstGeom>
        </p:spPr>
        <p:txBody>
          <a:bodyPr wrap="none">
            <a:spAutoFit/>
          </a:bodyPr>
          <a:lstStyle/>
          <a:p>
            <a:pPr>
              <a:buClr>
                <a:schemeClr val="accent2"/>
              </a:buClr>
              <a:buSzPct val="80000"/>
            </a:pPr>
            <a:r>
              <a:rPr lang="it-IT" altLang="it-IT" u="sng" dirty="0">
                <a:solidFill>
                  <a:srgbClr val="FF9900"/>
                </a:solidFill>
                <a:latin typeface="Calibri" panose="020F0502020204030204" pitchFamily="34" charset="0"/>
              </a:rPr>
              <a:t>OMNEX:</a:t>
            </a:r>
            <a:r>
              <a:rPr lang="it-IT" altLang="it-IT" b="1" dirty="0">
                <a:solidFill>
                  <a:srgbClr val="FF0000"/>
                </a:solidFill>
                <a:latin typeface="Calibri" panose="020F0502020204030204" pitchFamily="34" charset="0"/>
              </a:rPr>
              <a:t> </a:t>
            </a:r>
            <a:r>
              <a:rPr lang="en-US" altLang="zh-CN" dirty="0" smtClean="0">
                <a:latin typeface="Calibri" panose="020F0502020204030204" pitchFamily="34" charset="0"/>
              </a:rPr>
              <a:t>2-</a:t>
            </a:r>
            <a:r>
              <a:rPr lang="zh-CN" altLang="en-US" dirty="0" smtClean="0">
                <a:latin typeface="Calibri" panose="020F0502020204030204" pitchFamily="34" charset="0"/>
              </a:rPr>
              <a:t>辛基氰基丙烯酸酯</a:t>
            </a:r>
            <a:r>
              <a:rPr lang="en-US" altLang="zh-CN" dirty="0" smtClean="0">
                <a:latin typeface="Calibri" panose="020F0502020204030204" pitchFamily="34" charset="0"/>
              </a:rPr>
              <a:t>+</a:t>
            </a:r>
            <a:r>
              <a:rPr lang="zh-CN" altLang="en-US" dirty="0" smtClean="0">
                <a:latin typeface="Calibri" panose="020F0502020204030204" pitchFamily="34" charset="0"/>
              </a:rPr>
              <a:t>丁乳酰氰基丙烯酸酯</a:t>
            </a:r>
            <a:endParaRPr lang="it-IT" altLang="it-IT" dirty="0">
              <a:solidFill>
                <a:schemeClr val="bg2"/>
              </a:solidFill>
              <a:latin typeface="Calibri" panose="020F0502020204030204" pitchFamily="34" charset="0"/>
            </a:endParaRPr>
          </a:p>
        </p:txBody>
      </p:sp>
    </p:spTree>
    <p:extLst>
      <p:ext uri="{BB962C8B-B14F-4D97-AF65-F5344CB8AC3E}">
        <p14:creationId xmlns:p14="http://schemas.microsoft.com/office/powerpoint/2010/main" xmlns="" val="16501097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ext Box 3"/>
          <p:cNvSpPr txBox="1">
            <a:spLocks noChangeArrowheads="1"/>
          </p:cNvSpPr>
          <p:nvPr/>
        </p:nvSpPr>
        <p:spPr bwMode="auto">
          <a:xfrm>
            <a:off x="3931465" y="1190897"/>
            <a:ext cx="1215397" cy="646331"/>
          </a:xfrm>
          <a:prstGeom prst="rect">
            <a:avLst/>
          </a:prstGeom>
          <a:noFill/>
          <a:ln w="9525">
            <a:noFill/>
            <a:miter lim="800000"/>
            <a:headEnd/>
            <a:tailEnd/>
          </a:ln>
          <a:effectLst/>
        </p:spPr>
        <p:txBody>
          <a:bodyPr wrap="none">
            <a:spAutoFit/>
          </a:bodyPr>
          <a:lstStyle/>
          <a:p>
            <a:pPr algn="ctr" eaLnBrk="1" hangingPunct="1">
              <a:spcBef>
                <a:spcPct val="50000"/>
              </a:spcBef>
              <a:defRPr/>
            </a:pPr>
            <a:r>
              <a:rPr lang="zh-CN" altLang="en-US" sz="3600" b="1" dirty="0" smtClean="0">
                <a:solidFill>
                  <a:srgbClr val="FF0000"/>
                </a:solidFill>
                <a:effectLst>
                  <a:outerShdw blurRad="38100" dist="38100" dir="2700000" algn="tl">
                    <a:srgbClr val="C0C0C0"/>
                  </a:outerShdw>
                </a:effectLst>
                <a:latin typeface="Calibri" panose="020F0502020204030204" pitchFamily="34" charset="0"/>
              </a:rPr>
              <a:t>优点</a:t>
            </a:r>
            <a:r>
              <a:rPr lang="it-IT" sz="3600" b="1" dirty="0" smtClean="0">
                <a:solidFill>
                  <a:srgbClr val="FF0000"/>
                </a:solidFill>
                <a:effectLst>
                  <a:outerShdw blurRad="38100" dist="38100" dir="2700000" algn="tl">
                    <a:srgbClr val="C0C0C0"/>
                  </a:outerShdw>
                </a:effectLst>
                <a:latin typeface="Calibri" panose="020F0502020204030204" pitchFamily="34" charset="0"/>
              </a:rPr>
              <a:t> </a:t>
            </a:r>
            <a:endParaRPr lang="it-IT" sz="3600" b="1" dirty="0">
              <a:solidFill>
                <a:schemeClr val="bg2"/>
              </a:solidFill>
              <a:latin typeface="Calibri" panose="020F0502020204030204" pitchFamily="34" charset="0"/>
            </a:endParaRPr>
          </a:p>
        </p:txBody>
      </p:sp>
      <p:graphicFrame>
        <p:nvGraphicFramePr>
          <p:cNvPr id="91161" name="Group 25"/>
          <p:cNvGraphicFramePr>
            <a:graphicFrameLocks noGrp="1"/>
          </p:cNvGraphicFramePr>
          <p:nvPr>
            <p:extLst>
              <p:ext uri="{D42A27DB-BD31-4B8C-83A1-F6EECF244321}">
                <p14:modId xmlns:p14="http://schemas.microsoft.com/office/powerpoint/2010/main" xmlns="" val="3902133620"/>
              </p:ext>
            </p:extLst>
          </p:nvPr>
        </p:nvGraphicFramePr>
        <p:xfrm>
          <a:off x="1591492" y="2405744"/>
          <a:ext cx="8267700" cy="1006475"/>
        </p:xfrm>
        <a:graphic>
          <a:graphicData uri="http://schemas.openxmlformats.org/drawingml/2006/table">
            <a:tbl>
              <a:tblPr firstCol="1">
                <a:tableStyleId>{5C22544A-7EE6-4342-B048-85BDC9FD1C3A}</a:tableStyleId>
              </a:tblPr>
              <a:tblGrid>
                <a:gridCol w="3200400">
                  <a:extLst>
                    <a:ext uri="{9D8B030D-6E8A-4147-A177-3AD203B41FA5}">
                      <a16:colId xmlns:a16="http://schemas.microsoft.com/office/drawing/2014/main" xmlns="" val="20000"/>
                    </a:ext>
                  </a:extLst>
                </a:gridCol>
                <a:gridCol w="5067300">
                  <a:extLst>
                    <a:ext uri="{9D8B030D-6E8A-4147-A177-3AD203B41FA5}">
                      <a16:colId xmlns:a16="http://schemas.microsoft.com/office/drawing/2014/main" xmlns="" val="20001"/>
                    </a:ext>
                  </a:extLst>
                </a:gridCol>
              </a:tblGrid>
              <a:tr h="1006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u="none" strike="noStrike" cap="none" normalizeH="0" baseline="0" dirty="0">
                          <a:ln>
                            <a:noFill/>
                          </a:ln>
                          <a:effectLst/>
                        </a:rPr>
                        <a:t>OMNEX</a:t>
                      </a:r>
                      <a:r>
                        <a:rPr kumimoji="0" lang="it-IT" sz="1600" u="none" strike="noStrike" cap="none" normalizeH="0" baseline="0" dirty="0">
                          <a:ln>
                            <a:noFill/>
                          </a:ln>
                          <a:effectLst/>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u="none" strike="noStrike" cap="none" normalizeH="0" baseline="0" dirty="0">
                          <a:ln>
                            <a:noFill/>
                          </a:ln>
                          <a:effectLst/>
                        </a:rPr>
                        <a:t> (</a:t>
                      </a:r>
                      <a:r>
                        <a:rPr kumimoji="0" lang="it-IT" sz="1400" u="none" strike="noStrike" cap="none" normalizeH="0" baseline="0" dirty="0" err="1">
                          <a:ln>
                            <a:noFill/>
                          </a:ln>
                          <a:effectLst/>
                        </a:rPr>
                        <a:t>Johnson</a:t>
                      </a:r>
                      <a:r>
                        <a:rPr kumimoji="0" lang="it-IT" sz="1400" u="none" strike="noStrike" cap="none" normalizeH="0" baseline="0" dirty="0">
                          <a:ln>
                            <a:noFill/>
                          </a:ln>
                          <a:effectLst/>
                        </a:rPr>
                        <a:t> &amp; </a:t>
                      </a:r>
                      <a:r>
                        <a:rPr kumimoji="0" lang="it-IT" sz="1400" u="none" strike="noStrike" cap="none" normalizeH="0" baseline="0" dirty="0" err="1">
                          <a:ln>
                            <a:noFill/>
                          </a:ln>
                          <a:effectLst/>
                        </a:rPr>
                        <a:t>Johnson</a:t>
                      </a:r>
                      <a:r>
                        <a:rPr kumimoji="0" lang="it-IT" sz="1400" u="none" strike="noStrike" cap="none" normalizeH="0" baseline="0" dirty="0">
                          <a:ln>
                            <a:noFill/>
                          </a:ln>
                          <a:effectLst/>
                        </a:rPr>
                        <a:t>)</a:t>
                      </a:r>
                      <a:endParaRPr kumimoji="0" lang="it-IT" sz="1600" b="0" i="0" u="none" strike="noStrike" cap="none" normalizeH="0" baseline="0" dirty="0">
                        <a:ln>
                          <a:noFill/>
                        </a:ln>
                        <a:solidFill>
                          <a:srgbClr val="000099"/>
                        </a:solidFill>
                        <a:effectLst/>
                        <a:latin typeface="Calibri" panose="020F0502020204030204" pitchFamily="34" charset="0"/>
                      </a:endParaRPr>
                    </a:p>
                  </a:txBody>
                  <a:tcPr marT="45749" marB="45749" anchor="ctr" horzOverflow="overflow"/>
                </a:tc>
                <a:tc>
                  <a:txBody>
                    <a:bodyPr/>
                    <a:lstStyle/>
                    <a:p>
                      <a:pPr marL="0" marR="0" lvl="0" indent="0" algn="l" defTabSz="914400" rtl="0" eaLnBrk="1" fontAlgn="base" latinLnBrk="0" hangingPunct="1">
                        <a:lnSpc>
                          <a:spcPct val="100000"/>
                        </a:lnSpc>
                        <a:spcBef>
                          <a:spcPct val="50000"/>
                        </a:spcBef>
                        <a:spcAft>
                          <a:spcPct val="0"/>
                        </a:spcAft>
                        <a:buClrTx/>
                        <a:buSzTx/>
                        <a:buFont typeface="Wingdings 3" pitchFamily="18" charset="2"/>
                        <a:buChar char="a"/>
                        <a:tabLst/>
                      </a:pPr>
                      <a:r>
                        <a:rPr kumimoji="0" lang="zh-CN" altLang="en-US" sz="1600" u="none" strike="noStrike" cap="none" normalizeH="0" baseline="0" dirty="0" smtClean="0">
                          <a:ln>
                            <a:noFill/>
                          </a:ln>
                          <a:effectLst/>
                        </a:rPr>
                        <a:t>优良的密封剂</a:t>
                      </a:r>
                      <a:r>
                        <a:rPr kumimoji="0" lang="en-US" altLang="zh-CN" sz="1600" u="none" strike="noStrike" cap="none" normalizeH="0" baseline="0" dirty="0" smtClean="0">
                          <a:ln>
                            <a:noFill/>
                          </a:ln>
                          <a:effectLst/>
                        </a:rPr>
                        <a:t>/</a:t>
                      </a:r>
                      <a:r>
                        <a:rPr kumimoji="0" lang="zh-CN" altLang="en-US" sz="1600" u="none" strike="noStrike" cap="none" normalizeH="0" baseline="0" dirty="0" smtClean="0">
                          <a:ln>
                            <a:noFill/>
                          </a:ln>
                          <a:effectLst/>
                        </a:rPr>
                        <a:t>粘合剂</a:t>
                      </a:r>
                      <a:r>
                        <a:rPr kumimoji="0" lang="zh-CN" altLang="en-US" sz="1600" u="none" strike="noStrike" cap="none" normalizeH="0" baseline="0" dirty="0" smtClean="0">
                          <a:ln>
                            <a:noFill/>
                          </a:ln>
                          <a:effectLst/>
                        </a:rPr>
                        <a:t>效果</a:t>
                      </a:r>
                      <a:endParaRPr kumimoji="0" lang="it-IT" sz="2400" u="none" strike="noStrike" cap="none" normalizeH="0" baseline="0" dirty="0">
                        <a:ln>
                          <a:noFill/>
                        </a:ln>
                        <a:effectLst/>
                      </a:endParaRPr>
                    </a:p>
                    <a:p>
                      <a:pPr marL="0" marR="0" lvl="0" indent="0" algn="l" defTabSz="914400" rtl="0" eaLnBrk="1" fontAlgn="base" latinLnBrk="0" hangingPunct="1">
                        <a:lnSpc>
                          <a:spcPct val="100000"/>
                        </a:lnSpc>
                        <a:spcBef>
                          <a:spcPct val="50000"/>
                        </a:spcBef>
                        <a:spcAft>
                          <a:spcPct val="0"/>
                        </a:spcAft>
                        <a:buClrTx/>
                        <a:buSzTx/>
                        <a:buFont typeface="Wingdings 3" pitchFamily="18" charset="2"/>
                        <a:buChar char="a"/>
                        <a:tabLst/>
                      </a:pPr>
                      <a:r>
                        <a:rPr kumimoji="0" lang="it-IT" sz="1600" u="none" strike="noStrike" cap="none" normalizeH="0" baseline="0" dirty="0">
                          <a:ln>
                            <a:noFill/>
                          </a:ln>
                          <a:effectLst/>
                        </a:rPr>
                        <a:t>   </a:t>
                      </a:r>
                      <a:r>
                        <a:rPr kumimoji="0" lang="zh-CN" altLang="en-US" sz="1600" u="none" strike="noStrike" cap="none" normalizeH="0" baseline="0" dirty="0" smtClean="0">
                          <a:ln>
                            <a:noFill/>
                          </a:ln>
                          <a:effectLst/>
                        </a:rPr>
                        <a:t>即用</a:t>
                      </a:r>
                      <a:endParaRPr kumimoji="0" lang="it-IT" sz="2400" b="0" i="0" u="none" strike="noStrike" cap="none" normalizeH="0" baseline="0" dirty="0">
                        <a:ln>
                          <a:noFill/>
                        </a:ln>
                        <a:solidFill>
                          <a:schemeClr val="tx1"/>
                        </a:solidFill>
                        <a:effectLst/>
                        <a:latin typeface="Calibri" panose="020F0502020204030204" pitchFamily="34" charset="0"/>
                      </a:endParaRPr>
                    </a:p>
                  </a:txBody>
                  <a:tcPr marT="45749" marB="45749" anchor="ctr" horzOverflow="overflow"/>
                </a:tc>
                <a:extLst>
                  <a:ext uri="{0D108BD9-81ED-4DB2-BD59-A6C34878D82A}">
                    <a16:rowId xmlns:a16="http://schemas.microsoft.com/office/drawing/2014/main" xmlns="" val="10000"/>
                  </a:ext>
                </a:extLst>
              </a:tr>
            </a:tbl>
          </a:graphicData>
        </a:graphic>
      </p:graphicFrame>
      <p:grpSp>
        <p:nvGrpSpPr>
          <p:cNvPr id="9" name="Group 17"/>
          <p:cNvGrpSpPr>
            <a:grpSpLocks/>
          </p:cNvGrpSpPr>
          <p:nvPr/>
        </p:nvGrpSpPr>
        <p:grpSpPr bwMode="auto">
          <a:xfrm>
            <a:off x="87316" y="114300"/>
            <a:ext cx="1143000" cy="685800"/>
            <a:chOff x="4944" y="3744"/>
            <a:chExt cx="720" cy="432"/>
          </a:xfrm>
        </p:grpSpPr>
        <p:sp>
          <p:nvSpPr>
            <p:cNvPr id="10"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1"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sp>
        <p:nvSpPr>
          <p:cNvPr id="12" name="Text Box 19"/>
          <p:cNvSpPr txBox="1">
            <a:spLocks noChangeArrowheads="1"/>
          </p:cNvSpPr>
          <p:nvPr/>
        </p:nvSpPr>
        <p:spPr bwMode="auto">
          <a:xfrm>
            <a:off x="8213725" y="152400"/>
            <a:ext cx="204575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Calibri" panose="020F0502020204030204" pitchFamily="34" charset="0"/>
              </a:rPr>
              <a:t>氰基丙烯酸酯密封剂</a:t>
            </a:r>
            <a:endParaRPr lang="zh-CN" altLang="en-US" sz="1600" b="1" dirty="0">
              <a:latin typeface="Calibri" panose="020F0502020204030204" pitchFamily="34" charset="0"/>
            </a:endParaRPr>
          </a:p>
        </p:txBody>
      </p:sp>
    </p:spTree>
    <p:extLst>
      <p:ext uri="{BB962C8B-B14F-4D97-AF65-F5344CB8AC3E}">
        <p14:creationId xmlns:p14="http://schemas.microsoft.com/office/powerpoint/2010/main" xmlns="" val="3227624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3720766" y="760413"/>
            <a:ext cx="1729962" cy="1015663"/>
          </a:xfrm>
          <a:prstGeom prst="rect">
            <a:avLst/>
          </a:prstGeom>
          <a:noFill/>
          <a:ln w="9525">
            <a:noFill/>
            <a:miter lim="800000"/>
            <a:headEnd/>
            <a:tailEnd/>
          </a:ln>
          <a:effectLst/>
        </p:spPr>
        <p:txBody>
          <a:bodyPr wrap="none">
            <a:spAutoFit/>
          </a:bodyPr>
          <a:lstStyle/>
          <a:p>
            <a:pPr algn="ctr" eaLnBrk="1" hangingPunct="1">
              <a:spcBef>
                <a:spcPct val="50000"/>
              </a:spcBef>
              <a:defRPr/>
            </a:pPr>
            <a:r>
              <a:rPr lang="zh-CN" altLang="en-US" sz="6000" b="1" dirty="0" smtClean="0">
                <a:solidFill>
                  <a:srgbClr val="FF0000"/>
                </a:solidFill>
                <a:latin typeface="Calibri" panose="020F0502020204030204" pitchFamily="34" charset="0"/>
              </a:rPr>
              <a:t>缺点</a:t>
            </a:r>
            <a:endParaRPr lang="it-IT" sz="6000" b="1" dirty="0">
              <a:solidFill>
                <a:srgbClr val="FF0000"/>
              </a:solidFill>
              <a:latin typeface="Calibri" panose="020F0502020204030204" pitchFamily="34" charset="0"/>
            </a:endParaRPr>
          </a:p>
        </p:txBody>
      </p:sp>
      <p:graphicFrame>
        <p:nvGraphicFramePr>
          <p:cNvPr id="36918" name="Group 54"/>
          <p:cNvGraphicFramePr>
            <a:graphicFrameLocks noGrp="1"/>
          </p:cNvGraphicFramePr>
          <p:nvPr>
            <p:extLst>
              <p:ext uri="{D42A27DB-BD31-4B8C-83A1-F6EECF244321}">
                <p14:modId xmlns:p14="http://schemas.microsoft.com/office/powerpoint/2010/main" xmlns="" val="3171979990"/>
              </p:ext>
            </p:extLst>
          </p:nvPr>
        </p:nvGraphicFramePr>
        <p:xfrm>
          <a:off x="478971" y="1979024"/>
          <a:ext cx="11399520" cy="2422525"/>
        </p:xfrm>
        <a:graphic>
          <a:graphicData uri="http://schemas.openxmlformats.org/drawingml/2006/table">
            <a:tbl>
              <a:tblPr firstCol="1">
                <a:tableStyleId>{5C22544A-7EE6-4342-B048-85BDC9FD1C3A}</a:tableStyleId>
              </a:tblPr>
              <a:tblGrid>
                <a:gridCol w="2043698">
                  <a:extLst>
                    <a:ext uri="{9D8B030D-6E8A-4147-A177-3AD203B41FA5}">
                      <a16:colId xmlns:a16="http://schemas.microsoft.com/office/drawing/2014/main" xmlns="" val="20000"/>
                    </a:ext>
                  </a:extLst>
                </a:gridCol>
                <a:gridCol w="4792531">
                  <a:extLst>
                    <a:ext uri="{9D8B030D-6E8A-4147-A177-3AD203B41FA5}">
                      <a16:colId xmlns:a16="http://schemas.microsoft.com/office/drawing/2014/main" xmlns="" val="20001"/>
                    </a:ext>
                  </a:extLst>
                </a:gridCol>
                <a:gridCol w="4563291">
                  <a:extLst>
                    <a:ext uri="{9D8B030D-6E8A-4147-A177-3AD203B41FA5}">
                      <a16:colId xmlns:a16="http://schemas.microsoft.com/office/drawing/2014/main" xmlns="" val="20002"/>
                    </a:ext>
                  </a:extLst>
                </a:gridCol>
              </a:tblGrid>
              <a:tr h="2422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u="none" strike="noStrike" cap="none" normalizeH="0" baseline="0" dirty="0">
                          <a:ln>
                            <a:noFill/>
                          </a:ln>
                          <a:effectLst/>
                        </a:rPr>
                        <a:t>OMNEX</a:t>
                      </a:r>
                      <a:r>
                        <a:rPr kumimoji="0" lang="it-IT" sz="1600" u="none" strike="noStrike" cap="none" normalizeH="0" baseline="0" dirty="0">
                          <a:ln>
                            <a:noFill/>
                          </a:ln>
                          <a:effectLst/>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u="none" strike="noStrike" cap="none" normalizeH="0" baseline="0" dirty="0">
                          <a:ln>
                            <a:noFill/>
                          </a:ln>
                          <a:effectLst/>
                        </a:rPr>
                        <a:t> (</a:t>
                      </a:r>
                      <a:r>
                        <a:rPr kumimoji="0" lang="it-IT" sz="1400" u="none" strike="noStrike" cap="none" normalizeH="0" baseline="0" dirty="0" err="1">
                          <a:ln>
                            <a:noFill/>
                          </a:ln>
                          <a:effectLst/>
                        </a:rPr>
                        <a:t>Johnson</a:t>
                      </a:r>
                      <a:r>
                        <a:rPr kumimoji="0" lang="it-IT" sz="1400" u="none" strike="noStrike" cap="none" normalizeH="0" baseline="0" dirty="0">
                          <a:ln>
                            <a:noFill/>
                          </a:ln>
                          <a:effectLst/>
                        </a:rPr>
                        <a:t> &amp; </a:t>
                      </a:r>
                      <a:r>
                        <a:rPr kumimoji="0" lang="it-IT" sz="1400" u="none" strike="noStrike" cap="none" normalizeH="0" baseline="0" dirty="0" err="1">
                          <a:ln>
                            <a:noFill/>
                          </a:ln>
                          <a:effectLst/>
                        </a:rPr>
                        <a:t>Johnson</a:t>
                      </a:r>
                      <a:r>
                        <a:rPr kumimoji="0" lang="it-IT" sz="1400" u="none" strike="noStrike" cap="none" normalizeH="0" baseline="0" dirty="0">
                          <a:ln>
                            <a:noFill/>
                          </a:ln>
                          <a:effectLst/>
                        </a:rPr>
                        <a:t>)</a:t>
                      </a:r>
                      <a:endParaRPr kumimoji="0" lang="it-IT" sz="1600" b="0" i="0" u="none" strike="noStrike" cap="none" normalizeH="0" baseline="0" dirty="0">
                        <a:ln>
                          <a:noFill/>
                        </a:ln>
                        <a:solidFill>
                          <a:srgbClr val="000099"/>
                        </a:solidFill>
                        <a:effectLst/>
                        <a:latin typeface="Calibri" panose="020F0502020204030204" pitchFamily="34" charset="0"/>
                      </a:endParaRPr>
                    </a:p>
                  </a:txBody>
                  <a:tcPr marT="45696" marB="45696" anchor="ctr" horzOverflow="overflow"/>
                </a:tc>
                <a:tc>
                  <a:txBody>
                    <a:bodyPr/>
                    <a:lstStyle/>
                    <a:p>
                      <a:pPr marL="0" marR="0" lvl="0" indent="0" algn="l" defTabSz="914400" rtl="0" eaLnBrk="1" fontAlgn="base" latinLnBrk="0" hangingPunct="1">
                        <a:lnSpc>
                          <a:spcPct val="100000"/>
                        </a:lnSpc>
                        <a:spcBef>
                          <a:spcPct val="50000"/>
                        </a:spcBef>
                        <a:spcAft>
                          <a:spcPct val="0"/>
                        </a:spcAft>
                        <a:buClrTx/>
                        <a:buSzTx/>
                        <a:buFont typeface="Wingdings 3" pitchFamily="18" charset="2"/>
                        <a:buChar char="a"/>
                        <a:tabLst/>
                      </a:pPr>
                      <a:r>
                        <a:rPr kumimoji="0" lang="zh-CN" altLang="en-US" sz="1800" u="none" strike="noStrike" cap="none" normalizeH="0" baseline="0" dirty="0" smtClean="0">
                          <a:ln>
                            <a:noFill/>
                          </a:ln>
                          <a:effectLst/>
                        </a:rPr>
                        <a:t>只获批应用于血管</a:t>
                      </a:r>
                    </a:p>
                    <a:p>
                      <a:pPr marL="0" marR="0" lvl="0" indent="0" algn="l" defTabSz="914400" rtl="0" eaLnBrk="1" fontAlgn="base" latinLnBrk="0" hangingPunct="1">
                        <a:lnSpc>
                          <a:spcPct val="100000"/>
                        </a:lnSpc>
                        <a:spcBef>
                          <a:spcPct val="50000"/>
                        </a:spcBef>
                        <a:spcAft>
                          <a:spcPct val="0"/>
                        </a:spcAft>
                        <a:buClrTx/>
                        <a:buSzTx/>
                        <a:buFont typeface="Wingdings 3" pitchFamily="18" charset="2"/>
                        <a:buChar char="a"/>
                        <a:tabLst/>
                      </a:pPr>
                      <a:r>
                        <a:rPr kumimoji="0" lang="zh-CN" altLang="en-US" sz="1800" u="none" strike="noStrike" cap="none" normalizeH="0" baseline="0" dirty="0" smtClean="0">
                          <a:ln>
                            <a:noFill/>
                          </a:ln>
                          <a:effectLst/>
                        </a:rPr>
                        <a:t>无静脉应用的临床评价</a:t>
                      </a:r>
                    </a:p>
                    <a:p>
                      <a:pPr marL="0" marR="0" lvl="0" indent="0" algn="l" defTabSz="914400" rtl="0" eaLnBrk="1" fontAlgn="base" latinLnBrk="0" hangingPunct="1">
                        <a:lnSpc>
                          <a:spcPct val="100000"/>
                        </a:lnSpc>
                        <a:spcBef>
                          <a:spcPct val="50000"/>
                        </a:spcBef>
                        <a:spcAft>
                          <a:spcPct val="0"/>
                        </a:spcAft>
                        <a:buClrTx/>
                        <a:buSzTx/>
                        <a:buFont typeface="Wingdings 3" pitchFamily="18" charset="2"/>
                        <a:buChar char="a"/>
                        <a:tabLst/>
                      </a:pPr>
                      <a:r>
                        <a:rPr kumimoji="0" lang="zh-CN" altLang="en-US" sz="1800" u="none" strike="noStrike" cap="none" normalizeH="0" baseline="0" dirty="0" smtClean="0">
                          <a:ln>
                            <a:noFill/>
                          </a:ln>
                          <a:effectLst/>
                        </a:rPr>
                        <a:t>无心脏应用的临床评价</a:t>
                      </a:r>
                    </a:p>
                    <a:p>
                      <a:pPr marL="0" marR="0" lvl="0" indent="0" algn="l" defTabSz="914400" rtl="0" eaLnBrk="1" fontAlgn="base" latinLnBrk="0" hangingPunct="1">
                        <a:lnSpc>
                          <a:spcPct val="100000"/>
                        </a:lnSpc>
                        <a:spcBef>
                          <a:spcPct val="50000"/>
                        </a:spcBef>
                        <a:spcAft>
                          <a:spcPct val="0"/>
                        </a:spcAft>
                        <a:buClrTx/>
                        <a:buSzTx/>
                        <a:buFont typeface="Wingdings 3" pitchFamily="18" charset="2"/>
                        <a:buChar char="a"/>
                        <a:tabLst/>
                      </a:pPr>
                      <a:r>
                        <a:rPr kumimoji="0" lang="zh-CN" altLang="en-US" sz="1800" u="none" strike="noStrike" cap="none" normalizeH="0" baseline="0" dirty="0" smtClean="0">
                          <a:ln>
                            <a:noFill/>
                          </a:ln>
                          <a:effectLst/>
                        </a:rPr>
                        <a:t>无儿童应用的临床评价</a:t>
                      </a:r>
                      <a:br>
                        <a:rPr kumimoji="0" lang="zh-CN" altLang="en-US" sz="1800" u="none" strike="noStrike" cap="none" normalizeH="0" baseline="0" dirty="0" smtClean="0">
                          <a:ln>
                            <a:noFill/>
                          </a:ln>
                          <a:effectLst/>
                        </a:rPr>
                      </a:br>
                      <a:endParaRPr kumimoji="0" lang="zh-CN" altLang="en-US" sz="1800" u="none" strike="noStrike" cap="none" normalizeH="0" baseline="0" dirty="0" smtClean="0">
                        <a:ln>
                          <a:noFill/>
                        </a:ln>
                        <a:effectLst/>
                      </a:endParaRPr>
                    </a:p>
                  </a:txBody>
                  <a:tcPr marT="45696" marB="45696" anchor="ctr" horzOverflow="overflow"/>
                </a:tc>
                <a:tc>
                  <a:txBody>
                    <a:bodyPr/>
                    <a:lstStyle/>
                    <a:p>
                      <a:pPr marL="0" marR="0" lvl="0" indent="0" algn="l" defTabSz="914400" rtl="0" eaLnBrk="1" fontAlgn="base" latinLnBrk="0" hangingPunct="1">
                        <a:lnSpc>
                          <a:spcPct val="100000"/>
                        </a:lnSpc>
                        <a:spcBef>
                          <a:spcPct val="50000"/>
                        </a:spcBef>
                        <a:spcAft>
                          <a:spcPct val="0"/>
                        </a:spcAft>
                        <a:buClrTx/>
                        <a:buSzTx/>
                        <a:buFont typeface="Wingdings 3" pitchFamily="18" charset="2"/>
                        <a:buChar char="a"/>
                        <a:tabLst/>
                        <a:defRPr/>
                      </a:pPr>
                      <a:r>
                        <a:rPr lang="it-IT" sz="1800" u="none" strike="noStrike" dirty="0">
                          <a:effectLst/>
                        </a:rPr>
                        <a:t>  </a:t>
                      </a:r>
                      <a:r>
                        <a:rPr lang="it-IT" sz="1800" u="none" strike="noStrike" dirty="0" smtClean="0">
                          <a:effectLst/>
                        </a:rPr>
                        <a:t>250.00 </a:t>
                      </a:r>
                      <a:r>
                        <a:rPr lang="it-IT" sz="1800" u="none" strike="noStrike" dirty="0">
                          <a:effectLst/>
                        </a:rPr>
                        <a:t>€</a:t>
                      </a:r>
                      <a:r>
                        <a:rPr lang="it-IT" sz="1800" u="none" strike="noStrike" baseline="0" dirty="0">
                          <a:effectLst/>
                        </a:rPr>
                        <a:t> </a:t>
                      </a:r>
                      <a:r>
                        <a:rPr lang="it-IT" sz="1800" u="none" strike="noStrike" dirty="0">
                          <a:effectLst/>
                        </a:rPr>
                        <a:t>/</a:t>
                      </a:r>
                      <a:r>
                        <a:rPr lang="it-IT" sz="1800" u="none" strike="noStrike" dirty="0" smtClean="0">
                          <a:effectLst/>
                        </a:rPr>
                        <a:t>0.5ml</a:t>
                      </a:r>
                      <a:endParaRPr lang="it-IT" sz="1800" b="0" i="0" u="none" strike="noStrike" dirty="0">
                        <a:solidFill>
                          <a:srgbClr val="000000"/>
                        </a:solidFill>
                        <a:effectLst/>
                        <a:latin typeface="Calibri" panose="020F0502020204030204" pitchFamily="34" charset="0"/>
                      </a:endParaRPr>
                    </a:p>
                  </a:txBody>
                  <a:tcPr marT="45696" marB="45696" anchor="ctr" horzOverflow="overflow"/>
                </a:tc>
                <a:extLst>
                  <a:ext uri="{0D108BD9-81ED-4DB2-BD59-A6C34878D82A}">
                    <a16:rowId xmlns:a16="http://schemas.microsoft.com/office/drawing/2014/main" xmlns="" val="10000"/>
                  </a:ext>
                </a:extLst>
              </a:tr>
            </a:tbl>
          </a:graphicData>
        </a:graphic>
      </p:graphicFrame>
      <p:sp>
        <p:nvSpPr>
          <p:cNvPr id="32780" name="Text Box 19"/>
          <p:cNvSpPr txBox="1">
            <a:spLocks noChangeArrowheads="1"/>
          </p:cNvSpPr>
          <p:nvPr/>
        </p:nvSpPr>
        <p:spPr bwMode="auto">
          <a:xfrm>
            <a:off x="8213725" y="152400"/>
            <a:ext cx="204575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Calibri" panose="020F0502020204030204" pitchFamily="34" charset="0"/>
              </a:rPr>
              <a:t>氰基丙烯酸酯密封剂</a:t>
            </a:r>
            <a:endParaRPr lang="zh-CN" altLang="en-US" sz="1600" b="1" dirty="0">
              <a:latin typeface="Calibri" panose="020F0502020204030204" pitchFamily="34" charset="0"/>
            </a:endParaRPr>
          </a:p>
        </p:txBody>
      </p:sp>
      <p:grpSp>
        <p:nvGrpSpPr>
          <p:cNvPr id="9" name="Group 17"/>
          <p:cNvGrpSpPr>
            <a:grpSpLocks/>
          </p:cNvGrpSpPr>
          <p:nvPr/>
        </p:nvGrpSpPr>
        <p:grpSpPr bwMode="auto">
          <a:xfrm>
            <a:off x="87316" y="114300"/>
            <a:ext cx="1143000" cy="685800"/>
            <a:chOff x="4944" y="3744"/>
            <a:chExt cx="720" cy="432"/>
          </a:xfrm>
        </p:grpSpPr>
        <p:sp>
          <p:nvSpPr>
            <p:cNvPr id="10"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1"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spTree>
    <p:extLst>
      <p:ext uri="{BB962C8B-B14F-4D97-AF65-F5344CB8AC3E}">
        <p14:creationId xmlns:p14="http://schemas.microsoft.com/office/powerpoint/2010/main" xmlns="" val="2537186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asellaDiTesto 1"/>
          <p:cNvSpPr txBox="1">
            <a:spLocks noChangeArrowheads="1"/>
          </p:cNvSpPr>
          <p:nvPr/>
        </p:nvSpPr>
        <p:spPr bwMode="auto">
          <a:xfrm>
            <a:off x="396510" y="2276475"/>
            <a:ext cx="11377402" cy="216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25000"/>
              </a:lnSpc>
              <a:spcBef>
                <a:spcPct val="0"/>
              </a:spcBef>
              <a:buNone/>
            </a:pPr>
            <a:r>
              <a:rPr lang="zh-CN" altLang="en-US" sz="2400" dirty="0" smtClean="0">
                <a:latin typeface="+mn-lt"/>
              </a:rPr>
              <a:t>这些常被称为“胶”的产品是有机或合成的止血剂和密封剂，具有假象的粘合作用。只有</a:t>
            </a:r>
            <a:r>
              <a:rPr lang="it-IT" altLang="it-IT" b="1" dirty="0" smtClean="0">
                <a:solidFill>
                  <a:schemeClr val="accent6">
                    <a:lumMod val="75000"/>
                  </a:schemeClr>
                </a:solidFill>
                <a:latin typeface="+mn-lt"/>
              </a:rPr>
              <a:t>Glubran 2</a:t>
            </a:r>
            <a:r>
              <a:rPr lang="zh-CN" altLang="en-US" sz="2400" dirty="0" smtClean="0">
                <a:latin typeface="+mn-lt"/>
              </a:rPr>
              <a:t>最近才成为一种真正获批用于体内应用的胶。</a:t>
            </a:r>
            <a:endParaRPr lang="it-IT" altLang="it-IT" sz="2400" dirty="0">
              <a:latin typeface="+mn-lt"/>
            </a:endParaRPr>
          </a:p>
          <a:p>
            <a:pPr>
              <a:lnSpc>
                <a:spcPct val="125000"/>
              </a:lnSpc>
              <a:spcBef>
                <a:spcPct val="0"/>
              </a:spcBef>
              <a:buNone/>
            </a:pPr>
            <a:r>
              <a:rPr lang="zh-CN" altLang="en-US" sz="2400" dirty="0" smtClean="0">
                <a:latin typeface="+mn-lt"/>
              </a:rPr>
              <a:t>经过多年努力获得体内应用的</a:t>
            </a:r>
            <a:r>
              <a:rPr lang="en-US" altLang="zh-CN" sz="2400" dirty="0" smtClean="0">
                <a:latin typeface="+mn-lt"/>
              </a:rPr>
              <a:t>CE</a:t>
            </a:r>
            <a:r>
              <a:rPr lang="zh-CN" altLang="en-US" sz="2400" dirty="0" smtClean="0">
                <a:latin typeface="+mn-lt"/>
              </a:rPr>
              <a:t>标志后，市场上还有另一种氰基丙烯酸酯</a:t>
            </a:r>
            <a:r>
              <a:rPr lang="en-US" altLang="zh-CN" sz="2400" dirty="0" smtClean="0">
                <a:latin typeface="+mn-lt"/>
              </a:rPr>
              <a:t>III</a:t>
            </a:r>
            <a:r>
              <a:rPr lang="zh-CN" altLang="en-US" sz="2400" dirty="0" smtClean="0">
                <a:latin typeface="+mn-lt"/>
              </a:rPr>
              <a:t>类产品</a:t>
            </a:r>
            <a:r>
              <a:rPr lang="it-IT" altLang="it-IT" sz="2400" dirty="0" smtClean="0">
                <a:latin typeface="+mn-lt"/>
              </a:rPr>
              <a:t>: </a:t>
            </a:r>
            <a:r>
              <a:rPr lang="it-IT" altLang="it-IT" sz="2800" b="1" dirty="0" smtClean="0">
                <a:solidFill>
                  <a:srgbClr val="FF0000"/>
                </a:solidFill>
                <a:latin typeface="+mn-lt"/>
              </a:rPr>
              <a:t>Ifabond</a:t>
            </a:r>
            <a:r>
              <a:rPr lang="zh-CN" altLang="en-US" sz="2400" b="1" dirty="0" smtClean="0">
                <a:solidFill>
                  <a:srgbClr val="FF0000"/>
                </a:solidFill>
                <a:latin typeface="+mn-lt"/>
              </a:rPr>
              <a:t>。</a:t>
            </a:r>
            <a:endParaRPr lang="it-IT" altLang="it-IT" sz="2400" dirty="0">
              <a:latin typeface="+mn-lt"/>
            </a:endParaRPr>
          </a:p>
        </p:txBody>
      </p:sp>
      <p:sp>
        <p:nvSpPr>
          <p:cNvPr id="76804" name="Rectangle 3"/>
          <p:cNvSpPr>
            <a:spLocks noChangeArrowheads="1"/>
          </p:cNvSpPr>
          <p:nvPr/>
        </p:nvSpPr>
        <p:spPr bwMode="auto">
          <a:xfrm>
            <a:off x="1447800" y="404813"/>
            <a:ext cx="99822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zh-CN" altLang="en-US" sz="4000" b="1" dirty="0" smtClean="0">
                <a:solidFill>
                  <a:srgbClr val="FF0000"/>
                </a:solidFill>
                <a:latin typeface="+mn-lt"/>
              </a:rPr>
              <a:t>对其他氰基丙烯酸酯粘合剂的思考</a:t>
            </a:r>
            <a:endParaRPr lang="en-GB" altLang="it-IT" sz="1000" b="1" dirty="0">
              <a:solidFill>
                <a:srgbClr val="FF0000"/>
              </a:solidFill>
              <a:latin typeface="+mn-lt"/>
            </a:endParaRPr>
          </a:p>
        </p:txBody>
      </p:sp>
      <p:grpSp>
        <p:nvGrpSpPr>
          <p:cNvPr id="2" name="Group 17"/>
          <p:cNvGrpSpPr>
            <a:grpSpLocks/>
          </p:cNvGrpSpPr>
          <p:nvPr/>
        </p:nvGrpSpPr>
        <p:grpSpPr bwMode="auto">
          <a:xfrm>
            <a:off x="87316" y="114300"/>
            <a:ext cx="1143000" cy="685800"/>
            <a:chOff x="4944" y="3744"/>
            <a:chExt cx="720" cy="432"/>
          </a:xfrm>
        </p:grpSpPr>
        <p:sp>
          <p:nvSpPr>
            <p:cNvPr id="8"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mn-lt"/>
              </a:endParaRPr>
            </a:p>
          </p:txBody>
        </p:sp>
        <p:sp>
          <p:nvSpPr>
            <p:cNvPr id="9"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mn-lt"/>
                </a:rPr>
                <a:t>GEM</a:t>
              </a:r>
              <a:endParaRPr lang="en-GB" altLang="it-IT" sz="3600" u="sng">
                <a:solidFill>
                  <a:schemeClr val="bg1"/>
                </a:solidFill>
                <a:latin typeface="+mn-lt"/>
              </a:endParaRPr>
            </a:p>
          </p:txBody>
        </p:sp>
      </p:grpSp>
    </p:spTree>
    <p:extLst>
      <p:ext uri="{BB962C8B-B14F-4D97-AF65-F5344CB8AC3E}">
        <p14:creationId xmlns:p14="http://schemas.microsoft.com/office/powerpoint/2010/main" xmlns="" val="2364511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1752600" y="228600"/>
            <a:ext cx="1219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it-IT" altLang="it-IT" sz="3600">
              <a:solidFill>
                <a:schemeClr val="accent1"/>
              </a:solidFill>
            </a:endParaRPr>
          </a:p>
        </p:txBody>
      </p:sp>
      <p:sp>
        <p:nvSpPr>
          <p:cNvPr id="77837" name="Text Box 22"/>
          <p:cNvSpPr txBox="1">
            <a:spLocks noChangeArrowheads="1"/>
          </p:cNvSpPr>
          <p:nvPr/>
        </p:nvSpPr>
        <p:spPr bwMode="auto">
          <a:xfrm>
            <a:off x="3475445" y="1179401"/>
            <a:ext cx="5277407"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4400" b="1" dirty="0" smtClean="0">
                <a:solidFill>
                  <a:srgbClr val="FF0000"/>
                </a:solidFill>
                <a:latin typeface="+mn-lt"/>
              </a:rPr>
              <a:t>氰基丙烯酸酯粘合剂</a:t>
            </a:r>
            <a:endParaRPr lang="en-GB" altLang="it-IT" sz="4400" b="1" dirty="0">
              <a:solidFill>
                <a:srgbClr val="FF0000"/>
              </a:solidFill>
              <a:latin typeface="+mn-lt"/>
            </a:endParaRPr>
          </a:p>
        </p:txBody>
      </p:sp>
      <p:graphicFrame>
        <p:nvGraphicFramePr>
          <p:cNvPr id="3" name="Tabella 2"/>
          <p:cNvGraphicFramePr>
            <a:graphicFrameLocks noGrp="1"/>
          </p:cNvGraphicFramePr>
          <p:nvPr>
            <p:extLst>
              <p:ext uri="{D42A27DB-BD31-4B8C-83A1-F6EECF244321}">
                <p14:modId xmlns:p14="http://schemas.microsoft.com/office/powerpoint/2010/main" xmlns="" val="3762160325"/>
              </p:ext>
            </p:extLst>
          </p:nvPr>
        </p:nvGraphicFramePr>
        <p:xfrm>
          <a:off x="417415" y="2171391"/>
          <a:ext cx="11283669" cy="3916634"/>
        </p:xfrm>
        <a:graphic>
          <a:graphicData uri="http://schemas.openxmlformats.org/drawingml/2006/table">
            <a:tbl>
              <a:tblPr firstRow="1" firstCol="1">
                <a:tableStyleId>{073A0DAA-6AF3-43AB-8588-CEC1D06C72B9}</a:tableStyleId>
              </a:tblPr>
              <a:tblGrid>
                <a:gridCol w="1790490">
                  <a:extLst>
                    <a:ext uri="{9D8B030D-6E8A-4147-A177-3AD203B41FA5}">
                      <a16:colId xmlns:a16="http://schemas.microsoft.com/office/drawing/2014/main" xmlns="" val="20000"/>
                    </a:ext>
                  </a:extLst>
                </a:gridCol>
                <a:gridCol w="1383175">
                  <a:extLst>
                    <a:ext uri="{9D8B030D-6E8A-4147-A177-3AD203B41FA5}">
                      <a16:colId xmlns:a16="http://schemas.microsoft.com/office/drawing/2014/main" xmlns="" val="20001"/>
                    </a:ext>
                  </a:extLst>
                </a:gridCol>
                <a:gridCol w="1531179">
                  <a:extLst>
                    <a:ext uri="{9D8B030D-6E8A-4147-A177-3AD203B41FA5}">
                      <a16:colId xmlns:a16="http://schemas.microsoft.com/office/drawing/2014/main" xmlns="" val="20002"/>
                    </a:ext>
                  </a:extLst>
                </a:gridCol>
                <a:gridCol w="2945501">
                  <a:extLst>
                    <a:ext uri="{9D8B030D-6E8A-4147-A177-3AD203B41FA5}">
                      <a16:colId xmlns:a16="http://schemas.microsoft.com/office/drawing/2014/main" xmlns="" val="20003"/>
                    </a:ext>
                  </a:extLst>
                </a:gridCol>
                <a:gridCol w="2473240">
                  <a:extLst>
                    <a:ext uri="{9D8B030D-6E8A-4147-A177-3AD203B41FA5}">
                      <a16:colId xmlns:a16="http://schemas.microsoft.com/office/drawing/2014/main" xmlns="" val="20004"/>
                    </a:ext>
                  </a:extLst>
                </a:gridCol>
                <a:gridCol w="1160084">
                  <a:extLst>
                    <a:ext uri="{9D8B030D-6E8A-4147-A177-3AD203B41FA5}">
                      <a16:colId xmlns:a16="http://schemas.microsoft.com/office/drawing/2014/main" xmlns="" val="20005"/>
                    </a:ext>
                  </a:extLst>
                </a:gridCol>
              </a:tblGrid>
              <a:tr h="822222">
                <a:tc>
                  <a:txBody>
                    <a:bodyPr/>
                    <a:lstStyle/>
                    <a:p>
                      <a:pPr algn="ctr" fontAlgn="ctr"/>
                      <a:r>
                        <a:rPr lang="zh-CN" altLang="en-US" sz="1600" b="0" i="0" u="none" strike="noStrike" dirty="0" smtClean="0">
                          <a:solidFill>
                            <a:srgbClr val="FFFFFF"/>
                          </a:solidFill>
                          <a:effectLst/>
                          <a:latin typeface="Calibri" panose="020F0502020204030204" pitchFamily="34" charset="0"/>
                        </a:rPr>
                        <a:t>商品名</a:t>
                      </a:r>
                      <a:endParaRPr lang="it-IT" sz="1600" b="0"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zh-CN" altLang="en-US" sz="1600" b="0" i="0" u="none" strike="noStrike" dirty="0" smtClean="0">
                          <a:solidFill>
                            <a:srgbClr val="FFFFFF"/>
                          </a:solidFill>
                          <a:effectLst/>
                          <a:latin typeface="Calibri" panose="020F0502020204030204" pitchFamily="34" charset="0"/>
                        </a:rPr>
                        <a:t>厂商</a:t>
                      </a:r>
                      <a:endParaRPr lang="it-IT" sz="1600" b="0"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zh-CN" altLang="en-US" sz="1600" b="0" i="0" u="none" strike="noStrike" dirty="0" smtClean="0">
                          <a:solidFill>
                            <a:srgbClr val="FFFFFF"/>
                          </a:solidFill>
                          <a:effectLst/>
                          <a:latin typeface="Calibri" panose="020F0502020204030204" pitchFamily="34" charset="0"/>
                        </a:rPr>
                        <a:t>组份</a:t>
                      </a:r>
                      <a:endParaRPr lang="it-IT" sz="1600" b="0"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zh-CN" altLang="en-US" sz="1600" b="0" i="0" u="none" strike="noStrike" dirty="0" smtClean="0">
                          <a:solidFill>
                            <a:srgbClr val="FFFFFF"/>
                          </a:solidFill>
                          <a:effectLst/>
                          <a:latin typeface="Calibri" panose="020F0502020204030204" pitchFamily="34" charset="0"/>
                        </a:rPr>
                        <a:t>缺点</a:t>
                      </a:r>
                      <a:endParaRPr lang="it-IT" sz="1600" b="0"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zh-CN" altLang="en-US" sz="1600" b="0" i="0" u="none" strike="noStrike" dirty="0" smtClean="0">
                          <a:solidFill>
                            <a:srgbClr val="FFFFFF"/>
                          </a:solidFill>
                          <a:effectLst/>
                          <a:latin typeface="Calibri" panose="020F0502020204030204" pitchFamily="34" charset="0"/>
                        </a:rPr>
                        <a:t>优点</a:t>
                      </a:r>
                      <a:endParaRPr lang="it-IT" sz="1600" b="0"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zh-CN" altLang="en-US" sz="1600" u="none" strike="noStrike" dirty="0" smtClean="0">
                          <a:effectLst/>
                        </a:rPr>
                        <a:t>估计价格 </a:t>
                      </a:r>
                      <a:r>
                        <a:rPr lang="it-IT" sz="1600" u="none" strike="noStrike" dirty="0" smtClean="0">
                          <a:effectLst/>
                        </a:rPr>
                        <a:t>€</a:t>
                      </a:r>
                      <a:endParaRPr lang="it-IT" sz="1600" b="0"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0"/>
                  </a:ext>
                </a:extLst>
              </a:tr>
              <a:tr h="1373270">
                <a:tc>
                  <a:txBody>
                    <a:bodyPr/>
                    <a:lstStyle/>
                    <a:p>
                      <a:pPr algn="ctr" rtl="0" fontAlgn="ctr"/>
                      <a:r>
                        <a:rPr lang="it-IT" sz="1600" u="none" strike="noStrike" dirty="0" err="1">
                          <a:effectLst/>
                          <a:latin typeface="+mn-lt"/>
                        </a:rPr>
                        <a:t>Hystoacryl</a:t>
                      </a:r>
                      <a:endParaRPr lang="it-IT" sz="1600" b="1" i="0" u="none" strike="noStrike" dirty="0">
                        <a:solidFill>
                          <a:srgbClr val="333399"/>
                        </a:solidFill>
                        <a:effectLst/>
                        <a:latin typeface="+mn-lt"/>
                      </a:endParaRPr>
                    </a:p>
                  </a:txBody>
                  <a:tcPr marL="5957" marR="5957" marT="5957" marB="0" anchor="ctr"/>
                </a:tc>
                <a:tc>
                  <a:txBody>
                    <a:bodyPr/>
                    <a:lstStyle/>
                    <a:p>
                      <a:pPr algn="l" rtl="0" fontAlgn="ctr"/>
                      <a:r>
                        <a:rPr lang="it-IT" sz="1100" u="none" strike="noStrike" dirty="0">
                          <a:effectLst/>
                        </a:rPr>
                        <a:t> (</a:t>
                      </a:r>
                      <a:r>
                        <a:rPr lang="it-IT" sz="1100" u="none" strike="noStrike" dirty="0" err="1">
                          <a:effectLst/>
                        </a:rPr>
                        <a:t>BBraun</a:t>
                      </a:r>
                      <a:r>
                        <a:rPr lang="it-IT" sz="1100" u="none" strike="noStrike" dirty="0">
                          <a:effectLst/>
                        </a:rPr>
                        <a:t>)</a:t>
                      </a:r>
                      <a:endParaRPr lang="it-IT" sz="1100" b="0" i="0" u="none" strike="noStrike" dirty="0">
                        <a:solidFill>
                          <a:srgbClr val="000000"/>
                        </a:solidFill>
                        <a:effectLst/>
                        <a:latin typeface="Calibri" panose="020F0502020204030204" pitchFamily="34" charset="0"/>
                      </a:endParaRPr>
                    </a:p>
                  </a:txBody>
                  <a:tcPr marL="5957" marR="5957" marT="5957" marB="0" anchor="ctr"/>
                </a:tc>
                <a:tc>
                  <a:txBody>
                    <a:bodyPr/>
                    <a:lstStyle/>
                    <a:p>
                      <a:pPr algn="l" rtl="0" fontAlgn="ctr"/>
                      <a:r>
                        <a:rPr lang="zh-CN" altLang="en-US" sz="1100" u="none" strike="noStrike" dirty="0" smtClean="0">
                          <a:effectLst/>
                        </a:rPr>
                        <a:t>氰基丙烯酸正丁酯</a:t>
                      </a:r>
                      <a:endParaRPr lang="zh-CN" altLang="en-US" sz="1100" u="none" strike="noStrike" dirty="0">
                        <a:effectLst/>
                      </a:endParaRPr>
                    </a:p>
                  </a:txBody>
                  <a:tcPr marL="5957" marR="5957" marT="5957" marB="0" anchor="ctr"/>
                </a:tc>
                <a:tc>
                  <a:txBody>
                    <a:bodyPr/>
                    <a:lstStyle/>
                    <a:p>
                      <a:pPr marL="171450" indent="-171450" algn="l" fontAlgn="ctr">
                        <a:buFont typeface="Arial" panose="020B0604020202020204" pitchFamily="34" charset="0"/>
                        <a:buChar char="•"/>
                      </a:pPr>
                      <a:r>
                        <a:rPr lang="zh-CN" altLang="en-US" sz="1100" u="none" strike="noStrike" dirty="0" smtClean="0">
                          <a:effectLst/>
                        </a:rPr>
                        <a:t>聚合温度高，</a:t>
                      </a:r>
                      <a:r>
                        <a:rPr lang="en-US" altLang="zh-CN" sz="1100" u="none" strike="noStrike" dirty="0" smtClean="0">
                          <a:effectLst/>
                        </a:rPr>
                        <a:t>90°C</a:t>
                      </a:r>
                      <a:endParaRPr lang="it-IT" sz="1100" b="0" i="0" u="none" strike="noStrike" dirty="0">
                        <a:solidFill>
                          <a:srgbClr val="000000"/>
                        </a:solidFill>
                        <a:effectLst/>
                        <a:latin typeface="Calibri" panose="020F0502020204030204" pitchFamily="34" charset="0"/>
                      </a:endParaRPr>
                    </a:p>
                  </a:txBody>
                  <a:tcPr marL="5957" marR="5957" marT="5957" marB="0" anchor="ctr"/>
                </a:tc>
                <a:tc>
                  <a:txBody>
                    <a:bodyPr/>
                    <a:lstStyle/>
                    <a:p>
                      <a:pPr marL="171450" indent="-171450" algn="l" fontAlgn="ctr">
                        <a:buFont typeface="Arial" panose="020B0604020202020204" pitchFamily="34" charset="0"/>
                        <a:buChar char="•"/>
                      </a:pPr>
                      <a:r>
                        <a:rPr lang="zh-CN" altLang="en-US" sz="1100" u="none" strike="noStrike" dirty="0" smtClean="0">
                          <a:effectLst/>
                        </a:rPr>
                        <a:t>难以用作栓塞剂</a:t>
                      </a:r>
                      <a:endParaRPr lang="en-US" altLang="zh-CN" sz="1100" u="none" strike="noStrike" dirty="0" smtClean="0">
                        <a:effectLst/>
                      </a:endParaRPr>
                    </a:p>
                    <a:p>
                      <a:pPr marL="171450" indent="-171450" algn="l" fontAlgn="ctr">
                        <a:buFont typeface="Arial" panose="020B0604020202020204" pitchFamily="34" charset="0"/>
                        <a:buChar char="•"/>
                      </a:pPr>
                      <a:r>
                        <a:rPr lang="zh-CN" altLang="en-US" sz="1100" u="none" strike="noStrike" dirty="0" smtClean="0">
                          <a:effectLst/>
                        </a:rPr>
                        <a:t>即用</a:t>
                      </a:r>
                      <a:endParaRPr lang="en-US" altLang="zh-CN" sz="1100" u="none" strike="noStrike" dirty="0" smtClean="0">
                        <a:effectLst/>
                      </a:endParaRPr>
                    </a:p>
                    <a:p>
                      <a:pPr marL="171450" indent="-171450" algn="l" fontAlgn="ctr">
                        <a:buFont typeface="Arial" panose="020B0604020202020204" pitchFamily="34" charset="0"/>
                        <a:buChar char="•"/>
                      </a:pPr>
                      <a:r>
                        <a:rPr lang="zh-CN" altLang="en-US" sz="1100" u="none" strike="noStrike" dirty="0" smtClean="0">
                          <a:effectLst/>
                        </a:rPr>
                        <a:t>室温存储</a:t>
                      </a:r>
                      <a:endParaRPr lang="en-US" altLang="zh-CN" sz="1100" u="none" strike="noStrike" dirty="0" smtClean="0">
                        <a:effectLst/>
                      </a:endParaRPr>
                    </a:p>
                    <a:p>
                      <a:pPr marL="171450" indent="-171450" algn="l" fontAlgn="ctr">
                        <a:buFont typeface="Arial" panose="020B0604020202020204" pitchFamily="34" charset="0"/>
                        <a:buChar char="•"/>
                      </a:pPr>
                      <a:r>
                        <a:rPr lang="zh-CN" altLang="en-US" sz="1100" u="none" strike="noStrike" dirty="0" smtClean="0">
                          <a:effectLst/>
                        </a:rPr>
                        <a:t>聚合迅速</a:t>
                      </a:r>
                      <a:r>
                        <a:rPr lang="it-IT" sz="1100" u="none" strike="noStrike" dirty="0">
                          <a:effectLst/>
                        </a:rPr>
                        <a:t/>
                      </a:r>
                      <a:br>
                        <a:rPr lang="it-IT" sz="1100" u="none" strike="noStrike" dirty="0">
                          <a:effectLst/>
                        </a:rPr>
                      </a:br>
                      <a:r>
                        <a:rPr lang="it-IT" sz="1100" u="none" strike="noStrike" dirty="0">
                          <a:effectLst/>
                        </a:rPr>
                        <a:t/>
                      </a:r>
                      <a:br>
                        <a:rPr lang="it-IT" sz="1100" u="none" strike="noStrike" dirty="0">
                          <a:effectLst/>
                        </a:rPr>
                      </a:br>
                      <a:r>
                        <a:rPr lang="it-IT" sz="1100" u="none" strike="noStrike" dirty="0">
                          <a:effectLst/>
                        </a:rPr>
                        <a:t/>
                      </a:r>
                      <a:br>
                        <a:rPr lang="it-IT" sz="1100" u="none" strike="noStrike" dirty="0">
                          <a:effectLst/>
                        </a:rPr>
                      </a:br>
                      <a:endParaRPr lang="it-IT" sz="1100" b="0" i="0" u="none" strike="noStrike" dirty="0">
                        <a:solidFill>
                          <a:srgbClr val="000000"/>
                        </a:solidFill>
                        <a:effectLst/>
                        <a:latin typeface="Calibri" panose="020F0502020204030204" pitchFamily="34" charset="0"/>
                      </a:endParaRPr>
                    </a:p>
                  </a:txBody>
                  <a:tcPr marL="5957" marR="5957" marT="5957" marB="0" anchor="ctr"/>
                </a:tc>
                <a:tc>
                  <a:txBody>
                    <a:bodyPr/>
                    <a:lstStyle/>
                    <a:p>
                      <a:pPr algn="ctr" fontAlgn="ctr"/>
                      <a:r>
                        <a:rPr lang="it-IT" sz="1100" u="none" strike="noStrike" dirty="0">
                          <a:effectLst/>
                        </a:rPr>
                        <a:t>8,5</a:t>
                      </a:r>
                      <a:r>
                        <a:rPr lang="it-IT" sz="1100" u="none" strike="noStrike" dirty="0">
                          <a:effectLst/>
                          <a:sym typeface="Wingdings" panose="05000000000000000000" pitchFamily="2" charset="2"/>
                        </a:rPr>
                        <a:t></a:t>
                      </a:r>
                      <a:r>
                        <a:rPr lang="it-IT" sz="1100" u="none" strike="noStrike" dirty="0">
                          <a:effectLst/>
                        </a:rPr>
                        <a:t>65,00/1ml</a:t>
                      </a:r>
                    </a:p>
                    <a:p>
                      <a:pPr algn="ctr" fontAlgn="ctr"/>
                      <a:endParaRPr lang="it-IT" sz="1100" u="none" strike="noStrike" dirty="0">
                        <a:effectLst/>
                      </a:endParaRPr>
                    </a:p>
                    <a:p>
                      <a:pPr algn="ctr" fontAlgn="ctr"/>
                      <a:r>
                        <a:rPr lang="it-IT" sz="1100" b="0" i="0" u="none" strike="noStrike" dirty="0">
                          <a:solidFill>
                            <a:srgbClr val="000000"/>
                          </a:solidFill>
                          <a:effectLst/>
                          <a:latin typeface="Calibri" panose="020F0502020204030204" pitchFamily="34" charset="0"/>
                        </a:rPr>
                        <a:t>4,33 €/0,5ml</a:t>
                      </a:r>
                    </a:p>
                  </a:txBody>
                  <a:tcPr marL="5957" marR="5957" marT="5957" marB="0" anchor="ctr"/>
                </a:tc>
                <a:extLst>
                  <a:ext uri="{0D108BD9-81ED-4DB2-BD59-A6C34878D82A}">
                    <a16:rowId xmlns:a16="http://schemas.microsoft.com/office/drawing/2014/main" xmlns="" val="10001"/>
                  </a:ext>
                </a:extLst>
              </a:tr>
              <a:tr h="860571">
                <a:tc>
                  <a:txBody>
                    <a:bodyPr/>
                    <a:lstStyle/>
                    <a:p>
                      <a:pPr algn="ctr" rtl="0" fontAlgn="ctr"/>
                      <a:r>
                        <a:rPr lang="it-IT" sz="1600" u="none" strike="noStrike" dirty="0">
                          <a:effectLst/>
                          <a:latin typeface="+mn-lt"/>
                        </a:rPr>
                        <a:t>IFABOND</a:t>
                      </a:r>
                      <a:endParaRPr lang="it-IT" sz="1600" b="1" i="0" u="none" strike="noStrike" dirty="0">
                        <a:solidFill>
                          <a:srgbClr val="262699"/>
                        </a:solidFill>
                        <a:effectLst/>
                        <a:latin typeface="+mn-lt"/>
                      </a:endParaRPr>
                    </a:p>
                  </a:txBody>
                  <a:tcPr marL="5957" marR="5957" marT="5957" marB="0" anchor="ctr"/>
                </a:tc>
                <a:tc>
                  <a:txBody>
                    <a:bodyPr/>
                    <a:lstStyle/>
                    <a:p>
                      <a:pPr algn="l" rtl="0" fontAlgn="ctr"/>
                      <a:r>
                        <a:rPr lang="it-IT" sz="1100" u="none" strike="noStrike" dirty="0">
                          <a:effectLst/>
                        </a:rPr>
                        <a:t>FIMED</a:t>
                      </a:r>
                      <a:endParaRPr lang="it-IT" sz="1100" b="0" i="0" u="none" strike="noStrike" dirty="0">
                        <a:solidFill>
                          <a:srgbClr val="000000"/>
                        </a:solidFill>
                        <a:effectLst/>
                        <a:latin typeface="Calibri" panose="020F0502020204030204" pitchFamily="34" charset="0"/>
                      </a:endParaRPr>
                    </a:p>
                  </a:txBody>
                  <a:tcPr marL="5957" marR="5957" marT="5957" marB="0" anchor="ctr"/>
                </a:tc>
                <a:tc>
                  <a:txBody>
                    <a:bodyPr/>
                    <a:lstStyle/>
                    <a:p>
                      <a:pPr algn="l" rtl="0" fontAlgn="ctr"/>
                      <a:r>
                        <a:rPr lang="zh-CN" altLang="en-US" sz="1100" u="none" strike="noStrike" dirty="0" smtClean="0">
                          <a:effectLst/>
                        </a:rPr>
                        <a:t>氰基丙烯酸正己酯</a:t>
                      </a:r>
                      <a:endParaRPr lang="it-IT" sz="1100" b="0" i="0" u="none" strike="noStrike" dirty="0">
                        <a:solidFill>
                          <a:srgbClr val="000000"/>
                        </a:solidFill>
                        <a:effectLst/>
                        <a:latin typeface="Calibri" panose="020F0502020204030204" pitchFamily="34" charset="0"/>
                      </a:endParaRPr>
                    </a:p>
                  </a:txBody>
                  <a:tcPr marL="5957" marR="5957" marT="5957" marB="0" anchor="ctr"/>
                </a:tc>
                <a:tc>
                  <a:txBody>
                    <a:bodyPr/>
                    <a:lstStyle/>
                    <a:p>
                      <a:pPr marL="171450" indent="-171450" algn="l" fontAlgn="ctr">
                        <a:buFont typeface="Arial" panose="020B0604020202020204" pitchFamily="34" charset="0"/>
                        <a:buChar char="•"/>
                      </a:pPr>
                      <a:r>
                        <a:rPr lang="en-US" sz="1100" u="none" strike="noStrike" dirty="0" smtClean="0">
                          <a:effectLst/>
                        </a:rPr>
                        <a:t>55 ° C </a:t>
                      </a:r>
                      <a:r>
                        <a:rPr lang="zh-CN" altLang="en-US" sz="1100" u="none" strike="noStrike" dirty="0" smtClean="0">
                          <a:effectLst/>
                        </a:rPr>
                        <a:t>聚合温度</a:t>
                      </a:r>
                      <a:endParaRPr lang="en-US" sz="1100" u="none" strike="noStrike" dirty="0">
                        <a:effectLst/>
                      </a:endParaRPr>
                    </a:p>
                    <a:p>
                      <a:pPr marL="171450" indent="-171450" algn="l" fontAlgn="ctr">
                        <a:buFont typeface="Arial" panose="020B0604020202020204" pitchFamily="34" charset="0"/>
                        <a:buChar char="•"/>
                      </a:pPr>
                      <a:r>
                        <a:rPr lang="zh-CN" altLang="en-US" sz="1100" u="none" strike="noStrike" dirty="0" smtClean="0">
                          <a:effectLst/>
                        </a:rPr>
                        <a:t>开封后即用。</a:t>
                      </a:r>
                      <a:endParaRPr lang="en-US" altLang="zh-CN" sz="1100" u="none" strike="noStrike" dirty="0" smtClean="0">
                        <a:effectLst/>
                      </a:endParaRPr>
                    </a:p>
                    <a:p>
                      <a:pPr marL="171450" indent="-171450" algn="l" fontAlgn="ctr">
                        <a:buFont typeface="Arial" panose="020B0604020202020204" pitchFamily="34" charset="0"/>
                        <a:buChar char="•"/>
                      </a:pPr>
                      <a:r>
                        <a:rPr lang="zh-CN" altLang="en-US" sz="1100" u="none" strike="noStrike" dirty="0" smtClean="0">
                          <a:effectLst/>
                        </a:rPr>
                        <a:t>不得与其他试剂稀释或混合。</a:t>
                      </a:r>
                      <a:endParaRPr lang="en-US" altLang="zh-CN" sz="1100" u="none" strike="noStrike" dirty="0" smtClean="0">
                        <a:effectLst/>
                      </a:endParaRPr>
                    </a:p>
                    <a:p>
                      <a:pPr marL="171450" indent="-171450" algn="l" fontAlgn="ctr">
                        <a:buFont typeface="Arial" panose="020B0604020202020204" pitchFamily="34" charset="0"/>
                        <a:buChar char="•"/>
                      </a:pPr>
                      <a:r>
                        <a:rPr lang="zh-CN" altLang="en-US" sz="1100" u="none" strike="noStrike" dirty="0" smtClean="0">
                          <a:effectLst/>
                        </a:rPr>
                        <a:t>不得应用于黏膜部位</a:t>
                      </a:r>
                      <a:endParaRPr lang="it-IT" sz="1100" b="0" i="0" u="none" strike="noStrike" dirty="0">
                        <a:solidFill>
                          <a:srgbClr val="000000"/>
                        </a:solidFill>
                        <a:effectLst/>
                        <a:latin typeface="Calibri" panose="020F0502020204030204" pitchFamily="34" charset="0"/>
                      </a:endParaRPr>
                    </a:p>
                  </a:txBody>
                  <a:tcPr marL="5957" marR="5957" marT="5957" marB="0" anchor="ctr"/>
                </a:tc>
                <a:tc>
                  <a:txBody>
                    <a:bodyPr/>
                    <a:lstStyle/>
                    <a:p>
                      <a:pPr marL="171450" indent="-171450" algn="l" fontAlgn="ctr">
                        <a:buFont typeface="Arial" panose="020B0604020202020204" pitchFamily="34" charset="0"/>
                        <a:buChar char="•"/>
                      </a:pPr>
                      <a:r>
                        <a:rPr lang="zh-CN" altLang="en-US" sz="1100" u="none" strike="noStrike" dirty="0" smtClean="0">
                          <a:effectLst/>
                        </a:rPr>
                        <a:t>即用</a:t>
                      </a:r>
                      <a:endParaRPr lang="en-US" altLang="zh-CN" sz="1100" u="none" strike="noStrike" dirty="0" smtClean="0">
                        <a:effectLst/>
                      </a:endParaRPr>
                    </a:p>
                    <a:p>
                      <a:pPr marL="171450" indent="-171450" algn="l" fontAlgn="ctr">
                        <a:buFont typeface="Arial" panose="020B0604020202020204" pitchFamily="34" charset="0"/>
                        <a:buChar char="•"/>
                      </a:pPr>
                      <a:r>
                        <a:rPr lang="zh-CN" altLang="en-US" sz="1100" u="none" strike="noStrike" dirty="0" smtClean="0">
                          <a:effectLst/>
                        </a:rPr>
                        <a:t>聚合迅速</a:t>
                      </a:r>
                      <a:r>
                        <a:rPr lang="it-IT" sz="1100" u="none" strike="noStrike" dirty="0">
                          <a:effectLst/>
                        </a:rPr>
                        <a:t/>
                      </a:r>
                      <a:br>
                        <a:rPr lang="it-IT" sz="1100" u="none" strike="noStrike" dirty="0">
                          <a:effectLst/>
                        </a:rPr>
                      </a:br>
                      <a:r>
                        <a:rPr lang="it-IT" sz="1100" u="none" strike="noStrike" dirty="0">
                          <a:effectLst/>
                        </a:rPr>
                        <a:t/>
                      </a:r>
                      <a:br>
                        <a:rPr lang="it-IT" sz="1100" u="none" strike="noStrike" dirty="0">
                          <a:effectLst/>
                        </a:rPr>
                      </a:br>
                      <a:r>
                        <a:rPr lang="it-IT" sz="1100" u="none" strike="noStrike" dirty="0">
                          <a:effectLst/>
                        </a:rPr>
                        <a:t/>
                      </a:r>
                      <a:br>
                        <a:rPr lang="it-IT" sz="1100" u="none" strike="noStrike" dirty="0">
                          <a:effectLst/>
                        </a:rPr>
                      </a:br>
                      <a:endParaRPr lang="it-IT" sz="1100" b="0" i="0" u="none" strike="noStrike" dirty="0">
                        <a:solidFill>
                          <a:srgbClr val="000000"/>
                        </a:solidFill>
                        <a:effectLst/>
                        <a:latin typeface="Calibri" panose="020F0502020204030204" pitchFamily="34" charset="0"/>
                      </a:endParaRPr>
                    </a:p>
                  </a:txBody>
                  <a:tcPr marL="5957" marR="5957" marT="5957" marB="0" anchor="ctr"/>
                </a:tc>
                <a:tc>
                  <a:txBody>
                    <a:bodyPr/>
                    <a:lstStyle/>
                    <a:p>
                      <a:pPr algn="ctr" fontAlgn="ctr"/>
                      <a:r>
                        <a:rPr lang="it-IT" sz="1100" u="none" strike="noStrike" dirty="0">
                          <a:effectLst/>
                        </a:rPr>
                        <a:t>5,00 €/0,5ml</a:t>
                      </a:r>
                      <a:endParaRPr lang="it-IT" sz="1100" b="0" i="0" u="none" strike="noStrike" dirty="0">
                        <a:solidFill>
                          <a:srgbClr val="000000"/>
                        </a:solidFill>
                        <a:effectLst/>
                        <a:latin typeface="Calibri" panose="020F0502020204030204" pitchFamily="34" charset="0"/>
                      </a:endParaRPr>
                    </a:p>
                  </a:txBody>
                  <a:tcPr marL="5957" marR="5957" marT="5957" marB="0" anchor="ctr"/>
                </a:tc>
                <a:extLst>
                  <a:ext uri="{0D108BD9-81ED-4DB2-BD59-A6C34878D82A}">
                    <a16:rowId xmlns:a16="http://schemas.microsoft.com/office/drawing/2014/main" xmlns="" val="10002"/>
                  </a:ext>
                </a:extLst>
              </a:tr>
              <a:tr h="860571">
                <a:tc>
                  <a:txBody>
                    <a:bodyPr/>
                    <a:lstStyle/>
                    <a:p>
                      <a:pPr algn="ctr" rtl="0" fontAlgn="ctr"/>
                      <a:r>
                        <a:rPr lang="it-IT" sz="1600" b="1" i="0" u="none" strike="noStrike" dirty="0">
                          <a:solidFill>
                            <a:schemeClr val="bg1"/>
                          </a:solidFill>
                          <a:effectLst/>
                          <a:latin typeface="+mn-lt"/>
                        </a:rPr>
                        <a:t>Liquiband FIX 8</a:t>
                      </a:r>
                    </a:p>
                  </a:txBody>
                  <a:tcPr marL="5957" marR="5957" marT="5957" marB="0" anchor="ctr"/>
                </a:tc>
                <a:tc>
                  <a:txBody>
                    <a:bodyPr/>
                    <a:lstStyle/>
                    <a:p>
                      <a:pPr algn="l" rtl="0" fontAlgn="ctr"/>
                      <a:r>
                        <a:rPr lang="it-IT" sz="1100" b="0" i="0" u="none" strike="noStrike" dirty="0">
                          <a:solidFill>
                            <a:srgbClr val="000000"/>
                          </a:solidFill>
                          <a:effectLst/>
                          <a:latin typeface="Calibri" panose="020F0502020204030204" pitchFamily="34" charset="0"/>
                        </a:rPr>
                        <a:t>Advanced Medical Solution</a:t>
                      </a:r>
                    </a:p>
                  </a:txBody>
                  <a:tcPr marL="5957" marR="5957" marT="5957"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100" u="none" strike="noStrike" dirty="0" smtClean="0">
                          <a:effectLst/>
                        </a:rPr>
                        <a:t>氰基丙烯酸正丁酯</a:t>
                      </a:r>
                    </a:p>
                    <a:p>
                      <a:pPr algn="l" rtl="0" fontAlgn="ctr"/>
                      <a:endParaRPr lang="it-IT" sz="1100" b="0" i="0" u="none" strike="noStrike" dirty="0">
                        <a:solidFill>
                          <a:srgbClr val="000000"/>
                        </a:solidFill>
                        <a:effectLst/>
                        <a:latin typeface="Calibri" panose="020F0502020204030204" pitchFamily="34" charset="0"/>
                      </a:endParaRPr>
                    </a:p>
                  </a:txBody>
                  <a:tcPr marL="5957" marR="5957" marT="5957" marB="0" anchor="ctr"/>
                </a:tc>
                <a:tc>
                  <a:txBody>
                    <a:bodyPr/>
                    <a:lstStyle/>
                    <a:p>
                      <a:pPr marL="171450" indent="-171450" algn="l" fontAlgn="ctr">
                        <a:buFont typeface="Arial" panose="020B0604020202020204" pitchFamily="34" charset="0"/>
                        <a:buChar char="•"/>
                      </a:pPr>
                      <a:r>
                        <a:rPr lang="zh-CN" altLang="en-US" sz="1100" b="0" i="0" u="none" strike="noStrike" dirty="0" smtClean="0">
                          <a:solidFill>
                            <a:srgbClr val="000000"/>
                          </a:solidFill>
                          <a:effectLst/>
                          <a:latin typeface="Calibri" panose="020F0502020204030204" pitchFamily="34" charset="0"/>
                        </a:rPr>
                        <a:t>成本高</a:t>
                      </a:r>
                      <a:endParaRPr lang="en-US" altLang="zh-CN" sz="1100" b="0" i="0" u="none" strike="noStrike" dirty="0" smtClean="0">
                        <a:solidFill>
                          <a:srgbClr val="000000"/>
                        </a:solidFill>
                        <a:effectLst/>
                        <a:latin typeface="Calibri" panose="020F0502020204030204" pitchFamily="34" charset="0"/>
                      </a:endParaRPr>
                    </a:p>
                    <a:p>
                      <a:pPr marL="171450" indent="-171450" algn="l" fontAlgn="ctr">
                        <a:buFont typeface="Arial" panose="020B0604020202020204" pitchFamily="34" charset="0"/>
                        <a:buChar char="•"/>
                      </a:pPr>
                      <a:r>
                        <a:rPr lang="zh-CN" altLang="en-US" sz="1100" b="0" i="0" u="none" strike="noStrike" dirty="0" smtClean="0">
                          <a:solidFill>
                            <a:srgbClr val="000000"/>
                          </a:solidFill>
                          <a:effectLst/>
                          <a:latin typeface="Calibri" panose="020F0502020204030204" pitchFamily="34" charset="0"/>
                        </a:rPr>
                        <a:t>仅用于腹腔镜</a:t>
                      </a:r>
                    </a:p>
                    <a:p>
                      <a:pPr marL="171450" indent="-171450" algn="l" fontAlgn="ctr">
                        <a:buFont typeface="Arial" panose="020B0604020202020204" pitchFamily="34" charset="0"/>
                        <a:buChar char="•"/>
                      </a:pPr>
                      <a:endParaRPr lang="zh-CN" altLang="en-US" sz="1100" b="0" i="0" u="none" strike="noStrike" dirty="0" smtClean="0">
                        <a:solidFill>
                          <a:srgbClr val="000000"/>
                        </a:solidFill>
                        <a:effectLst/>
                        <a:latin typeface="Calibri" panose="020F0502020204030204" pitchFamily="34" charset="0"/>
                      </a:endParaRPr>
                    </a:p>
                  </a:txBody>
                  <a:tcPr marL="5957" marR="5957" marT="5957" marB="0" anchor="ctr"/>
                </a:tc>
                <a:tc>
                  <a:txBody>
                    <a:bodyPr/>
                    <a:lstStyle/>
                    <a:p>
                      <a:pPr marL="171450" indent="-171450" algn="l" fontAlgn="ctr">
                        <a:buFont typeface="Arial" panose="020B0604020202020204" pitchFamily="34" charset="0"/>
                        <a:buChar char="•"/>
                      </a:pPr>
                      <a:r>
                        <a:rPr lang="zh-CN" altLang="en-US" sz="1100" b="0" i="0" u="none" strike="noStrike" dirty="0" smtClean="0">
                          <a:solidFill>
                            <a:srgbClr val="000000"/>
                          </a:solidFill>
                          <a:effectLst/>
                          <a:latin typeface="Calibri" panose="020F0502020204030204" pitchFamily="34" charset="0"/>
                        </a:rPr>
                        <a:t>新型</a:t>
                      </a:r>
                      <a:endParaRPr lang="en-US" altLang="zh-CN" sz="1100" b="0" i="0" u="none" strike="noStrike" dirty="0" smtClean="0">
                        <a:solidFill>
                          <a:srgbClr val="000000"/>
                        </a:solidFill>
                        <a:effectLst/>
                        <a:latin typeface="Calibri" panose="020F0502020204030204" pitchFamily="34" charset="0"/>
                      </a:endParaRPr>
                    </a:p>
                    <a:p>
                      <a:pPr marL="171450" indent="-171450" algn="l" fontAlgn="ctr">
                        <a:buFont typeface="Arial" panose="020B0604020202020204" pitchFamily="34" charset="0"/>
                        <a:buChar char="•"/>
                      </a:pPr>
                      <a:r>
                        <a:rPr lang="zh-CN" altLang="en-US" sz="1100" b="0" i="0" u="none" strike="noStrike" dirty="0" smtClean="0">
                          <a:solidFill>
                            <a:srgbClr val="000000"/>
                          </a:solidFill>
                          <a:effectLst/>
                          <a:latin typeface="Calibri" panose="020F0502020204030204" pitchFamily="34" charset="0"/>
                        </a:rPr>
                        <a:t>简单</a:t>
                      </a:r>
                      <a:endParaRPr lang="en-US" altLang="zh-CN" sz="1100" b="0" i="0" u="none" strike="noStrike" dirty="0" smtClean="0">
                        <a:solidFill>
                          <a:srgbClr val="000000"/>
                        </a:solidFill>
                        <a:effectLst/>
                        <a:latin typeface="Calibri" panose="020F0502020204030204" pitchFamily="34" charset="0"/>
                      </a:endParaRPr>
                    </a:p>
                    <a:p>
                      <a:pPr marL="171450" indent="-171450" algn="l" fontAlgn="ctr">
                        <a:buFont typeface="Arial" panose="020B0604020202020204" pitchFamily="34" charset="0"/>
                        <a:buChar char="•"/>
                      </a:pPr>
                      <a:r>
                        <a:rPr lang="zh-CN" altLang="en-US" sz="1100" b="0" i="0" u="none" strike="noStrike" dirty="0" smtClean="0">
                          <a:solidFill>
                            <a:srgbClr val="000000"/>
                          </a:solidFill>
                          <a:effectLst/>
                          <a:latin typeface="Calibri" panose="020F0502020204030204" pitchFamily="34" charset="0"/>
                        </a:rPr>
                        <a:t>精确与控制释放</a:t>
                      </a:r>
                      <a:endParaRPr lang="en-US" altLang="zh-CN" sz="1100" b="0" i="0" u="none" strike="noStrike" dirty="0" smtClean="0">
                        <a:solidFill>
                          <a:srgbClr val="000000"/>
                        </a:solidFill>
                        <a:effectLst/>
                        <a:latin typeface="Calibri" panose="020F0502020204030204" pitchFamily="34" charset="0"/>
                      </a:endParaRPr>
                    </a:p>
                    <a:p>
                      <a:pPr marL="171450" indent="-171450" algn="l" fontAlgn="ctr">
                        <a:buFont typeface="Arial" panose="020B0604020202020204" pitchFamily="34" charset="0"/>
                        <a:buChar char="•"/>
                      </a:pPr>
                      <a:r>
                        <a:rPr lang="zh-CN" altLang="en-US" sz="1100" b="0" i="0" u="none" strike="noStrike" dirty="0" smtClean="0">
                          <a:solidFill>
                            <a:srgbClr val="000000"/>
                          </a:solidFill>
                          <a:effectLst/>
                          <a:latin typeface="Calibri" panose="020F0502020204030204" pitchFamily="34" charset="0"/>
                        </a:rPr>
                        <a:t>多角度固定</a:t>
                      </a:r>
                      <a:endParaRPr lang="it-IT" sz="1100" b="0" i="0" u="none" strike="noStrike" dirty="0">
                        <a:solidFill>
                          <a:srgbClr val="000000"/>
                        </a:solidFill>
                        <a:effectLst/>
                        <a:latin typeface="Calibri" panose="020F0502020204030204" pitchFamily="34" charset="0"/>
                      </a:endParaRPr>
                    </a:p>
                  </a:txBody>
                  <a:tcPr marL="5957" marR="5957" marT="5957" marB="0" anchor="ctr"/>
                </a:tc>
                <a:tc>
                  <a:txBody>
                    <a:bodyPr/>
                    <a:lstStyle/>
                    <a:p>
                      <a:pPr algn="ctr" fontAlgn="ctr"/>
                      <a:r>
                        <a:rPr lang="it-IT" sz="1100" b="0" i="0" u="none" strike="noStrike" dirty="0">
                          <a:solidFill>
                            <a:srgbClr val="000000"/>
                          </a:solidFill>
                          <a:effectLst/>
                          <a:latin typeface="Calibri" panose="020F0502020204030204" pitchFamily="34" charset="0"/>
                        </a:rPr>
                        <a:t>350</a:t>
                      </a:r>
                      <a:r>
                        <a:rPr lang="it-IT" sz="1100" b="0" i="0" u="none" strike="noStrike" dirty="0">
                          <a:solidFill>
                            <a:srgbClr val="000000"/>
                          </a:solidFill>
                          <a:effectLst/>
                          <a:latin typeface="Calibri" panose="020F0502020204030204" pitchFamily="34" charset="0"/>
                          <a:sym typeface="Wingdings" panose="05000000000000000000" pitchFamily="2" charset="2"/>
                        </a:rPr>
                        <a:t>250</a:t>
                      </a:r>
                      <a:r>
                        <a:rPr lang="it-IT" sz="1100" b="0" i="0" u="none" strike="noStrike" dirty="0">
                          <a:solidFill>
                            <a:srgbClr val="000000"/>
                          </a:solidFill>
                          <a:effectLst/>
                          <a:latin typeface="Calibri" panose="020F0502020204030204" pitchFamily="34" charset="0"/>
                        </a:rPr>
                        <a:t> €/</a:t>
                      </a:r>
                      <a:r>
                        <a:rPr lang="it-IT" sz="1100" b="0" i="0" u="none" strike="noStrike" dirty="0" err="1">
                          <a:solidFill>
                            <a:srgbClr val="000000"/>
                          </a:solidFill>
                          <a:effectLst/>
                          <a:latin typeface="Calibri" panose="020F0502020204030204" pitchFamily="34" charset="0"/>
                        </a:rPr>
                        <a:t>each</a:t>
                      </a:r>
                      <a:endParaRPr lang="it-IT" sz="1100" b="0" i="0" u="none" strike="noStrike" dirty="0">
                        <a:solidFill>
                          <a:srgbClr val="000000"/>
                        </a:solidFill>
                        <a:effectLst/>
                        <a:latin typeface="Calibri" panose="020F0502020204030204" pitchFamily="34" charset="0"/>
                      </a:endParaRPr>
                    </a:p>
                    <a:p>
                      <a:pPr algn="ctr" fontAlgn="ctr"/>
                      <a:r>
                        <a:rPr lang="it-IT" sz="1100" b="0" i="0" u="none" strike="noStrike" dirty="0">
                          <a:solidFill>
                            <a:srgbClr val="000000"/>
                          </a:solidFill>
                          <a:effectLst/>
                          <a:latin typeface="Calibri" panose="020F0502020204030204" pitchFamily="34" charset="0"/>
                        </a:rPr>
                        <a:t>7,50</a:t>
                      </a:r>
                      <a:r>
                        <a:rPr lang="it-IT" sz="1100" b="0" i="0" u="none" strike="noStrike" baseline="0" dirty="0">
                          <a:solidFill>
                            <a:srgbClr val="000000"/>
                          </a:solidFill>
                          <a:effectLst/>
                          <a:latin typeface="Calibri" panose="020F0502020204030204" pitchFamily="34" charset="0"/>
                        </a:rPr>
                        <a:t> €/</a:t>
                      </a:r>
                      <a:r>
                        <a:rPr lang="it-IT" sz="1100" b="0" i="0" u="none" strike="noStrike" baseline="0" dirty="0" err="1">
                          <a:solidFill>
                            <a:srgbClr val="000000"/>
                          </a:solidFill>
                          <a:effectLst/>
                          <a:latin typeface="Calibri" panose="020F0502020204030204" pitchFamily="34" charset="0"/>
                        </a:rPr>
                        <a:t>drop</a:t>
                      </a:r>
                      <a:endParaRPr lang="it-IT" sz="1100" b="0" i="0" u="none" strike="noStrike" dirty="0">
                        <a:solidFill>
                          <a:srgbClr val="000000"/>
                        </a:solidFill>
                        <a:effectLst/>
                        <a:latin typeface="Calibri" panose="020F0502020204030204" pitchFamily="34" charset="0"/>
                      </a:endParaRPr>
                    </a:p>
                  </a:txBody>
                  <a:tcPr marL="5957" marR="5957" marT="5957" marB="0" anchor="ctr"/>
                </a:tc>
                <a:extLst>
                  <a:ext uri="{0D108BD9-81ED-4DB2-BD59-A6C34878D82A}">
                    <a16:rowId xmlns:a16="http://schemas.microsoft.com/office/drawing/2014/main" xmlns="" val="10003"/>
                  </a:ext>
                </a:extLst>
              </a:tr>
            </a:tbl>
          </a:graphicData>
        </a:graphic>
      </p:graphicFrame>
      <p:grpSp>
        <p:nvGrpSpPr>
          <p:cNvPr id="2" name="Group 17"/>
          <p:cNvGrpSpPr>
            <a:grpSpLocks/>
          </p:cNvGrpSpPr>
          <p:nvPr/>
        </p:nvGrpSpPr>
        <p:grpSpPr bwMode="auto">
          <a:xfrm>
            <a:off x="87316" y="114300"/>
            <a:ext cx="1143000" cy="685800"/>
            <a:chOff x="4944" y="3744"/>
            <a:chExt cx="720" cy="432"/>
          </a:xfrm>
        </p:grpSpPr>
        <p:sp>
          <p:nvSpPr>
            <p:cNvPr id="16"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mn-lt"/>
              </a:endParaRPr>
            </a:p>
          </p:txBody>
        </p:sp>
        <p:sp>
          <p:nvSpPr>
            <p:cNvPr id="17"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mn-lt"/>
                </a:rPr>
                <a:t>GEM</a:t>
              </a:r>
              <a:endParaRPr lang="en-GB" altLang="it-IT" sz="3600" u="sng">
                <a:solidFill>
                  <a:schemeClr val="bg1"/>
                </a:solidFill>
                <a:latin typeface="+mn-lt"/>
              </a:endParaRPr>
            </a:p>
          </p:txBody>
        </p:sp>
      </p:grpSp>
    </p:spTree>
    <p:extLst>
      <p:ext uri="{BB962C8B-B14F-4D97-AF65-F5344CB8AC3E}">
        <p14:creationId xmlns:p14="http://schemas.microsoft.com/office/powerpoint/2010/main" xmlns="" val="12345675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49508" y="1399104"/>
            <a:ext cx="6118380" cy="40190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24" name="Rectangle 2"/>
          <p:cNvSpPr>
            <a:spLocks noGrp="1" noChangeArrowheads="1"/>
          </p:cNvSpPr>
          <p:nvPr>
            <p:ph type="title"/>
          </p:nvPr>
        </p:nvSpPr>
        <p:spPr>
          <a:xfrm>
            <a:off x="2351088" y="26709"/>
            <a:ext cx="7772400" cy="1143001"/>
          </a:xfrm>
        </p:spPr>
        <p:txBody>
          <a:bodyPr/>
          <a:lstStyle/>
          <a:p>
            <a:r>
              <a:rPr lang="zh-CN" altLang="en-US" sz="3600" b="1" dirty="0" smtClean="0">
                <a:solidFill>
                  <a:srgbClr val="3333CC"/>
                </a:solidFill>
                <a:latin typeface="+mn-lt"/>
              </a:rPr>
              <a:t>氰基丙烯酸酯粘合剂</a:t>
            </a:r>
            <a:endParaRPr lang="it-IT" altLang="it-IT" sz="3600" b="1" dirty="0">
              <a:solidFill>
                <a:srgbClr val="3333CC"/>
              </a:solidFill>
              <a:latin typeface="+mn-lt"/>
            </a:endParaRPr>
          </a:p>
        </p:txBody>
      </p:sp>
      <p:pic>
        <p:nvPicPr>
          <p:cNvPr id="8192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51088" y="5589589"/>
            <a:ext cx="2457450" cy="101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26"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80325" y="5876925"/>
            <a:ext cx="209073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27" name="CasellaDiTesto 11"/>
          <p:cNvSpPr txBox="1">
            <a:spLocks noChangeArrowheads="1"/>
          </p:cNvSpPr>
          <p:nvPr/>
        </p:nvSpPr>
        <p:spPr bwMode="auto">
          <a:xfrm>
            <a:off x="6237288" y="1754568"/>
            <a:ext cx="32416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zh-CN" altLang="en-US" sz="2000" b="1" dirty="0" smtClean="0">
                <a:latin typeface="+mn-lt"/>
              </a:rPr>
              <a:t>氰基丙烯酸正丁酯</a:t>
            </a:r>
          </a:p>
          <a:p>
            <a:pPr>
              <a:spcBef>
                <a:spcPct val="0"/>
              </a:spcBef>
              <a:buNone/>
            </a:pPr>
            <a:r>
              <a:rPr lang="it-IT" altLang="it-IT" sz="2000" b="1" dirty="0" smtClean="0">
                <a:latin typeface="+mn-lt"/>
              </a:rPr>
              <a:t>(+ </a:t>
            </a:r>
            <a:r>
              <a:rPr lang="zh-CN" altLang="en-US" sz="2000" b="1" dirty="0" smtClean="0">
                <a:latin typeface="+mn-lt"/>
              </a:rPr>
              <a:t>亚甲蓝</a:t>
            </a:r>
            <a:r>
              <a:rPr lang="it-IT" altLang="it-IT" sz="2000" b="1" dirty="0" smtClean="0">
                <a:latin typeface="+mn-lt"/>
              </a:rPr>
              <a:t>)</a:t>
            </a:r>
            <a:endParaRPr lang="it-IT" altLang="it-IT" sz="2000" b="1" dirty="0">
              <a:latin typeface="+mn-lt"/>
            </a:endParaRPr>
          </a:p>
        </p:txBody>
      </p:sp>
      <p:grpSp>
        <p:nvGrpSpPr>
          <p:cNvPr id="3" name="Group 17"/>
          <p:cNvGrpSpPr>
            <a:grpSpLocks/>
          </p:cNvGrpSpPr>
          <p:nvPr/>
        </p:nvGrpSpPr>
        <p:grpSpPr bwMode="auto">
          <a:xfrm>
            <a:off x="87316" y="114300"/>
            <a:ext cx="1143000" cy="685800"/>
            <a:chOff x="4944" y="3744"/>
            <a:chExt cx="720" cy="432"/>
          </a:xfrm>
        </p:grpSpPr>
        <p:sp>
          <p:nvSpPr>
            <p:cNvPr id="11"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mn-lt"/>
              </a:endParaRPr>
            </a:p>
          </p:txBody>
        </p:sp>
        <p:sp>
          <p:nvSpPr>
            <p:cNvPr id="12"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mn-lt"/>
                </a:rPr>
                <a:t>GEM</a:t>
              </a:r>
              <a:endParaRPr lang="en-GB" altLang="it-IT" sz="3600" u="sng">
                <a:solidFill>
                  <a:schemeClr val="bg1"/>
                </a:solidFill>
                <a:latin typeface="+mn-lt"/>
              </a:endParaRPr>
            </a:p>
          </p:txBody>
        </p:sp>
      </p:grpSp>
      <p:pic>
        <p:nvPicPr>
          <p:cNvPr id="2" name="Immagin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14400" y="2442891"/>
            <a:ext cx="1991548" cy="1931458"/>
          </a:xfrm>
          <a:prstGeom prst="rect">
            <a:avLst/>
          </a:prstGeom>
        </p:spPr>
      </p:pic>
      <p:sp>
        <p:nvSpPr>
          <p:cNvPr id="13" name="TextBox 12"/>
          <p:cNvSpPr txBox="1"/>
          <p:nvPr/>
        </p:nvSpPr>
        <p:spPr>
          <a:xfrm>
            <a:off x="4181475" y="2505075"/>
            <a:ext cx="1441420" cy="307777"/>
          </a:xfrm>
          <a:prstGeom prst="rect">
            <a:avLst/>
          </a:prstGeom>
          <a:noFill/>
        </p:spPr>
        <p:txBody>
          <a:bodyPr wrap="none" rtlCol="0">
            <a:spAutoFit/>
          </a:bodyPr>
          <a:lstStyle/>
          <a:p>
            <a:r>
              <a:rPr lang="zh-CN" altLang="en-US" sz="1400" dirty="0" smtClean="0"/>
              <a:t>丝网固定的革新</a:t>
            </a:r>
            <a:endParaRPr lang="zh-CN" altLang="en-US" sz="1400" dirty="0"/>
          </a:p>
        </p:txBody>
      </p:sp>
      <p:sp>
        <p:nvSpPr>
          <p:cNvPr id="14" name="TextBox 13"/>
          <p:cNvSpPr txBox="1"/>
          <p:nvPr/>
        </p:nvSpPr>
        <p:spPr>
          <a:xfrm>
            <a:off x="571501" y="5800725"/>
            <a:ext cx="1790700" cy="646331"/>
          </a:xfrm>
          <a:prstGeom prst="rect">
            <a:avLst/>
          </a:prstGeom>
          <a:noFill/>
        </p:spPr>
        <p:txBody>
          <a:bodyPr wrap="square" rtlCol="0">
            <a:spAutoFit/>
          </a:bodyPr>
          <a:lstStyle/>
          <a:p>
            <a:r>
              <a:rPr lang="zh-CN" altLang="en-US" dirty="0" smtClean="0"/>
              <a:t>固定丝网的适应症在美国不适用</a:t>
            </a:r>
            <a:endParaRPr lang="zh-CN" altLang="en-US" dirty="0"/>
          </a:p>
        </p:txBody>
      </p:sp>
    </p:spTree>
    <p:extLst>
      <p:ext uri="{BB962C8B-B14F-4D97-AF65-F5344CB8AC3E}">
        <p14:creationId xmlns:p14="http://schemas.microsoft.com/office/powerpoint/2010/main" xmlns="" val="1314419475"/>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282" y="119786"/>
            <a:ext cx="2648742" cy="17399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CasellaDiTesto 4"/>
          <p:cNvSpPr txBox="1"/>
          <p:nvPr/>
        </p:nvSpPr>
        <p:spPr>
          <a:xfrm>
            <a:off x="2768837" y="3759675"/>
            <a:ext cx="6708449" cy="1569660"/>
          </a:xfrm>
          <a:prstGeom prst="rect">
            <a:avLst/>
          </a:prstGeom>
          <a:noFill/>
        </p:spPr>
        <p:txBody>
          <a:bodyPr wrap="square" rtlCol="0">
            <a:spAutoFit/>
          </a:bodyPr>
          <a:lstStyle/>
          <a:p>
            <a:r>
              <a:rPr lang="zh-CN" altLang="en-US" sz="2400" dirty="0" smtClean="0"/>
              <a:t>体内应用的唯一适应症为</a:t>
            </a:r>
            <a:r>
              <a:rPr lang="it-IT" sz="2400" dirty="0" smtClean="0"/>
              <a:t>:</a:t>
            </a:r>
            <a:endParaRPr lang="it-IT" sz="2400" dirty="0"/>
          </a:p>
          <a:p>
            <a:pPr marL="896938" indent="-285750">
              <a:buFont typeface="Arial" panose="020B0604020202020204" pitchFamily="34" charset="0"/>
              <a:buChar char="•"/>
            </a:pPr>
            <a:r>
              <a:rPr lang="it-IT" sz="2400" dirty="0"/>
              <a:t> </a:t>
            </a:r>
            <a:r>
              <a:rPr lang="zh-CN" altLang="en-US" sz="2400" dirty="0" smtClean="0"/>
              <a:t>丝网固定</a:t>
            </a:r>
            <a:endParaRPr lang="it-IT" sz="2400" dirty="0"/>
          </a:p>
          <a:p>
            <a:pPr marL="896938" indent="-285750">
              <a:buFont typeface="Arial" panose="020B0604020202020204" pitchFamily="34" charset="0"/>
              <a:buChar char="•"/>
            </a:pPr>
            <a:r>
              <a:rPr lang="zh-CN" altLang="en-US" sz="2400" dirty="0" smtClean="0"/>
              <a:t>胃静脉曲张治疗</a:t>
            </a:r>
            <a:endParaRPr lang="it-IT" sz="2400" dirty="0"/>
          </a:p>
          <a:p>
            <a:pPr marL="896938" indent="-285750">
              <a:buFont typeface="Arial" panose="020B0604020202020204" pitchFamily="34" charset="0"/>
              <a:buChar char="•"/>
            </a:pPr>
            <a:endParaRPr lang="it-IT" sz="2400" dirty="0"/>
          </a:p>
        </p:txBody>
      </p:sp>
      <p:sp>
        <p:nvSpPr>
          <p:cNvPr id="6" name="CasellaDiTesto 5"/>
          <p:cNvSpPr txBox="1"/>
          <p:nvPr/>
        </p:nvSpPr>
        <p:spPr>
          <a:xfrm>
            <a:off x="135309" y="1859688"/>
            <a:ext cx="3567002" cy="461665"/>
          </a:xfrm>
          <a:prstGeom prst="rect">
            <a:avLst/>
          </a:prstGeom>
          <a:noFill/>
        </p:spPr>
        <p:txBody>
          <a:bodyPr wrap="none" rtlCol="0">
            <a:spAutoFit/>
          </a:bodyPr>
          <a:lstStyle/>
          <a:p>
            <a:r>
              <a:rPr lang="zh-CN" altLang="en-US" sz="2400" b="1" dirty="0" smtClean="0"/>
              <a:t>是</a:t>
            </a:r>
            <a:r>
              <a:rPr lang="it-IT" sz="2400" b="1" dirty="0" smtClean="0"/>
              <a:t>IIB </a:t>
            </a:r>
            <a:r>
              <a:rPr lang="zh-CN" altLang="en-US" sz="2400" b="1" dirty="0" smtClean="0"/>
              <a:t>类或</a:t>
            </a:r>
            <a:r>
              <a:rPr lang="it-IT" sz="2400" b="1" dirty="0" smtClean="0"/>
              <a:t>III</a:t>
            </a:r>
            <a:r>
              <a:rPr lang="zh-CN" altLang="en-US" sz="2400" b="1" dirty="0" smtClean="0"/>
              <a:t>类器械吗</a:t>
            </a:r>
            <a:r>
              <a:rPr lang="it-IT" sz="2400" b="1" dirty="0" smtClean="0"/>
              <a:t> </a:t>
            </a:r>
            <a:r>
              <a:rPr lang="it-IT" sz="2400" b="1" dirty="0"/>
              <a:t>???</a:t>
            </a:r>
          </a:p>
        </p:txBody>
      </p:sp>
      <p:sp>
        <p:nvSpPr>
          <p:cNvPr id="7" name="CasellaDiTesto 6"/>
          <p:cNvSpPr txBox="1"/>
          <p:nvPr/>
        </p:nvSpPr>
        <p:spPr>
          <a:xfrm>
            <a:off x="3258831" y="2517294"/>
            <a:ext cx="2656496" cy="584775"/>
          </a:xfrm>
          <a:prstGeom prst="rect">
            <a:avLst/>
          </a:prstGeom>
          <a:solidFill>
            <a:srgbClr val="FFFF00"/>
          </a:solidFill>
        </p:spPr>
        <p:txBody>
          <a:bodyPr wrap="none" rtlCol="0">
            <a:spAutoFit/>
          </a:bodyPr>
          <a:lstStyle/>
          <a:p>
            <a:r>
              <a:rPr lang="zh-CN" altLang="en-US" sz="3200" b="1" dirty="0" smtClean="0">
                <a:solidFill>
                  <a:srgbClr val="C00000"/>
                </a:solidFill>
              </a:rPr>
              <a:t>非血管内应用</a:t>
            </a:r>
            <a:endParaRPr lang="it-IT" sz="3200" b="1" dirty="0">
              <a:solidFill>
                <a:srgbClr val="C00000"/>
              </a:solidFill>
            </a:endParaRPr>
          </a:p>
        </p:txBody>
      </p:sp>
      <p:sp>
        <p:nvSpPr>
          <p:cNvPr id="8" name="CasellaDiTesto 7"/>
          <p:cNvSpPr txBox="1"/>
          <p:nvPr/>
        </p:nvSpPr>
        <p:spPr>
          <a:xfrm>
            <a:off x="4316909" y="5468629"/>
            <a:ext cx="3709670" cy="584775"/>
          </a:xfrm>
          <a:prstGeom prst="rect">
            <a:avLst/>
          </a:prstGeom>
          <a:noFill/>
        </p:spPr>
        <p:txBody>
          <a:bodyPr wrap="none" rtlCol="0">
            <a:spAutoFit/>
          </a:bodyPr>
          <a:lstStyle/>
          <a:p>
            <a:r>
              <a:rPr lang="zh-CN" altLang="en-US" sz="3200" b="1" dirty="0" smtClean="0"/>
              <a:t>仅适用于</a:t>
            </a:r>
            <a:r>
              <a:rPr lang="en-US" sz="3200" b="1" dirty="0" smtClean="0"/>
              <a:t>0.5 ml</a:t>
            </a:r>
            <a:r>
              <a:rPr lang="zh-CN" altLang="en-US" sz="3200" b="1" dirty="0" smtClean="0"/>
              <a:t>小瓶</a:t>
            </a:r>
            <a:endParaRPr lang="en-US" sz="3200" b="1" dirty="0"/>
          </a:p>
        </p:txBody>
      </p:sp>
      <p:sp>
        <p:nvSpPr>
          <p:cNvPr id="12" name="Rectangle 2"/>
          <p:cNvSpPr>
            <a:spLocks noGrp="1" noChangeArrowheads="1"/>
          </p:cNvSpPr>
          <p:nvPr>
            <p:ph type="title"/>
          </p:nvPr>
        </p:nvSpPr>
        <p:spPr>
          <a:xfrm>
            <a:off x="3297252" y="-153265"/>
            <a:ext cx="8018447" cy="1143001"/>
          </a:xfrm>
        </p:spPr>
        <p:txBody>
          <a:bodyPr/>
          <a:lstStyle/>
          <a:p>
            <a:r>
              <a:rPr lang="zh-CN" altLang="en-US" sz="3600" b="1" dirty="0" smtClean="0">
                <a:solidFill>
                  <a:srgbClr val="3333CC"/>
                </a:solidFill>
                <a:latin typeface="+mn-lt"/>
              </a:rPr>
              <a:t>氰基丙烯酸酯粘合剂</a:t>
            </a:r>
            <a:r>
              <a:rPr lang="it-IT" altLang="it-IT" sz="3600" b="1" dirty="0" smtClean="0">
                <a:solidFill>
                  <a:srgbClr val="3333CC"/>
                </a:solidFill>
                <a:latin typeface="+mn-lt"/>
              </a:rPr>
              <a:t>(</a:t>
            </a:r>
            <a:r>
              <a:rPr lang="zh-CN" altLang="en-US" sz="3600" b="1" dirty="0" smtClean="0">
                <a:solidFill>
                  <a:srgbClr val="3333CC"/>
                </a:solidFill>
                <a:latin typeface="+mn-lt"/>
              </a:rPr>
              <a:t>纯氰基丙烯酸酯</a:t>
            </a:r>
            <a:r>
              <a:rPr lang="it-IT" altLang="it-IT" sz="3600" b="1" dirty="0" smtClean="0">
                <a:solidFill>
                  <a:srgbClr val="3333CC"/>
                </a:solidFill>
                <a:latin typeface="+mn-lt"/>
              </a:rPr>
              <a:t>)</a:t>
            </a:r>
            <a:endParaRPr lang="it-IT" altLang="it-IT" sz="3600" b="1" dirty="0">
              <a:solidFill>
                <a:srgbClr val="3333CC"/>
              </a:solidFill>
              <a:latin typeface="+mn-lt"/>
            </a:endParaRPr>
          </a:p>
        </p:txBody>
      </p:sp>
    </p:spTree>
    <p:extLst>
      <p:ext uri="{BB962C8B-B14F-4D97-AF65-F5344CB8AC3E}">
        <p14:creationId xmlns:p14="http://schemas.microsoft.com/office/powerpoint/2010/main" xmlns="" val="2798202646"/>
      </p:ext>
    </p:extLst>
  </p:cSld>
  <p:clrMapOvr>
    <a:masterClrMapping/>
  </p:clrMapOvr>
  <p:timing>
    <p:tnLst>
      <p:par>
        <p:cTn id="1" dur="indefinite" restart="never" nodeType="tmRoot"/>
      </p:par>
    </p:tnLst>
  </p:timing>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83970" name="Picture 3"/>
          <p:cNvPicPr>
            <a:picLocks noChangeArrowheads="1" noChangeAspect="1"/>
          </p:cNvPicPr>
          <p:nvPr/>
        </p:nvPicPr>
        <p:blipFill>
          <a:blip cstate="print" r:embed="rId2">
            <a:extLst>
              <a:ext uri="{28A0092B-C50C-407E-A947-70E740481C1C}">
                <a14:useLocalDpi xmlns:a14="http://schemas.microsoft.com/office/drawing/2010/main" xmlns="" val="0"/>
              </a:ext>
            </a:extLst>
          </a:blip>
          <a:srcRect/>
          <a:stretch>
            <a:fillRect/>
          </a:stretch>
        </p:blipFill>
        <p:spPr bwMode="auto">
          <a:xfrm>
            <a:off x="6170062" y="3144492"/>
            <a:ext cx="2840423" cy="354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3971" name="Picture 4"/>
          <p:cNvPicPr>
            <a:picLocks noChangeArrowheads="1" noChangeAspect="1"/>
          </p:cNvPicPr>
          <p:nvPr/>
        </p:nvPicPr>
        <p:blipFill>
          <a:blip cstate="print" r:embed="rId3">
            <a:extLst>
              <a:ext uri="{28A0092B-C50C-407E-A947-70E740481C1C}">
                <a14:useLocalDpi xmlns:a14="http://schemas.microsoft.com/office/drawing/2010/main" xmlns="" val="0"/>
              </a:ext>
            </a:extLst>
          </a:blip>
          <a:srcRect/>
          <a:stretch>
            <a:fillRect/>
          </a:stretch>
        </p:blipFill>
        <p:spPr bwMode="auto">
          <a:xfrm>
            <a:off x="9095304" y="3144492"/>
            <a:ext cx="2835447" cy="3520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975" name="CasellaDiTesto 8"/>
          <p:cNvSpPr txBox="1">
            <a:spLocks noChangeArrowheads="1"/>
          </p:cNvSpPr>
          <p:nvPr/>
        </p:nvSpPr>
        <p:spPr bwMode="auto">
          <a:xfrm>
            <a:off x="6826476" y="1268608"/>
            <a:ext cx="367007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charset="0" panose="02020603050405020304" pitchFamily="18" typeface="Times New Roman"/>
              </a:defRPr>
            </a:lvl1pPr>
            <a:lvl2pPr indent="-285750" marL="742950">
              <a:spcBef>
                <a:spcPct val="20000"/>
              </a:spcBef>
              <a:buChar char="–"/>
              <a:defRPr sz="2800">
                <a:solidFill>
                  <a:schemeClr val="tx1"/>
                </a:solidFill>
                <a:latin charset="0" panose="02020603050405020304" pitchFamily="18" typeface="Times New Roman"/>
              </a:defRPr>
            </a:lvl2pPr>
            <a:lvl3pPr indent="-228600" marL="1143000">
              <a:spcBef>
                <a:spcPct val="20000"/>
              </a:spcBef>
              <a:buChar char="•"/>
              <a:defRPr sz="2400">
                <a:solidFill>
                  <a:schemeClr val="tx1"/>
                </a:solidFill>
                <a:latin charset="0" panose="02020603050405020304" pitchFamily="18" typeface="Times New Roman"/>
              </a:defRPr>
            </a:lvl3pPr>
            <a:lvl4pPr indent="-228600" marL="1600200">
              <a:spcBef>
                <a:spcPct val="20000"/>
              </a:spcBef>
              <a:buChar char="–"/>
              <a:defRPr sz="2000">
                <a:solidFill>
                  <a:schemeClr val="tx1"/>
                </a:solidFill>
                <a:latin charset="0" panose="02020603050405020304" pitchFamily="18" typeface="Times New Roman"/>
              </a:defRPr>
            </a:lvl4pPr>
            <a:lvl5pPr indent="-228600" marL="2057400">
              <a:spcBef>
                <a:spcPct val="20000"/>
              </a:spcBef>
              <a:buChar char="»"/>
              <a:defRPr sz="2000">
                <a:solidFill>
                  <a:schemeClr val="tx1"/>
                </a:solidFill>
                <a:latin charset="0" panose="02020603050405020304" pitchFamily="18" typeface="Times New Roman"/>
              </a:defRPr>
            </a:lvl5pPr>
            <a:lvl6pPr eaLnBrk="0" fontAlgn="base" hangingPunct="0" indent="-228600" marL="2514600">
              <a:spcBef>
                <a:spcPct val="20000"/>
              </a:spcBef>
              <a:spcAft>
                <a:spcPct val="0"/>
              </a:spcAft>
              <a:buChar char="»"/>
              <a:defRPr sz="2000">
                <a:solidFill>
                  <a:schemeClr val="tx1"/>
                </a:solidFill>
                <a:latin charset="0" panose="02020603050405020304" pitchFamily="18" typeface="Times New Roman"/>
              </a:defRPr>
            </a:lvl6pPr>
            <a:lvl7pPr eaLnBrk="0" fontAlgn="base" hangingPunct="0" indent="-228600" marL="2971800">
              <a:spcBef>
                <a:spcPct val="20000"/>
              </a:spcBef>
              <a:spcAft>
                <a:spcPct val="0"/>
              </a:spcAft>
              <a:buChar char="»"/>
              <a:defRPr sz="2000">
                <a:solidFill>
                  <a:schemeClr val="tx1"/>
                </a:solidFill>
                <a:latin charset="0" panose="02020603050405020304" pitchFamily="18" typeface="Times New Roman"/>
              </a:defRPr>
            </a:lvl7pPr>
            <a:lvl8pPr eaLnBrk="0" fontAlgn="base" hangingPunct="0" indent="-228600" marL="3429000">
              <a:spcBef>
                <a:spcPct val="20000"/>
              </a:spcBef>
              <a:spcAft>
                <a:spcPct val="0"/>
              </a:spcAft>
              <a:buChar char="»"/>
              <a:defRPr sz="2000">
                <a:solidFill>
                  <a:schemeClr val="tx1"/>
                </a:solidFill>
                <a:latin charset="0" panose="02020603050405020304" pitchFamily="18" typeface="Times New Roman"/>
              </a:defRPr>
            </a:lvl8pPr>
            <a:lvl9pPr eaLnBrk="0" fontAlgn="base" hangingPunct="0" indent="-228600" marL="3886200">
              <a:spcBef>
                <a:spcPct val="20000"/>
              </a:spcBef>
              <a:spcAft>
                <a:spcPct val="0"/>
              </a:spcAft>
              <a:buChar char="»"/>
              <a:defRPr sz="2000">
                <a:solidFill>
                  <a:schemeClr val="tx1"/>
                </a:solidFill>
                <a:latin charset="0" panose="02020603050405020304" pitchFamily="18" typeface="Times New Roman"/>
              </a:defRPr>
            </a:lvl9pPr>
          </a:lstStyle>
          <a:p>
            <a:pPr algn="ctr">
              <a:spcBef>
                <a:spcPct val="0"/>
              </a:spcBef>
              <a:buNone/>
            </a:pPr>
            <a:r>
              <a:rPr altLang="en-US" b="1" dirty="0" lang="zh-CN" smtClean="0" sz="2400">
                <a:solidFill>
                  <a:srgbClr val="C00000"/>
                </a:solidFill>
                <a:latin typeface="+mn-lt"/>
              </a:rPr>
              <a:t>仅适用于</a:t>
            </a:r>
            <a:r>
              <a:rPr altLang="zh-CN" b="1" dirty="0" lang="en-US" smtClean="0" sz="2400">
                <a:solidFill>
                  <a:srgbClr val="C00000"/>
                </a:solidFill>
                <a:latin typeface="+mn-lt"/>
              </a:rPr>
              <a:t>0.5 ml</a:t>
            </a:r>
            <a:r>
              <a:rPr altLang="en-US" b="1" dirty="0" lang="zh-CN" smtClean="0" sz="2400">
                <a:solidFill>
                  <a:srgbClr val="C00000"/>
                </a:solidFill>
                <a:latin typeface="+mn-lt"/>
              </a:rPr>
              <a:t>小瓶</a:t>
            </a:r>
            <a:r>
              <a:rPr altLang="it-IT" b="1" dirty="0" lang="en-US" smtClean="0" sz="2400">
                <a:solidFill>
                  <a:srgbClr val="C00000"/>
                </a:solidFill>
                <a:latin typeface="+mn-lt"/>
              </a:rPr>
              <a:t>!! </a:t>
            </a:r>
            <a:endParaRPr altLang="it-IT" b="1" dirty="0" lang="en-US" sz="2400">
              <a:solidFill>
                <a:srgbClr val="C00000"/>
              </a:solidFill>
              <a:latin typeface="+mn-lt"/>
            </a:endParaRPr>
          </a:p>
        </p:txBody>
      </p:sp>
      <p:sp>
        <p:nvSpPr>
          <p:cNvPr id="12" name="Rectangle 2"/>
          <p:cNvSpPr>
            <a:spLocks noChangeArrowheads="1" noGrp="1"/>
          </p:cNvSpPr>
          <p:nvPr>
            <p:ph type="title"/>
          </p:nvPr>
        </p:nvSpPr>
        <p:spPr>
          <a:xfrm>
            <a:off x="1573421" y="-98116"/>
            <a:ext cx="7772400" cy="1143001"/>
          </a:xfrm>
        </p:spPr>
        <p:txBody>
          <a:bodyPr/>
          <a:lstStyle/>
          <a:p>
            <a:r>
              <a:rPr altLang="en-US" b="1" dirty="0" lang="zh-CN" smtClean="0" sz="3600">
                <a:solidFill>
                  <a:srgbClr val="3333CC"/>
                </a:solidFill>
                <a:latin typeface="+mn-lt"/>
              </a:rPr>
              <a:t>氰基丙烯酸酯粘合剂</a:t>
            </a:r>
            <a:endParaRPr altLang="it-IT" b="1" dirty="0" lang="it-IT" sz="3600">
              <a:solidFill>
                <a:srgbClr val="3333CC"/>
              </a:solidFill>
              <a:latin typeface="+mn-lt"/>
            </a:endParaRPr>
          </a:p>
        </p:txBody>
      </p:sp>
      <p:grpSp>
        <p:nvGrpSpPr>
          <p:cNvPr id="6" name="Group 17"/>
          <p:cNvGrpSpPr>
            <a:grpSpLocks/>
          </p:cNvGrpSpPr>
          <p:nvPr/>
        </p:nvGrpSpPr>
        <p:grpSpPr bwMode="auto">
          <a:xfrm>
            <a:off x="87316" y="114300"/>
            <a:ext cx="1143000" cy="685800"/>
            <a:chOff x="4944" y="3744"/>
            <a:chExt cx="720" cy="432"/>
          </a:xfrm>
        </p:grpSpPr>
        <p:sp>
          <p:nvSpPr>
            <p:cNvPr id="14"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wrap="none"/>
            <a:lstStyle>
              <a:lvl1pPr>
                <a:spcBef>
                  <a:spcPct val="20000"/>
                </a:spcBef>
                <a:buChar char="•"/>
                <a:defRPr sz="3200">
                  <a:solidFill>
                    <a:schemeClr val="tx1"/>
                  </a:solidFill>
                  <a:latin charset="0" panose="02020603050405020304" pitchFamily="18" typeface="Times New Roman"/>
                </a:defRPr>
              </a:lvl1pPr>
              <a:lvl2pPr indent="-285750" marL="742950">
                <a:spcBef>
                  <a:spcPct val="20000"/>
                </a:spcBef>
                <a:buChar char="–"/>
                <a:defRPr sz="2800">
                  <a:solidFill>
                    <a:schemeClr val="tx1"/>
                  </a:solidFill>
                  <a:latin charset="0" panose="02020603050405020304" pitchFamily="18" typeface="Times New Roman"/>
                </a:defRPr>
              </a:lvl2pPr>
              <a:lvl3pPr indent="-228600" marL="1143000">
                <a:spcBef>
                  <a:spcPct val="20000"/>
                </a:spcBef>
                <a:buChar char="•"/>
                <a:defRPr sz="2400">
                  <a:solidFill>
                    <a:schemeClr val="tx1"/>
                  </a:solidFill>
                  <a:latin charset="0" panose="02020603050405020304" pitchFamily="18" typeface="Times New Roman"/>
                </a:defRPr>
              </a:lvl3pPr>
              <a:lvl4pPr indent="-228600" marL="1600200">
                <a:spcBef>
                  <a:spcPct val="20000"/>
                </a:spcBef>
                <a:buChar char="–"/>
                <a:defRPr sz="2000">
                  <a:solidFill>
                    <a:schemeClr val="tx1"/>
                  </a:solidFill>
                  <a:latin charset="0" panose="02020603050405020304" pitchFamily="18" typeface="Times New Roman"/>
                </a:defRPr>
              </a:lvl4pPr>
              <a:lvl5pPr indent="-228600" marL="2057400">
                <a:spcBef>
                  <a:spcPct val="20000"/>
                </a:spcBef>
                <a:buChar char="»"/>
                <a:defRPr sz="2000">
                  <a:solidFill>
                    <a:schemeClr val="tx1"/>
                  </a:solidFill>
                  <a:latin charset="0" panose="02020603050405020304" pitchFamily="18" typeface="Times New Roman"/>
                </a:defRPr>
              </a:lvl5pPr>
              <a:lvl6pPr eaLnBrk="0" fontAlgn="base" hangingPunct="0" indent="-228600" marL="2514600">
                <a:spcBef>
                  <a:spcPct val="20000"/>
                </a:spcBef>
                <a:spcAft>
                  <a:spcPct val="0"/>
                </a:spcAft>
                <a:buChar char="»"/>
                <a:defRPr sz="2000">
                  <a:solidFill>
                    <a:schemeClr val="tx1"/>
                  </a:solidFill>
                  <a:latin charset="0" panose="02020603050405020304" pitchFamily="18" typeface="Times New Roman"/>
                </a:defRPr>
              </a:lvl6pPr>
              <a:lvl7pPr eaLnBrk="0" fontAlgn="base" hangingPunct="0" indent="-228600" marL="2971800">
                <a:spcBef>
                  <a:spcPct val="20000"/>
                </a:spcBef>
                <a:spcAft>
                  <a:spcPct val="0"/>
                </a:spcAft>
                <a:buChar char="»"/>
                <a:defRPr sz="2000">
                  <a:solidFill>
                    <a:schemeClr val="tx1"/>
                  </a:solidFill>
                  <a:latin charset="0" panose="02020603050405020304" pitchFamily="18" typeface="Times New Roman"/>
                </a:defRPr>
              </a:lvl7pPr>
              <a:lvl8pPr eaLnBrk="0" fontAlgn="base" hangingPunct="0" indent="-228600" marL="3429000">
                <a:spcBef>
                  <a:spcPct val="20000"/>
                </a:spcBef>
                <a:spcAft>
                  <a:spcPct val="0"/>
                </a:spcAft>
                <a:buChar char="»"/>
                <a:defRPr sz="2000">
                  <a:solidFill>
                    <a:schemeClr val="tx1"/>
                  </a:solidFill>
                  <a:latin charset="0" panose="02020603050405020304" pitchFamily="18" typeface="Times New Roman"/>
                </a:defRPr>
              </a:lvl8pPr>
              <a:lvl9pPr eaLnBrk="0" fontAlgn="base" hangingPunct="0" indent="-228600" marL="3886200">
                <a:spcBef>
                  <a:spcPct val="20000"/>
                </a:spcBef>
                <a:spcAft>
                  <a:spcPct val="0"/>
                </a:spcAft>
                <a:buChar char="»"/>
                <a:defRPr sz="2000">
                  <a:solidFill>
                    <a:schemeClr val="tx1"/>
                  </a:solidFill>
                  <a:latin charset="0" panose="02020603050405020304" pitchFamily="18" typeface="Times New Roman"/>
                </a:defRPr>
              </a:lvl9pPr>
            </a:lstStyle>
            <a:p>
              <a:pPr algn="ctr">
                <a:spcBef>
                  <a:spcPct val="0"/>
                </a:spcBef>
                <a:buFontTx/>
                <a:buNone/>
              </a:pPr>
              <a:endParaRPr altLang="it-IT" lang="it-IT" sz="3600" u="sng">
                <a:solidFill>
                  <a:schemeClr val="bg1"/>
                </a:solidFill>
                <a:latin typeface="+mn-lt"/>
              </a:endParaRPr>
            </a:p>
          </p:txBody>
        </p:sp>
        <p:sp>
          <p:nvSpPr>
            <p:cNvPr id="15"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charset="0" panose="02020603050405020304" pitchFamily="18" typeface="Times New Roman"/>
                </a:defRPr>
              </a:lvl1pPr>
              <a:lvl2pPr indent="-285750" marL="742950">
                <a:spcBef>
                  <a:spcPct val="20000"/>
                </a:spcBef>
                <a:buChar char="–"/>
                <a:defRPr sz="2800">
                  <a:solidFill>
                    <a:schemeClr val="tx1"/>
                  </a:solidFill>
                  <a:latin charset="0" panose="02020603050405020304" pitchFamily="18" typeface="Times New Roman"/>
                </a:defRPr>
              </a:lvl2pPr>
              <a:lvl3pPr indent="-228600" marL="1143000">
                <a:spcBef>
                  <a:spcPct val="20000"/>
                </a:spcBef>
                <a:buChar char="•"/>
                <a:defRPr sz="2400">
                  <a:solidFill>
                    <a:schemeClr val="tx1"/>
                  </a:solidFill>
                  <a:latin charset="0" panose="02020603050405020304" pitchFamily="18" typeface="Times New Roman"/>
                </a:defRPr>
              </a:lvl3pPr>
              <a:lvl4pPr indent="-228600" marL="1600200">
                <a:spcBef>
                  <a:spcPct val="20000"/>
                </a:spcBef>
                <a:buChar char="–"/>
                <a:defRPr sz="2000">
                  <a:solidFill>
                    <a:schemeClr val="tx1"/>
                  </a:solidFill>
                  <a:latin charset="0" panose="02020603050405020304" pitchFamily="18" typeface="Times New Roman"/>
                </a:defRPr>
              </a:lvl4pPr>
              <a:lvl5pPr indent="-228600" marL="2057400">
                <a:spcBef>
                  <a:spcPct val="20000"/>
                </a:spcBef>
                <a:buChar char="»"/>
                <a:defRPr sz="2000">
                  <a:solidFill>
                    <a:schemeClr val="tx1"/>
                  </a:solidFill>
                  <a:latin charset="0" panose="02020603050405020304" pitchFamily="18" typeface="Times New Roman"/>
                </a:defRPr>
              </a:lvl5pPr>
              <a:lvl6pPr eaLnBrk="0" fontAlgn="base" hangingPunct="0" indent="-228600" marL="2514600">
                <a:spcBef>
                  <a:spcPct val="20000"/>
                </a:spcBef>
                <a:spcAft>
                  <a:spcPct val="0"/>
                </a:spcAft>
                <a:buChar char="»"/>
                <a:defRPr sz="2000">
                  <a:solidFill>
                    <a:schemeClr val="tx1"/>
                  </a:solidFill>
                  <a:latin charset="0" panose="02020603050405020304" pitchFamily="18" typeface="Times New Roman"/>
                </a:defRPr>
              </a:lvl6pPr>
              <a:lvl7pPr eaLnBrk="0" fontAlgn="base" hangingPunct="0" indent="-228600" marL="2971800">
                <a:spcBef>
                  <a:spcPct val="20000"/>
                </a:spcBef>
                <a:spcAft>
                  <a:spcPct val="0"/>
                </a:spcAft>
                <a:buChar char="»"/>
                <a:defRPr sz="2000">
                  <a:solidFill>
                    <a:schemeClr val="tx1"/>
                  </a:solidFill>
                  <a:latin charset="0" panose="02020603050405020304" pitchFamily="18" typeface="Times New Roman"/>
                </a:defRPr>
              </a:lvl7pPr>
              <a:lvl8pPr eaLnBrk="0" fontAlgn="base" hangingPunct="0" indent="-228600" marL="3429000">
                <a:spcBef>
                  <a:spcPct val="20000"/>
                </a:spcBef>
                <a:spcAft>
                  <a:spcPct val="0"/>
                </a:spcAft>
                <a:buChar char="»"/>
                <a:defRPr sz="2000">
                  <a:solidFill>
                    <a:schemeClr val="tx1"/>
                  </a:solidFill>
                  <a:latin charset="0" panose="02020603050405020304" pitchFamily="18" typeface="Times New Roman"/>
                </a:defRPr>
              </a:lvl8pPr>
              <a:lvl9pPr eaLnBrk="0" fontAlgn="base" hangingPunct="0" indent="-228600" marL="3886200">
                <a:spcBef>
                  <a:spcPct val="20000"/>
                </a:spcBef>
                <a:spcAft>
                  <a:spcPct val="0"/>
                </a:spcAft>
                <a:buChar char="»"/>
                <a:defRPr sz="2000">
                  <a:solidFill>
                    <a:schemeClr val="tx1"/>
                  </a:solidFill>
                  <a:latin charset="0" panose="02020603050405020304" pitchFamily="18" typeface="Times New Roman"/>
                </a:defRPr>
              </a:lvl9pPr>
            </a:lstStyle>
            <a:p>
              <a:pPr>
                <a:spcBef>
                  <a:spcPct val="0"/>
                </a:spcBef>
                <a:buFontTx/>
                <a:buNone/>
              </a:pPr>
              <a:r>
                <a:rPr altLang="it-IT" lang="it-IT" sz="3600" u="sng">
                  <a:solidFill>
                    <a:schemeClr val="bg1"/>
                  </a:solidFill>
                  <a:latin typeface="+mn-lt"/>
                </a:rPr>
                <a:t>GEM</a:t>
              </a:r>
              <a:endParaRPr altLang="it-IT" lang="en-GB" sz="3600" u="sng">
                <a:solidFill>
                  <a:schemeClr val="bg1"/>
                </a:solidFill>
                <a:latin typeface="+mn-lt"/>
              </a:endParaRPr>
            </a:p>
          </p:txBody>
        </p:sp>
      </p:grpSp>
      <p:pic>
        <p:nvPicPr>
          <p:cNvPr id="2" name="Immagine 1"/>
          <p:cNvPicPr>
            <a:picLocks noChangeAspect="1"/>
          </p:cNvPicPr>
          <p:nvPr/>
        </p:nvPicPr>
        <p:blipFill>
          <a:blip cstate="print" r:embed="rId4"/>
          <a:stretch>
            <a:fillRect/>
          </a:stretch>
        </p:blipFill>
        <p:spPr>
          <a:xfrm>
            <a:off x="2155644" y="1067344"/>
            <a:ext cx="4480609" cy="1009284"/>
          </a:xfrm>
          <a:prstGeom prst="rect">
            <a:avLst/>
          </a:prstGeom>
        </p:spPr>
      </p:pic>
      <p:pic>
        <p:nvPicPr>
          <p:cNvPr id="3" name="Immagine 2"/>
          <p:cNvPicPr>
            <a:picLocks noChangeAspect="1"/>
          </p:cNvPicPr>
          <p:nvPr/>
        </p:nvPicPr>
        <p:blipFill>
          <a:blip cstate="print" r:embed="rId5"/>
          <a:stretch>
            <a:fillRect/>
          </a:stretch>
        </p:blipFill>
        <p:spPr>
          <a:xfrm>
            <a:off x="734810" y="1110971"/>
            <a:ext cx="1323112" cy="922029"/>
          </a:xfrm>
          <a:prstGeom prst="rect">
            <a:avLst/>
          </a:prstGeom>
        </p:spPr>
      </p:pic>
      <p:pic>
        <p:nvPicPr>
          <p:cNvPr id="4" name="Immagine 3"/>
          <p:cNvPicPr>
            <a:picLocks noChangeAspect="1"/>
          </p:cNvPicPr>
          <p:nvPr/>
        </p:nvPicPr>
        <p:blipFill rotWithShape="1">
          <a:blip cstate="print" r:embed="rId6"/>
          <a:stretch/>
        </p:blipFill>
        <p:spPr>
          <a:xfrm>
            <a:off x="369716" y="2303088"/>
            <a:ext cx="3962743" cy="1404696"/>
          </a:xfrm>
          <a:prstGeom prst="rect">
            <a:avLst/>
          </a:prstGeom>
        </p:spPr>
      </p:pic>
      <p:pic>
        <p:nvPicPr>
          <p:cNvPr id="16" name="Immagine 15"/>
          <p:cNvPicPr>
            <a:picLocks noChangeAspect="1"/>
          </p:cNvPicPr>
          <p:nvPr/>
        </p:nvPicPr>
        <p:blipFill>
          <a:blip cstate="print" r:embed="rId7"/>
          <a:stretch>
            <a:fillRect/>
          </a:stretch>
        </p:blipFill>
        <p:spPr>
          <a:xfrm>
            <a:off x="334279" y="3750932"/>
            <a:ext cx="4033615" cy="579414"/>
          </a:xfrm>
          <a:prstGeom prst="rect">
            <a:avLst/>
          </a:prstGeom>
        </p:spPr>
      </p:pic>
      <p:pic>
        <p:nvPicPr>
          <p:cNvPr id="5" name="Immagine 4"/>
          <p:cNvPicPr>
            <a:picLocks noChangeAspect="1"/>
          </p:cNvPicPr>
          <p:nvPr/>
        </p:nvPicPr>
        <p:blipFill>
          <a:blip cstate="print" r:embed="rId8"/>
          <a:stretch>
            <a:fillRect/>
          </a:stretch>
        </p:blipFill>
        <p:spPr>
          <a:xfrm>
            <a:off x="334279" y="4379340"/>
            <a:ext cx="4683060" cy="2320498"/>
          </a:xfrm>
          <a:prstGeom prst="rect">
            <a:avLst/>
          </a:prstGeom>
        </p:spPr>
      </p:pic>
      <p:sp>
        <p:nvSpPr>
          <p:cNvPr id="17" name="TextBox 16"/>
          <p:cNvSpPr txBox="1"/>
          <p:nvPr/>
        </p:nvSpPr>
        <p:spPr>
          <a:xfrm>
            <a:off x="2462213" y="885825"/>
            <a:ext cx="2856872" cy="215444"/>
          </a:xfrm>
          <a:prstGeom prst="rect">
            <a:avLst/>
          </a:prstGeom>
          <a:noFill/>
        </p:spPr>
        <p:txBody>
          <a:bodyPr rtlCol="0" wrap="none">
            <a:spAutoFit/>
          </a:bodyPr>
          <a:lstStyle/>
          <a:p>
            <a:r>
              <a:rPr altLang="en-US" dirty="0" lang="zh-CN" smtClean="0" sz="800"/>
              <a:t>将</a:t>
            </a:r>
            <a:r>
              <a:rPr altLang="zh-CN" dirty="0" err="1" lang="en-US" smtClean="0" sz="800"/>
              <a:t>Histoacryl</a:t>
            </a:r>
            <a:r>
              <a:rPr altLang="en-US" dirty="0" lang="zh-CN" smtClean="0" sz="800"/>
              <a:t>与我们的丝网产品呢联用可获得最佳的相互作用</a:t>
            </a:r>
            <a:endParaRPr altLang="en-US" dirty="0" lang="zh-CN" sz="800"/>
          </a:p>
        </p:txBody>
      </p:sp>
      <p:sp>
        <p:nvSpPr>
          <p:cNvPr id="18" name="TextBox 17"/>
          <p:cNvSpPr txBox="1"/>
          <p:nvPr/>
        </p:nvSpPr>
        <p:spPr>
          <a:xfrm>
            <a:off x="2843213" y="1314451"/>
            <a:ext cx="389850" cy="215444"/>
          </a:xfrm>
          <a:prstGeom prst="rect">
            <a:avLst/>
          </a:prstGeom>
          <a:noFill/>
        </p:spPr>
        <p:txBody>
          <a:bodyPr rtlCol="0" wrap="none">
            <a:spAutoFit/>
          </a:bodyPr>
          <a:lstStyle/>
          <a:p>
            <a:r>
              <a:rPr altLang="en-US" dirty="0" lang="zh-CN" smtClean="0" sz="800"/>
              <a:t>描述</a:t>
            </a:r>
            <a:endParaRPr altLang="en-US" dirty="0" lang="zh-CN" sz="800"/>
          </a:p>
        </p:txBody>
      </p:sp>
      <p:sp>
        <p:nvSpPr>
          <p:cNvPr id="19" name="TextBox 18"/>
          <p:cNvSpPr txBox="1"/>
          <p:nvPr/>
        </p:nvSpPr>
        <p:spPr>
          <a:xfrm>
            <a:off x="5024437" y="1328738"/>
            <a:ext cx="389850" cy="215444"/>
          </a:xfrm>
          <a:prstGeom prst="rect">
            <a:avLst/>
          </a:prstGeom>
          <a:noFill/>
        </p:spPr>
        <p:txBody>
          <a:bodyPr rtlCol="0" wrap="none">
            <a:spAutoFit/>
          </a:bodyPr>
          <a:lstStyle/>
          <a:p>
            <a:r>
              <a:rPr altLang="en-US" dirty="0" lang="zh-CN" smtClean="0" sz="800"/>
              <a:t>货号</a:t>
            </a:r>
            <a:endParaRPr altLang="en-US" dirty="0" lang="zh-CN" sz="800"/>
          </a:p>
        </p:txBody>
      </p:sp>
      <p:sp>
        <p:nvSpPr>
          <p:cNvPr id="20" name="TextBox 19"/>
          <p:cNvSpPr txBox="1"/>
          <p:nvPr/>
        </p:nvSpPr>
        <p:spPr>
          <a:xfrm>
            <a:off x="6148387" y="1319213"/>
            <a:ext cx="492443" cy="215444"/>
          </a:xfrm>
          <a:prstGeom prst="rect">
            <a:avLst/>
          </a:prstGeom>
          <a:noFill/>
        </p:spPr>
        <p:txBody>
          <a:bodyPr rtlCol="0" wrap="none">
            <a:spAutoFit/>
          </a:bodyPr>
          <a:lstStyle/>
          <a:p>
            <a:r>
              <a:rPr altLang="en-US" dirty="0" lang="zh-CN" smtClean="0" sz="800"/>
              <a:t>内容物</a:t>
            </a:r>
            <a:endParaRPr altLang="en-US" dirty="0" lang="zh-CN" sz="800"/>
          </a:p>
        </p:txBody>
      </p:sp>
      <p:sp>
        <p:nvSpPr>
          <p:cNvPr id="21" name="TextBox 20"/>
          <p:cNvSpPr txBox="1"/>
          <p:nvPr/>
        </p:nvSpPr>
        <p:spPr>
          <a:xfrm>
            <a:off x="4257675" y="3686175"/>
            <a:ext cx="2497350" cy="369332"/>
          </a:xfrm>
          <a:prstGeom prst="rect">
            <a:avLst/>
          </a:prstGeom>
          <a:noFill/>
        </p:spPr>
        <p:txBody>
          <a:bodyPr rtlCol="0" wrap="none">
            <a:spAutoFit/>
          </a:bodyPr>
          <a:lstStyle/>
          <a:p>
            <a:r>
              <a:rPr altLang="zh-CN" dirty="0" err="1" lang="en-US" smtClean="0"/>
              <a:t>Histoacryl</a:t>
            </a:r>
            <a:r>
              <a:rPr altLang="en-US" dirty="0" lang="zh-CN" smtClean="0"/>
              <a:t>用于开口修复</a:t>
            </a:r>
            <a:endParaRPr altLang="en-US" dirty="0" lang="zh-CN"/>
          </a:p>
        </p:txBody>
      </p:sp>
      <p:sp>
        <p:nvSpPr>
          <p:cNvPr id="22" name="TextBox 21"/>
          <p:cNvSpPr txBox="1"/>
          <p:nvPr/>
        </p:nvSpPr>
        <p:spPr>
          <a:xfrm>
            <a:off x="2305050" y="4095750"/>
            <a:ext cx="1441420" cy="307777"/>
          </a:xfrm>
          <a:prstGeom prst="rect">
            <a:avLst/>
          </a:prstGeom>
          <a:noFill/>
        </p:spPr>
        <p:txBody>
          <a:bodyPr rtlCol="0" wrap="none">
            <a:spAutoFit/>
          </a:bodyPr>
          <a:lstStyle/>
          <a:p>
            <a:r>
              <a:rPr altLang="en-US" dirty="0" lang="zh-CN" smtClean="0" sz="1400"/>
              <a:t>丝网固定的革新</a:t>
            </a:r>
            <a:endParaRPr altLang="en-US" dirty="0" lang="zh-CN" sz="1400"/>
          </a:p>
        </p:txBody>
      </p:sp>
    </p:spTree>
    <p:extLst>
      <p:ext uri="{BB962C8B-B14F-4D97-AF65-F5344CB8AC3E}">
        <p14:creationId xmlns:p14="http://schemas.microsoft.com/office/powerpoint/2010/main" xmlns="" val="2456957418"/>
      </p:ext>
    </p:extLst>
  </p:cSld>
  <p:clrMapOvr>
    <a:masterClrMapping/>
  </p:clrMapOvr>
  <p:transition>
    <p:random/>
  </p:transition>
  <p:timing>
    <p:tnLst>
      <p:par>
        <p:cTn dur="indefinite" id="1" nodeType="tmRoot" restart="never"/>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7" name="Group 26"/>
          <p:cNvGrpSpPr>
            <a:grpSpLocks/>
          </p:cNvGrpSpPr>
          <p:nvPr/>
        </p:nvGrpSpPr>
        <p:grpSpPr bwMode="auto">
          <a:xfrm>
            <a:off x="-72335" y="0"/>
            <a:ext cx="1230312" cy="708025"/>
            <a:chOff x="4889" y="3734"/>
            <a:chExt cx="775" cy="446"/>
          </a:xfrm>
        </p:grpSpPr>
        <p:sp>
          <p:nvSpPr>
            <p:cNvPr id="11274" name="Rectangle 27"/>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4000" u="sng">
                <a:solidFill>
                  <a:schemeClr val="bg1"/>
                </a:solidFill>
                <a:latin typeface="+mn-lt"/>
              </a:endParaRPr>
            </a:p>
          </p:txBody>
        </p:sp>
        <p:sp>
          <p:nvSpPr>
            <p:cNvPr id="11275" name="Text Box 28"/>
            <p:cNvSpPr txBox="1">
              <a:spLocks noChangeArrowheads="1"/>
            </p:cNvSpPr>
            <p:nvPr/>
          </p:nvSpPr>
          <p:spPr bwMode="auto">
            <a:xfrm>
              <a:off x="4889" y="3734"/>
              <a:ext cx="754" cy="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4000" u="sng">
                  <a:solidFill>
                    <a:schemeClr val="bg1"/>
                  </a:solidFill>
                  <a:latin typeface="+mn-lt"/>
                </a:rPr>
                <a:t>GEM</a:t>
              </a:r>
              <a:endParaRPr lang="en-GB" altLang="it-IT" sz="4000" u="sng">
                <a:solidFill>
                  <a:schemeClr val="bg1"/>
                </a:solidFill>
                <a:latin typeface="+mn-lt"/>
              </a:endParaRPr>
            </a:p>
          </p:txBody>
        </p:sp>
      </p:grpSp>
      <p:sp>
        <p:nvSpPr>
          <p:cNvPr id="11268" name="Rectangle 41"/>
          <p:cNvSpPr>
            <a:spLocks noChangeArrowheads="1"/>
          </p:cNvSpPr>
          <p:nvPr/>
        </p:nvSpPr>
        <p:spPr bwMode="auto">
          <a:xfrm>
            <a:off x="5489575" y="2163498"/>
            <a:ext cx="378661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zh-CN" altLang="en-US" sz="4000" b="1" dirty="0" smtClean="0">
                <a:latin typeface="+mn-lt"/>
              </a:rPr>
              <a:t>非氰基丙烯酸酯</a:t>
            </a:r>
            <a:endParaRPr lang="en-GB" altLang="it-IT" sz="4000" b="1" dirty="0">
              <a:latin typeface="+mn-lt"/>
            </a:endParaRPr>
          </a:p>
        </p:txBody>
      </p:sp>
      <p:sp>
        <p:nvSpPr>
          <p:cNvPr id="11269" name="Rectangle 42"/>
          <p:cNvSpPr>
            <a:spLocks noChangeArrowheads="1"/>
          </p:cNvSpPr>
          <p:nvPr/>
        </p:nvSpPr>
        <p:spPr bwMode="auto">
          <a:xfrm>
            <a:off x="5519739" y="3019293"/>
            <a:ext cx="334226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4000" b="1" dirty="0" smtClean="0">
                <a:latin typeface="+mn-lt"/>
              </a:rPr>
              <a:t>氰基丙烯酸酯</a:t>
            </a:r>
            <a:endParaRPr lang="it-IT" altLang="it-IT" sz="4000" b="1" dirty="0">
              <a:latin typeface="+mn-lt"/>
            </a:endParaRPr>
          </a:p>
        </p:txBody>
      </p:sp>
      <p:sp>
        <p:nvSpPr>
          <p:cNvPr id="11270" name="AutoShape 46"/>
          <p:cNvSpPr>
            <a:spLocks/>
          </p:cNvSpPr>
          <p:nvPr/>
        </p:nvSpPr>
        <p:spPr bwMode="auto">
          <a:xfrm>
            <a:off x="4918075" y="2060575"/>
            <a:ext cx="457200" cy="2667000"/>
          </a:xfrm>
          <a:prstGeom prst="leftBrace">
            <a:avLst>
              <a:gd name="adj1" fmla="val 48611"/>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mn-lt"/>
            </a:endParaRPr>
          </a:p>
        </p:txBody>
      </p:sp>
      <p:sp>
        <p:nvSpPr>
          <p:cNvPr id="11271" name="CasellaDiTesto 16"/>
          <p:cNvSpPr txBox="1">
            <a:spLocks noChangeArrowheads="1"/>
          </p:cNvSpPr>
          <p:nvPr/>
        </p:nvSpPr>
        <p:spPr bwMode="auto">
          <a:xfrm>
            <a:off x="1992313" y="2924175"/>
            <a:ext cx="2735262"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zh-CN" altLang="en-US" sz="4800" b="1" u="sng" dirty="0" smtClean="0">
                <a:solidFill>
                  <a:srgbClr val="008000"/>
                </a:solidFill>
                <a:latin typeface="+mn-lt"/>
              </a:rPr>
              <a:t>密封剂</a:t>
            </a:r>
            <a:endParaRPr lang="it-IT" altLang="it-IT" sz="4800" b="1" u="sng" dirty="0">
              <a:solidFill>
                <a:srgbClr val="008000"/>
              </a:solidFill>
              <a:latin typeface="+mn-lt"/>
            </a:endParaRPr>
          </a:p>
        </p:txBody>
      </p:sp>
      <p:sp>
        <p:nvSpPr>
          <p:cNvPr id="11272" name="Rectangle 3"/>
          <p:cNvSpPr>
            <a:spLocks noChangeArrowheads="1"/>
          </p:cNvSpPr>
          <p:nvPr/>
        </p:nvSpPr>
        <p:spPr bwMode="auto">
          <a:xfrm>
            <a:off x="4008438" y="404813"/>
            <a:ext cx="4572000" cy="82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zh-CN" altLang="en-US" sz="4800" b="1" dirty="0" smtClean="0">
                <a:solidFill>
                  <a:srgbClr val="FF0000"/>
                </a:solidFill>
                <a:latin typeface="+mn-lt"/>
              </a:rPr>
              <a:t>竞争者</a:t>
            </a:r>
            <a:endParaRPr lang="it-IT" altLang="it-IT" sz="4800" b="1" dirty="0">
              <a:solidFill>
                <a:srgbClr val="FF0000"/>
              </a:solidFill>
              <a:latin typeface="+mn-lt"/>
            </a:endParaRPr>
          </a:p>
        </p:txBody>
      </p:sp>
      <p:sp>
        <p:nvSpPr>
          <p:cNvPr id="11273" name="Rectangle 42"/>
          <p:cNvSpPr>
            <a:spLocks noChangeArrowheads="1"/>
          </p:cNvSpPr>
          <p:nvPr/>
        </p:nvSpPr>
        <p:spPr bwMode="auto">
          <a:xfrm>
            <a:off x="5519739" y="3875089"/>
            <a:ext cx="4264309"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4000" b="1" dirty="0" smtClean="0">
                <a:latin typeface="+mn-lt"/>
              </a:rPr>
              <a:t>混合型</a:t>
            </a:r>
            <a:r>
              <a:rPr lang="it-IT" altLang="it-IT" sz="4000" b="1" dirty="0" smtClean="0">
                <a:latin typeface="+mn-lt"/>
              </a:rPr>
              <a:t>: </a:t>
            </a:r>
            <a:r>
              <a:rPr lang="zh-CN" altLang="en-US" sz="4000" b="1" dirty="0" smtClean="0">
                <a:latin typeface="+mn-lt"/>
              </a:rPr>
              <a:t>生物</a:t>
            </a:r>
            <a:r>
              <a:rPr lang="it-IT" altLang="it-IT" sz="4000" b="1" dirty="0" smtClean="0">
                <a:latin typeface="+mn-lt"/>
              </a:rPr>
              <a:t>/</a:t>
            </a:r>
            <a:r>
              <a:rPr lang="zh-CN" altLang="en-US" sz="4000" b="1" dirty="0" smtClean="0">
                <a:latin typeface="+mn-lt"/>
              </a:rPr>
              <a:t>合成</a:t>
            </a:r>
            <a:endParaRPr lang="it-IT" altLang="it-IT" sz="4000" b="1" dirty="0">
              <a:latin typeface="+mn-lt"/>
            </a:endParaRPr>
          </a:p>
        </p:txBody>
      </p:sp>
    </p:spTree>
    <p:extLst>
      <p:ext uri="{BB962C8B-B14F-4D97-AF65-F5344CB8AC3E}">
        <p14:creationId xmlns:p14="http://schemas.microsoft.com/office/powerpoint/2010/main" xmlns="" val="26618014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681202" y="114300"/>
            <a:ext cx="7772400" cy="1143000"/>
          </a:xfrm>
        </p:spPr>
        <p:txBody>
          <a:bodyPr/>
          <a:lstStyle/>
          <a:p>
            <a:r>
              <a:rPr lang="zh-CN" altLang="en-US" sz="3600" b="1" dirty="0" smtClean="0">
                <a:solidFill>
                  <a:srgbClr val="3333CC"/>
                </a:solidFill>
                <a:latin typeface="+mn-lt"/>
              </a:rPr>
              <a:t>氰基丙烯酸酯粘合剂</a:t>
            </a:r>
            <a:endParaRPr lang="it-IT" altLang="it-IT" sz="3600" b="1" dirty="0">
              <a:solidFill>
                <a:srgbClr val="3333CC"/>
              </a:solidFill>
              <a:latin typeface="+mn-lt"/>
            </a:endParaRPr>
          </a:p>
        </p:txBody>
      </p:sp>
      <p:pic>
        <p:nvPicPr>
          <p:cNvPr id="78851" name="Picture 2" descr="Ifabon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63317" y="3475909"/>
            <a:ext cx="3435922" cy="249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52" name="CasellaDiTesto 10"/>
          <p:cNvSpPr txBox="1">
            <a:spLocks noChangeArrowheads="1"/>
          </p:cNvSpPr>
          <p:nvPr/>
        </p:nvSpPr>
        <p:spPr bwMode="auto">
          <a:xfrm>
            <a:off x="4270376" y="1335088"/>
            <a:ext cx="3770313"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3600" b="1" dirty="0">
                <a:latin typeface="+mn-lt"/>
              </a:rPr>
              <a:t>IFABOND</a:t>
            </a:r>
          </a:p>
          <a:p>
            <a:pPr algn="ctr" eaLnBrk="1" hangingPunct="1">
              <a:spcBef>
                <a:spcPct val="0"/>
              </a:spcBef>
              <a:buFontTx/>
              <a:buNone/>
            </a:pPr>
            <a:r>
              <a:rPr lang="it-IT" altLang="it-IT" sz="2400" dirty="0">
                <a:latin typeface="+mn-lt"/>
              </a:rPr>
              <a:t>(Peter </a:t>
            </a:r>
            <a:r>
              <a:rPr lang="it-IT" altLang="it-IT" sz="2400" dirty="0" err="1">
                <a:latin typeface="+mn-lt"/>
              </a:rPr>
              <a:t>Surgical</a:t>
            </a:r>
            <a:r>
              <a:rPr lang="it-IT" altLang="it-IT" sz="2400" dirty="0">
                <a:latin typeface="+mn-lt"/>
              </a:rPr>
              <a:t>- France)</a:t>
            </a:r>
          </a:p>
        </p:txBody>
      </p:sp>
      <p:sp>
        <p:nvSpPr>
          <p:cNvPr id="78853" name="Rectangle 6"/>
          <p:cNvSpPr>
            <a:spLocks noChangeArrowheads="1"/>
          </p:cNvSpPr>
          <p:nvPr/>
        </p:nvSpPr>
        <p:spPr bwMode="auto">
          <a:xfrm>
            <a:off x="5067766" y="2379603"/>
            <a:ext cx="223651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accent2"/>
              </a:buClr>
              <a:buSzPct val="80000"/>
              <a:buNone/>
            </a:pPr>
            <a:r>
              <a:rPr lang="zh-CN" altLang="en-US" sz="2000" dirty="0" smtClean="0">
                <a:latin typeface="+mn-lt"/>
              </a:rPr>
              <a:t>氰基丙烯酸正己酯</a:t>
            </a:r>
            <a:endParaRPr lang="zh-CN" altLang="en-US" sz="2000" dirty="0">
              <a:latin typeface="+mn-lt"/>
            </a:endParaRPr>
          </a:p>
        </p:txBody>
      </p:sp>
      <p:sp>
        <p:nvSpPr>
          <p:cNvPr id="78854" name="CasellaDiTesto 12"/>
          <p:cNvSpPr txBox="1">
            <a:spLocks noChangeArrowheads="1"/>
          </p:cNvSpPr>
          <p:nvPr/>
        </p:nvSpPr>
        <p:spPr bwMode="auto">
          <a:xfrm>
            <a:off x="5142614" y="3371355"/>
            <a:ext cx="4201368"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en-US" altLang="it-IT" sz="2000" dirty="0">
                <a:latin typeface="+mn-lt"/>
              </a:rPr>
              <a:t>0.5 – 1 – 1.5 ml </a:t>
            </a:r>
            <a:r>
              <a:rPr lang="zh-CN" altLang="en-US" sz="2000" dirty="0" smtClean="0">
                <a:latin typeface="+mn-lt"/>
              </a:rPr>
              <a:t>包</a:t>
            </a:r>
            <a:endParaRPr lang="en-US" altLang="it-IT" sz="2000" dirty="0">
              <a:latin typeface="+mn-lt"/>
            </a:endParaRPr>
          </a:p>
          <a:p>
            <a:pPr algn="ctr">
              <a:spcBef>
                <a:spcPct val="0"/>
              </a:spcBef>
              <a:buNone/>
            </a:pPr>
            <a:endParaRPr lang="en-US" altLang="it-IT" sz="2000" dirty="0">
              <a:latin typeface="+mn-lt"/>
            </a:endParaRPr>
          </a:p>
          <a:p>
            <a:pPr algn="ctr">
              <a:spcBef>
                <a:spcPct val="0"/>
              </a:spcBef>
              <a:buNone/>
            </a:pPr>
            <a:r>
              <a:rPr lang="zh-CN" altLang="en-US" sz="2000" dirty="0" smtClean="0">
                <a:latin typeface="+mn-lt"/>
              </a:rPr>
              <a:t>每盒</a:t>
            </a:r>
            <a:r>
              <a:rPr lang="en-US" altLang="it-IT" sz="2000" dirty="0" smtClean="0">
                <a:latin typeface="+mn-lt"/>
              </a:rPr>
              <a:t>6</a:t>
            </a:r>
            <a:r>
              <a:rPr lang="zh-CN" altLang="en-US" sz="2000" dirty="0" smtClean="0">
                <a:latin typeface="+mn-lt"/>
              </a:rPr>
              <a:t>小瓶</a:t>
            </a:r>
            <a:endParaRPr lang="en-US" altLang="it-IT" sz="2000" dirty="0">
              <a:latin typeface="+mn-lt"/>
            </a:endParaRPr>
          </a:p>
          <a:p>
            <a:pPr algn="ctr">
              <a:spcBef>
                <a:spcPct val="0"/>
              </a:spcBef>
              <a:buNone/>
            </a:pPr>
            <a:endParaRPr lang="en-US" altLang="it-IT" sz="2000" dirty="0">
              <a:latin typeface="+mn-lt"/>
            </a:endParaRPr>
          </a:p>
          <a:p>
            <a:pPr algn="ctr">
              <a:spcBef>
                <a:spcPct val="0"/>
              </a:spcBef>
              <a:buNone/>
            </a:pPr>
            <a:r>
              <a:rPr lang="zh-CN" altLang="en-US" sz="2000" dirty="0" smtClean="0">
                <a:latin typeface="+mn-lt"/>
              </a:rPr>
              <a:t>完整的套件包含注射器</a:t>
            </a:r>
            <a:endParaRPr lang="en-US" altLang="it-IT" sz="2000" dirty="0">
              <a:latin typeface="+mn-lt"/>
            </a:endParaRPr>
          </a:p>
        </p:txBody>
      </p:sp>
      <p:grpSp>
        <p:nvGrpSpPr>
          <p:cNvPr id="3" name="Group 17"/>
          <p:cNvGrpSpPr>
            <a:grpSpLocks/>
          </p:cNvGrpSpPr>
          <p:nvPr/>
        </p:nvGrpSpPr>
        <p:grpSpPr bwMode="auto">
          <a:xfrm>
            <a:off x="87316" y="114300"/>
            <a:ext cx="1143000" cy="685800"/>
            <a:chOff x="4944" y="3744"/>
            <a:chExt cx="720" cy="432"/>
          </a:xfrm>
        </p:grpSpPr>
        <p:sp>
          <p:nvSpPr>
            <p:cNvPr id="11"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mn-lt"/>
              </a:endParaRPr>
            </a:p>
          </p:txBody>
        </p:sp>
        <p:sp>
          <p:nvSpPr>
            <p:cNvPr id="12"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mn-lt"/>
                </a:rPr>
                <a:t>GEM</a:t>
              </a:r>
              <a:endParaRPr lang="en-GB" altLang="it-IT" sz="3600" u="sng">
                <a:solidFill>
                  <a:schemeClr val="bg1"/>
                </a:solidFill>
                <a:latin typeface="+mn-lt"/>
              </a:endParaRPr>
            </a:p>
          </p:txBody>
        </p:sp>
      </p:grpSp>
      <p:sp>
        <p:nvSpPr>
          <p:cNvPr id="2" name="CasellaDiTesto 1"/>
          <p:cNvSpPr txBox="1"/>
          <p:nvPr/>
        </p:nvSpPr>
        <p:spPr>
          <a:xfrm rot="19202590">
            <a:off x="560979" y="2713443"/>
            <a:ext cx="3982693" cy="400110"/>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it-IT" sz="2000" b="1" dirty="0">
                <a:solidFill>
                  <a:srgbClr val="FF0000"/>
                </a:solidFill>
              </a:rPr>
              <a:t>No </a:t>
            </a:r>
            <a:r>
              <a:rPr lang="it-IT" sz="2000" b="1" dirty="0" err="1">
                <a:solidFill>
                  <a:srgbClr val="FF0000"/>
                </a:solidFill>
              </a:rPr>
              <a:t>indication</a:t>
            </a:r>
            <a:r>
              <a:rPr lang="it-IT" sz="2000" b="1" dirty="0">
                <a:solidFill>
                  <a:srgbClr val="FF0000"/>
                </a:solidFill>
              </a:rPr>
              <a:t> for </a:t>
            </a:r>
            <a:r>
              <a:rPr lang="it-IT" sz="2000" b="1" dirty="0" err="1">
                <a:solidFill>
                  <a:srgbClr val="FF0000"/>
                </a:solidFill>
              </a:rPr>
              <a:t>endovascular</a:t>
            </a:r>
            <a:r>
              <a:rPr lang="it-IT" sz="2000" b="1" dirty="0">
                <a:solidFill>
                  <a:srgbClr val="FF0000"/>
                </a:solidFill>
              </a:rPr>
              <a:t> use</a:t>
            </a:r>
          </a:p>
        </p:txBody>
      </p:sp>
      <p:sp>
        <p:nvSpPr>
          <p:cNvPr id="13" name="CasellaDiTesto 12"/>
          <p:cNvSpPr txBox="1"/>
          <p:nvPr/>
        </p:nvSpPr>
        <p:spPr>
          <a:xfrm rot="19202590">
            <a:off x="8117727" y="4796242"/>
            <a:ext cx="3872086" cy="400110"/>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sz="2000" b="1" dirty="0">
                <a:solidFill>
                  <a:srgbClr val="FF0000"/>
                </a:solidFill>
              </a:rPr>
              <a:t>No indication for endovascular use</a:t>
            </a:r>
          </a:p>
        </p:txBody>
      </p:sp>
      <p:sp>
        <p:nvSpPr>
          <p:cNvPr id="14" name="TextBox 13"/>
          <p:cNvSpPr txBox="1"/>
          <p:nvPr/>
        </p:nvSpPr>
        <p:spPr>
          <a:xfrm>
            <a:off x="257175" y="2133600"/>
            <a:ext cx="2492990" cy="369332"/>
          </a:xfrm>
          <a:prstGeom prst="rect">
            <a:avLst/>
          </a:prstGeom>
          <a:noFill/>
        </p:spPr>
        <p:txBody>
          <a:bodyPr wrap="none" rtlCol="0">
            <a:spAutoFit/>
          </a:bodyPr>
          <a:lstStyle/>
          <a:p>
            <a:r>
              <a:rPr lang="zh-CN" altLang="en-US" dirty="0" smtClean="0"/>
              <a:t>无血管内应用的适应症</a:t>
            </a:r>
            <a:endParaRPr lang="zh-CN" altLang="en-US" dirty="0"/>
          </a:p>
        </p:txBody>
      </p:sp>
    </p:spTree>
    <p:extLst>
      <p:ext uri="{BB962C8B-B14F-4D97-AF65-F5344CB8AC3E}">
        <p14:creationId xmlns:p14="http://schemas.microsoft.com/office/powerpoint/2010/main" xmlns="" val="1669997364"/>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074569" y="0"/>
            <a:ext cx="7772400" cy="1143000"/>
          </a:xfrm>
        </p:spPr>
        <p:txBody>
          <a:bodyPr/>
          <a:lstStyle/>
          <a:p>
            <a:r>
              <a:rPr lang="zh-CN" altLang="en-US" sz="3600" b="1" dirty="0" smtClean="0">
                <a:solidFill>
                  <a:srgbClr val="3333CC"/>
                </a:solidFill>
                <a:latin typeface="+mn-lt"/>
              </a:rPr>
              <a:t>氰基丙烯酸酯粘合剂</a:t>
            </a:r>
            <a:endParaRPr lang="it-IT" altLang="it-IT" sz="3600" b="1" dirty="0">
              <a:solidFill>
                <a:srgbClr val="3333CC"/>
              </a:solidFill>
              <a:latin typeface="+mn-lt"/>
            </a:endParaRPr>
          </a:p>
        </p:txBody>
      </p:sp>
      <p:pic>
        <p:nvPicPr>
          <p:cNvPr id="79875" name="Picture 2" descr="Ifabon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4279" y="2197176"/>
            <a:ext cx="4005060" cy="2904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876" name="CasellaDiTesto 10"/>
          <p:cNvSpPr txBox="1">
            <a:spLocks noChangeArrowheads="1"/>
          </p:cNvSpPr>
          <p:nvPr/>
        </p:nvSpPr>
        <p:spPr bwMode="auto">
          <a:xfrm>
            <a:off x="4630738" y="1335088"/>
            <a:ext cx="2887662"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3600" b="1" dirty="0">
                <a:latin typeface="+mn-lt"/>
              </a:rPr>
              <a:t>IFABOND</a:t>
            </a:r>
          </a:p>
          <a:p>
            <a:pPr algn="ctr" eaLnBrk="1" hangingPunct="1">
              <a:spcBef>
                <a:spcPct val="0"/>
              </a:spcBef>
              <a:buFontTx/>
              <a:buNone/>
            </a:pPr>
            <a:r>
              <a:rPr lang="it-IT" altLang="it-IT" sz="2400" dirty="0">
                <a:latin typeface="+mn-lt"/>
              </a:rPr>
              <a:t>(Peter Surgical)</a:t>
            </a:r>
          </a:p>
        </p:txBody>
      </p:sp>
      <p:sp>
        <p:nvSpPr>
          <p:cNvPr id="79877" name="Rectangle 6"/>
          <p:cNvSpPr>
            <a:spLocks noChangeArrowheads="1"/>
          </p:cNvSpPr>
          <p:nvPr/>
        </p:nvSpPr>
        <p:spPr bwMode="auto">
          <a:xfrm>
            <a:off x="5045455" y="2464564"/>
            <a:ext cx="223651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accent2"/>
              </a:buClr>
              <a:buSzPct val="80000"/>
              <a:buNone/>
            </a:pPr>
            <a:r>
              <a:rPr lang="zh-CN" altLang="en-US" sz="2000" dirty="0" smtClean="0">
                <a:latin typeface="+mn-lt"/>
              </a:rPr>
              <a:t>氰基丙烯酸正己酯</a:t>
            </a:r>
          </a:p>
        </p:txBody>
      </p:sp>
      <p:sp>
        <p:nvSpPr>
          <p:cNvPr id="79878" name="CasellaDiTesto 12"/>
          <p:cNvSpPr txBox="1">
            <a:spLocks noChangeArrowheads="1"/>
          </p:cNvSpPr>
          <p:nvPr/>
        </p:nvSpPr>
        <p:spPr bwMode="auto">
          <a:xfrm>
            <a:off x="1184279" y="5214808"/>
            <a:ext cx="912781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a:spcBef>
                <a:spcPct val="0"/>
              </a:spcBef>
            </a:pPr>
            <a:r>
              <a:rPr lang="it-IT" altLang="it-IT" sz="2000" dirty="0" smtClean="0">
                <a:latin typeface="+mn-lt"/>
              </a:rPr>
              <a:t>III</a:t>
            </a:r>
            <a:r>
              <a:rPr lang="zh-CN" altLang="en-US" sz="2000" dirty="0" smtClean="0">
                <a:latin typeface="+mn-lt"/>
              </a:rPr>
              <a:t>类医疗器械。</a:t>
            </a:r>
            <a:endParaRPr lang="it-IT" altLang="it-IT" sz="2000" dirty="0">
              <a:latin typeface="+mn-lt"/>
            </a:endParaRPr>
          </a:p>
          <a:p>
            <a:pPr marL="342900" indent="-342900">
              <a:spcBef>
                <a:spcPct val="0"/>
              </a:spcBef>
            </a:pPr>
            <a:endParaRPr lang="it-IT" altLang="it-IT" sz="2000" dirty="0">
              <a:latin typeface="+mn-lt"/>
            </a:endParaRPr>
          </a:p>
          <a:p>
            <a:pPr marL="342900" indent="-342900">
              <a:spcBef>
                <a:spcPct val="0"/>
              </a:spcBef>
            </a:pPr>
            <a:r>
              <a:rPr lang="zh-CN" altLang="en-US" sz="2000" b="1" dirty="0" smtClean="0">
                <a:solidFill>
                  <a:srgbClr val="FF0000"/>
                </a:solidFill>
                <a:latin typeface="+mn-lt"/>
              </a:rPr>
              <a:t>主要适应症：疝气、腹</a:t>
            </a:r>
            <a:r>
              <a:rPr lang="en-US" altLang="zh-CN" sz="2000" b="1" dirty="0" smtClean="0">
                <a:solidFill>
                  <a:srgbClr val="FF0000"/>
                </a:solidFill>
                <a:latin typeface="+mn-lt"/>
              </a:rPr>
              <a:t>(</a:t>
            </a:r>
            <a:r>
              <a:rPr lang="zh-CN" altLang="en-US" sz="2000" b="1" dirty="0" smtClean="0">
                <a:solidFill>
                  <a:srgbClr val="FF0000"/>
                </a:solidFill>
                <a:latin typeface="+mn-lt"/>
              </a:rPr>
              <a:t>壁</a:t>
            </a:r>
            <a:r>
              <a:rPr lang="en-US" altLang="zh-CN" sz="2000" b="1" dirty="0" smtClean="0">
                <a:solidFill>
                  <a:srgbClr val="FF0000"/>
                </a:solidFill>
                <a:latin typeface="+mn-lt"/>
              </a:rPr>
              <a:t>)</a:t>
            </a:r>
            <a:r>
              <a:rPr lang="zh-CN" altLang="en-US" sz="2000" b="1" dirty="0" smtClean="0">
                <a:solidFill>
                  <a:srgbClr val="FF0000"/>
                </a:solidFill>
                <a:latin typeface="+mn-lt"/>
              </a:rPr>
              <a:t>和泌尿妇科丝网固定。</a:t>
            </a:r>
            <a:endParaRPr lang="it-IT" altLang="it-IT" sz="2000" dirty="0">
              <a:latin typeface="+mn-lt"/>
            </a:endParaRPr>
          </a:p>
        </p:txBody>
      </p:sp>
      <p:grpSp>
        <p:nvGrpSpPr>
          <p:cNvPr id="2" name="Group 17"/>
          <p:cNvGrpSpPr>
            <a:grpSpLocks/>
          </p:cNvGrpSpPr>
          <p:nvPr/>
        </p:nvGrpSpPr>
        <p:grpSpPr bwMode="auto">
          <a:xfrm>
            <a:off x="87316" y="114300"/>
            <a:ext cx="1143000" cy="685800"/>
            <a:chOff x="4944" y="3744"/>
            <a:chExt cx="720" cy="432"/>
          </a:xfrm>
        </p:grpSpPr>
        <p:sp>
          <p:nvSpPr>
            <p:cNvPr id="11"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mn-lt"/>
              </a:endParaRPr>
            </a:p>
          </p:txBody>
        </p:sp>
        <p:sp>
          <p:nvSpPr>
            <p:cNvPr id="12"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mn-lt"/>
                </a:rPr>
                <a:t>GEM</a:t>
              </a:r>
              <a:endParaRPr lang="en-GB" altLang="it-IT" sz="3600" u="sng">
                <a:solidFill>
                  <a:schemeClr val="bg1"/>
                </a:solidFill>
                <a:latin typeface="+mn-lt"/>
              </a:endParaRPr>
            </a:p>
          </p:txBody>
        </p:sp>
      </p:grpSp>
      <p:sp>
        <p:nvSpPr>
          <p:cNvPr id="15" name="CasellaDiTesto 14"/>
          <p:cNvSpPr txBox="1"/>
          <p:nvPr/>
        </p:nvSpPr>
        <p:spPr>
          <a:xfrm rot="19202590">
            <a:off x="8024726" y="3228944"/>
            <a:ext cx="3872086" cy="400110"/>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sz="2000" b="1" dirty="0">
                <a:solidFill>
                  <a:srgbClr val="FF0000"/>
                </a:solidFill>
              </a:rPr>
              <a:t>No indication for endovascular use</a:t>
            </a:r>
          </a:p>
        </p:txBody>
      </p:sp>
      <p:sp>
        <p:nvSpPr>
          <p:cNvPr id="16" name="CasellaDiTesto 15"/>
          <p:cNvSpPr txBox="1"/>
          <p:nvPr/>
        </p:nvSpPr>
        <p:spPr>
          <a:xfrm rot="19202590">
            <a:off x="-202410" y="1768139"/>
            <a:ext cx="3872086" cy="400110"/>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sz="2000" b="1" dirty="0">
                <a:solidFill>
                  <a:srgbClr val="FF0000"/>
                </a:solidFill>
              </a:rPr>
              <a:t>No indication for endovascular use</a:t>
            </a:r>
          </a:p>
        </p:txBody>
      </p:sp>
      <p:sp>
        <p:nvSpPr>
          <p:cNvPr id="13" name="TextBox 12"/>
          <p:cNvSpPr txBox="1"/>
          <p:nvPr/>
        </p:nvSpPr>
        <p:spPr>
          <a:xfrm>
            <a:off x="238125" y="914400"/>
            <a:ext cx="2492990" cy="369332"/>
          </a:xfrm>
          <a:prstGeom prst="rect">
            <a:avLst/>
          </a:prstGeom>
          <a:noFill/>
        </p:spPr>
        <p:txBody>
          <a:bodyPr wrap="none" rtlCol="0">
            <a:spAutoFit/>
          </a:bodyPr>
          <a:lstStyle/>
          <a:p>
            <a:r>
              <a:rPr lang="zh-CN" altLang="en-US" dirty="0" smtClean="0"/>
              <a:t>无血管内应用的适应症</a:t>
            </a:r>
          </a:p>
        </p:txBody>
      </p:sp>
      <p:sp>
        <p:nvSpPr>
          <p:cNvPr id="14" name="TextBox 13"/>
          <p:cNvSpPr txBox="1"/>
          <p:nvPr/>
        </p:nvSpPr>
        <p:spPr>
          <a:xfrm>
            <a:off x="9296400" y="4324350"/>
            <a:ext cx="2492990" cy="369332"/>
          </a:xfrm>
          <a:prstGeom prst="rect">
            <a:avLst/>
          </a:prstGeom>
          <a:noFill/>
        </p:spPr>
        <p:txBody>
          <a:bodyPr wrap="none" rtlCol="0">
            <a:spAutoFit/>
          </a:bodyPr>
          <a:lstStyle/>
          <a:p>
            <a:r>
              <a:rPr lang="zh-CN" altLang="en-US" dirty="0" smtClean="0"/>
              <a:t>无血管内应用的适应症</a:t>
            </a:r>
          </a:p>
        </p:txBody>
      </p:sp>
    </p:spTree>
    <p:extLst>
      <p:ext uri="{BB962C8B-B14F-4D97-AF65-F5344CB8AC3E}">
        <p14:creationId xmlns:p14="http://schemas.microsoft.com/office/powerpoint/2010/main" xmlns="" val="2425882031"/>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386477" y="82551"/>
            <a:ext cx="7772400" cy="1143000"/>
          </a:xfrm>
        </p:spPr>
        <p:txBody>
          <a:bodyPr/>
          <a:lstStyle/>
          <a:p>
            <a:r>
              <a:rPr lang="zh-CN" altLang="en-US" sz="3600" b="1" dirty="0" smtClean="0">
                <a:solidFill>
                  <a:srgbClr val="3333CC"/>
                </a:solidFill>
                <a:latin typeface="+mn-lt"/>
              </a:rPr>
              <a:t>氰基丙烯酸酯粘合剂</a:t>
            </a:r>
            <a:endParaRPr lang="it-IT" altLang="it-IT" sz="3600" b="1" dirty="0">
              <a:solidFill>
                <a:srgbClr val="3333CC"/>
              </a:solidFill>
              <a:latin typeface="+mn-lt"/>
            </a:endParaRPr>
          </a:p>
        </p:txBody>
      </p:sp>
      <p:pic>
        <p:nvPicPr>
          <p:cNvPr id="80899" name="Picture 2" descr="Ifabon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2205" y="2069538"/>
            <a:ext cx="3652250" cy="2647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900" name="CasellaDiTesto 10"/>
          <p:cNvSpPr txBox="1">
            <a:spLocks noChangeArrowheads="1"/>
          </p:cNvSpPr>
          <p:nvPr/>
        </p:nvSpPr>
        <p:spPr bwMode="auto">
          <a:xfrm>
            <a:off x="4630738" y="1335088"/>
            <a:ext cx="2887662"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3600" b="1" dirty="0">
                <a:latin typeface="+mn-lt"/>
              </a:rPr>
              <a:t>IFABOND</a:t>
            </a:r>
          </a:p>
          <a:p>
            <a:pPr algn="ctr">
              <a:spcBef>
                <a:spcPct val="0"/>
              </a:spcBef>
              <a:buNone/>
            </a:pPr>
            <a:r>
              <a:rPr lang="it-IT" altLang="it-IT" sz="2400" dirty="0">
                <a:latin typeface="+mn-lt"/>
              </a:rPr>
              <a:t>(Peter Surgical)</a:t>
            </a:r>
          </a:p>
        </p:txBody>
      </p:sp>
      <p:sp>
        <p:nvSpPr>
          <p:cNvPr id="80901" name="Rectangle 6"/>
          <p:cNvSpPr>
            <a:spLocks noChangeArrowheads="1"/>
          </p:cNvSpPr>
          <p:nvPr/>
        </p:nvSpPr>
        <p:spPr bwMode="auto">
          <a:xfrm>
            <a:off x="4924074" y="2460625"/>
            <a:ext cx="223651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accent2"/>
              </a:buClr>
              <a:buSzPct val="80000"/>
              <a:buNone/>
            </a:pPr>
            <a:r>
              <a:rPr lang="zh-CN" altLang="en-US" sz="2000" dirty="0" smtClean="0">
                <a:latin typeface="+mn-lt"/>
              </a:rPr>
              <a:t>氰基丙烯酸正己酯</a:t>
            </a:r>
            <a:endParaRPr lang="zh-CN" altLang="en-US" sz="2000" dirty="0">
              <a:latin typeface="+mn-lt"/>
            </a:endParaRPr>
          </a:p>
        </p:txBody>
      </p:sp>
      <p:sp>
        <p:nvSpPr>
          <p:cNvPr id="80902" name="CasellaDiTesto 12"/>
          <p:cNvSpPr txBox="1">
            <a:spLocks noChangeArrowheads="1"/>
          </p:cNvSpPr>
          <p:nvPr/>
        </p:nvSpPr>
        <p:spPr bwMode="auto">
          <a:xfrm>
            <a:off x="4224042" y="3493736"/>
            <a:ext cx="7557961" cy="2492990"/>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it-IT" sz="2400" dirty="0" smtClean="0">
                <a:latin typeface="+mn-lt"/>
              </a:rPr>
              <a:t>-</a:t>
            </a:r>
            <a:r>
              <a:rPr lang="zh-CN" altLang="en-US" sz="2400" dirty="0" smtClean="0">
                <a:latin typeface="+mn-lt"/>
              </a:rPr>
              <a:t>聚合温度：</a:t>
            </a:r>
            <a:r>
              <a:rPr lang="en-US" altLang="it-IT" sz="2400" dirty="0" smtClean="0">
                <a:latin typeface="+mn-lt"/>
              </a:rPr>
              <a:t>55°C</a:t>
            </a:r>
            <a:r>
              <a:rPr lang="en-US" altLang="it-IT" sz="2400" dirty="0">
                <a:latin typeface="+mn-lt"/>
              </a:rPr>
              <a:t>.</a:t>
            </a:r>
          </a:p>
          <a:p>
            <a:pPr>
              <a:spcBef>
                <a:spcPct val="0"/>
              </a:spcBef>
              <a:buNone/>
            </a:pPr>
            <a:endParaRPr lang="en-US" altLang="it-IT" sz="1800" dirty="0">
              <a:latin typeface="+mn-lt"/>
            </a:endParaRPr>
          </a:p>
          <a:p>
            <a:pPr>
              <a:spcBef>
                <a:spcPct val="0"/>
              </a:spcBef>
              <a:buNone/>
            </a:pPr>
            <a:r>
              <a:rPr lang="en-US" altLang="it-IT" sz="2400" dirty="0" smtClean="0">
                <a:latin typeface="+mn-lt"/>
              </a:rPr>
              <a:t>-</a:t>
            </a:r>
            <a:r>
              <a:rPr lang="zh-CN" altLang="en-US" sz="2400" dirty="0" smtClean="0">
                <a:latin typeface="+mn-lt"/>
              </a:rPr>
              <a:t>聚合速度</a:t>
            </a:r>
            <a:r>
              <a:rPr lang="en-US" altLang="it-IT" sz="2400" dirty="0" smtClean="0">
                <a:latin typeface="+mn-lt"/>
              </a:rPr>
              <a:t>: </a:t>
            </a:r>
            <a:r>
              <a:rPr lang="zh-CN" altLang="en-US" sz="2400" dirty="0" smtClean="0">
                <a:latin typeface="+mn-lt"/>
              </a:rPr>
              <a:t>比</a:t>
            </a:r>
            <a:r>
              <a:rPr lang="en-US" altLang="it-IT" sz="2400" b="1" dirty="0" err="1" smtClean="0">
                <a:latin typeface="+mn-lt"/>
              </a:rPr>
              <a:t>Glubran</a:t>
            </a:r>
            <a:r>
              <a:rPr lang="en-US" altLang="it-IT" sz="2400" b="1" dirty="0" smtClean="0">
                <a:latin typeface="+mn-lt"/>
              </a:rPr>
              <a:t> 2</a:t>
            </a:r>
            <a:r>
              <a:rPr lang="zh-CN" altLang="en-US" sz="2400" b="1" dirty="0" smtClean="0">
                <a:latin typeface="+mn-lt"/>
              </a:rPr>
              <a:t>慢</a:t>
            </a:r>
            <a:r>
              <a:rPr lang="en-US" altLang="zh-CN" sz="2400" b="1" dirty="0" smtClean="0">
                <a:latin typeface="+mn-lt"/>
              </a:rPr>
              <a:t>1</a:t>
            </a:r>
            <a:r>
              <a:rPr lang="zh-CN" altLang="en-US" sz="2400" b="1" dirty="0" smtClean="0">
                <a:latin typeface="+mn-lt"/>
              </a:rPr>
              <a:t>倍。</a:t>
            </a:r>
            <a:endParaRPr lang="en-US" altLang="it-IT" sz="2400" b="1" dirty="0">
              <a:latin typeface="+mn-lt"/>
            </a:endParaRPr>
          </a:p>
          <a:p>
            <a:pPr>
              <a:spcBef>
                <a:spcPct val="0"/>
              </a:spcBef>
              <a:buNone/>
            </a:pPr>
            <a:endParaRPr lang="en-US" altLang="it-IT" sz="1800" dirty="0">
              <a:latin typeface="+mn-lt"/>
            </a:endParaRPr>
          </a:p>
          <a:p>
            <a:pPr>
              <a:spcBef>
                <a:spcPct val="0"/>
              </a:spcBef>
              <a:buNone/>
            </a:pPr>
            <a:r>
              <a:rPr lang="en-US" altLang="it-IT" sz="2400" dirty="0" smtClean="0">
                <a:latin typeface="+mn-lt"/>
              </a:rPr>
              <a:t>-</a:t>
            </a:r>
            <a:r>
              <a:rPr lang="zh-CN" altLang="en-US" sz="2400" dirty="0" smtClean="0">
                <a:latin typeface="+mn-lt"/>
              </a:rPr>
              <a:t>粘度</a:t>
            </a:r>
            <a:r>
              <a:rPr lang="en-US" altLang="it-IT" sz="2400" dirty="0" smtClean="0">
                <a:latin typeface="+mn-lt"/>
              </a:rPr>
              <a:t>: </a:t>
            </a:r>
            <a:r>
              <a:rPr lang="zh-CN" altLang="en-US" sz="2400" dirty="0" smtClean="0">
                <a:latin typeface="+mn-lt"/>
              </a:rPr>
              <a:t>比</a:t>
            </a:r>
            <a:r>
              <a:rPr lang="en-US" altLang="it-IT" sz="2400" dirty="0" smtClean="0">
                <a:latin typeface="+mn-lt"/>
              </a:rPr>
              <a:t>G2</a:t>
            </a:r>
            <a:r>
              <a:rPr lang="zh-CN" altLang="en-US" sz="2400" dirty="0" smtClean="0">
                <a:latin typeface="+mn-lt"/>
              </a:rPr>
              <a:t>高</a:t>
            </a:r>
            <a:r>
              <a:rPr lang="en-US" altLang="zh-CN" sz="2400" dirty="0" smtClean="0">
                <a:latin typeface="+mn-lt"/>
              </a:rPr>
              <a:t>2</a:t>
            </a:r>
            <a:r>
              <a:rPr lang="zh-CN" altLang="en-US" sz="2400" dirty="0" smtClean="0">
                <a:latin typeface="+mn-lt"/>
              </a:rPr>
              <a:t>倍</a:t>
            </a:r>
            <a:r>
              <a:rPr lang="en-US" altLang="it-IT" sz="2400" dirty="0" smtClean="0">
                <a:latin typeface="+mn-lt"/>
              </a:rPr>
              <a:t>.</a:t>
            </a:r>
            <a:endParaRPr lang="en-US" altLang="it-IT" sz="2400" dirty="0">
              <a:latin typeface="+mn-lt"/>
            </a:endParaRPr>
          </a:p>
          <a:p>
            <a:pPr>
              <a:spcBef>
                <a:spcPct val="0"/>
              </a:spcBef>
              <a:buNone/>
            </a:pPr>
            <a:endParaRPr lang="en-US" altLang="it-IT" sz="1800" dirty="0">
              <a:latin typeface="+mn-lt"/>
            </a:endParaRPr>
          </a:p>
          <a:p>
            <a:pPr>
              <a:spcBef>
                <a:spcPct val="0"/>
              </a:spcBef>
              <a:buNone/>
            </a:pPr>
            <a:r>
              <a:rPr lang="en-US" altLang="it-IT" sz="2400" dirty="0" smtClean="0">
                <a:latin typeface="+mn-lt"/>
              </a:rPr>
              <a:t>-</a:t>
            </a:r>
            <a:r>
              <a:rPr lang="zh-CN" altLang="en-US" sz="2400" dirty="0" smtClean="0">
                <a:latin typeface="+mn-lt"/>
              </a:rPr>
              <a:t>冰箱冷藏存贮</a:t>
            </a:r>
            <a:endParaRPr lang="en-US" altLang="it-IT" sz="2400" dirty="0">
              <a:latin typeface="+mn-lt"/>
            </a:endParaRPr>
          </a:p>
        </p:txBody>
      </p:sp>
      <p:grpSp>
        <p:nvGrpSpPr>
          <p:cNvPr id="2" name="Group 17"/>
          <p:cNvGrpSpPr>
            <a:grpSpLocks/>
          </p:cNvGrpSpPr>
          <p:nvPr/>
        </p:nvGrpSpPr>
        <p:grpSpPr bwMode="auto">
          <a:xfrm>
            <a:off x="87316" y="114300"/>
            <a:ext cx="1143000" cy="685800"/>
            <a:chOff x="4944" y="3744"/>
            <a:chExt cx="720" cy="432"/>
          </a:xfrm>
        </p:grpSpPr>
        <p:sp>
          <p:nvSpPr>
            <p:cNvPr id="11"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mn-lt"/>
              </a:endParaRPr>
            </a:p>
          </p:txBody>
        </p:sp>
        <p:sp>
          <p:nvSpPr>
            <p:cNvPr id="12"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mn-lt"/>
                </a:rPr>
                <a:t>GEM</a:t>
              </a:r>
              <a:endParaRPr lang="en-GB" altLang="it-IT" sz="3600" u="sng">
                <a:solidFill>
                  <a:schemeClr val="bg1"/>
                </a:solidFill>
                <a:latin typeface="+mn-lt"/>
              </a:endParaRPr>
            </a:p>
          </p:txBody>
        </p:sp>
      </p:grpSp>
    </p:spTree>
    <p:extLst>
      <p:ext uri="{BB962C8B-B14F-4D97-AF65-F5344CB8AC3E}">
        <p14:creationId xmlns:p14="http://schemas.microsoft.com/office/powerpoint/2010/main" xmlns="" val="2709991531"/>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66989" y="1341439"/>
            <a:ext cx="7439025" cy="437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asellaDiTesto 10"/>
          <p:cNvSpPr txBox="1"/>
          <p:nvPr/>
        </p:nvSpPr>
        <p:spPr>
          <a:xfrm>
            <a:off x="4071784" y="6068549"/>
            <a:ext cx="2879725" cy="369332"/>
          </a:xfrm>
          <a:prstGeom prst="rect">
            <a:avLst/>
          </a:prstGeom>
          <a:noFill/>
        </p:spPr>
        <p:txBody>
          <a:bodyPr>
            <a:spAutoFit/>
          </a:bodyPr>
          <a:lstStyle/>
          <a:p>
            <a:pPr algn="ctr">
              <a:defRPr/>
            </a:pPr>
            <a:r>
              <a:rPr lang="it-IT" b="1" dirty="0">
                <a:effectLst>
                  <a:outerShdw blurRad="38100" dist="38100" dir="2700000" algn="tl">
                    <a:srgbClr val="000000">
                      <a:alpha val="43137"/>
                    </a:srgbClr>
                  </a:outerShdw>
                </a:effectLst>
              </a:rPr>
              <a:t>Laparoscopic use</a:t>
            </a:r>
          </a:p>
        </p:txBody>
      </p:sp>
      <p:sp>
        <p:nvSpPr>
          <p:cNvPr id="10" name="Rectangle 2"/>
          <p:cNvSpPr>
            <a:spLocks noGrp="1" noChangeArrowheads="1"/>
          </p:cNvSpPr>
          <p:nvPr>
            <p:ph type="title"/>
          </p:nvPr>
        </p:nvSpPr>
        <p:spPr>
          <a:xfrm>
            <a:off x="2351088" y="26709"/>
            <a:ext cx="7772400" cy="1143001"/>
          </a:xfrm>
        </p:spPr>
        <p:txBody>
          <a:bodyPr/>
          <a:lstStyle/>
          <a:p>
            <a:r>
              <a:rPr lang="zh-CN" altLang="en-US" sz="3600" b="1" dirty="0" smtClean="0">
                <a:solidFill>
                  <a:srgbClr val="3333CC"/>
                </a:solidFill>
                <a:latin typeface="+mn-lt"/>
              </a:rPr>
              <a:t>氰基丙烯酸酯粘合剂</a:t>
            </a:r>
            <a:endParaRPr lang="it-IT" altLang="it-IT" sz="3600" b="1" dirty="0">
              <a:solidFill>
                <a:srgbClr val="3333CC"/>
              </a:solidFill>
              <a:latin typeface="+mn-lt"/>
            </a:endParaRPr>
          </a:p>
        </p:txBody>
      </p:sp>
      <p:grpSp>
        <p:nvGrpSpPr>
          <p:cNvPr id="3" name="Group 17"/>
          <p:cNvGrpSpPr>
            <a:grpSpLocks/>
          </p:cNvGrpSpPr>
          <p:nvPr/>
        </p:nvGrpSpPr>
        <p:grpSpPr bwMode="auto">
          <a:xfrm>
            <a:off x="87316" y="114300"/>
            <a:ext cx="1143000" cy="685800"/>
            <a:chOff x="4944" y="3744"/>
            <a:chExt cx="720" cy="432"/>
          </a:xfrm>
        </p:grpSpPr>
        <p:sp>
          <p:nvSpPr>
            <p:cNvPr id="13"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mn-lt"/>
              </a:endParaRPr>
            </a:p>
          </p:txBody>
        </p:sp>
        <p:sp>
          <p:nvSpPr>
            <p:cNvPr id="14"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mn-lt"/>
                </a:rPr>
                <a:t>GEM</a:t>
              </a:r>
              <a:endParaRPr lang="en-GB" altLang="it-IT" sz="3600" u="sng">
                <a:solidFill>
                  <a:schemeClr val="bg1"/>
                </a:solidFill>
                <a:latin typeface="+mn-lt"/>
              </a:endParaRPr>
            </a:p>
          </p:txBody>
        </p:sp>
      </p:grpSp>
      <p:sp>
        <p:nvSpPr>
          <p:cNvPr id="15" name="CasellaDiTesto 11"/>
          <p:cNvSpPr txBox="1">
            <a:spLocks noChangeArrowheads="1"/>
          </p:cNvSpPr>
          <p:nvPr/>
        </p:nvSpPr>
        <p:spPr bwMode="auto">
          <a:xfrm>
            <a:off x="3473705" y="2176156"/>
            <a:ext cx="324167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zh-CN" altLang="en-US" sz="2000" dirty="0" smtClean="0">
                <a:latin typeface="+mn-lt"/>
              </a:rPr>
              <a:t>氰基丙烯酸正丁酯</a:t>
            </a:r>
          </a:p>
        </p:txBody>
      </p:sp>
      <p:pic>
        <p:nvPicPr>
          <p:cNvPr id="2" name="Immagine 1"/>
          <p:cNvPicPr>
            <a:picLocks noChangeAspect="1"/>
          </p:cNvPicPr>
          <p:nvPr/>
        </p:nvPicPr>
        <p:blipFill>
          <a:blip r:embed="rId3" cstate="print"/>
          <a:stretch>
            <a:fillRect/>
          </a:stretch>
        </p:blipFill>
        <p:spPr>
          <a:xfrm>
            <a:off x="9443904" y="221345"/>
            <a:ext cx="2533650" cy="1304925"/>
          </a:xfrm>
          <a:prstGeom prst="rect">
            <a:avLst/>
          </a:prstGeom>
        </p:spPr>
      </p:pic>
    </p:spTree>
    <p:extLst>
      <p:ext uri="{BB962C8B-B14F-4D97-AF65-F5344CB8AC3E}">
        <p14:creationId xmlns:p14="http://schemas.microsoft.com/office/powerpoint/2010/main" xmlns="" val="1257985759"/>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2351088" y="26709"/>
            <a:ext cx="7772400" cy="1143001"/>
          </a:xfrm>
        </p:spPr>
        <p:txBody>
          <a:bodyPr/>
          <a:lstStyle/>
          <a:p>
            <a:r>
              <a:rPr lang="zh-CN" altLang="en-US" sz="3600" b="1" dirty="0" smtClean="0">
                <a:solidFill>
                  <a:srgbClr val="3333CC"/>
                </a:solidFill>
                <a:latin typeface="+mn-lt"/>
              </a:rPr>
              <a:t>氰基丙烯酸酯粘合剂</a:t>
            </a:r>
            <a:endParaRPr lang="it-IT" altLang="it-IT" sz="3600" b="1" dirty="0">
              <a:solidFill>
                <a:srgbClr val="3333CC"/>
              </a:solidFill>
              <a:latin typeface="+mn-lt"/>
            </a:endParaRPr>
          </a:p>
        </p:txBody>
      </p:sp>
      <p:grpSp>
        <p:nvGrpSpPr>
          <p:cNvPr id="6" name="Group 17"/>
          <p:cNvGrpSpPr>
            <a:grpSpLocks/>
          </p:cNvGrpSpPr>
          <p:nvPr/>
        </p:nvGrpSpPr>
        <p:grpSpPr bwMode="auto">
          <a:xfrm>
            <a:off x="87316" y="114300"/>
            <a:ext cx="1143000" cy="685800"/>
            <a:chOff x="4944" y="3744"/>
            <a:chExt cx="720" cy="432"/>
          </a:xfrm>
        </p:grpSpPr>
        <p:sp>
          <p:nvSpPr>
            <p:cNvPr id="13"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mn-lt"/>
              </a:endParaRPr>
            </a:p>
          </p:txBody>
        </p:sp>
        <p:sp>
          <p:nvSpPr>
            <p:cNvPr id="14"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mn-lt"/>
                </a:rPr>
                <a:t>GEM</a:t>
              </a:r>
              <a:endParaRPr lang="en-GB" altLang="it-IT" sz="3600" u="sng">
                <a:solidFill>
                  <a:schemeClr val="bg1"/>
                </a:solidFill>
                <a:latin typeface="+mn-lt"/>
              </a:endParaRPr>
            </a:p>
          </p:txBody>
        </p:sp>
      </p:grpSp>
      <p:pic>
        <p:nvPicPr>
          <p:cNvPr id="2" name="Immagine 1"/>
          <p:cNvPicPr>
            <a:picLocks noChangeAspect="1"/>
          </p:cNvPicPr>
          <p:nvPr/>
        </p:nvPicPr>
        <p:blipFill rotWithShape="1">
          <a:blip r:embed="rId2" cstate="print"/>
          <a:srcRect t="22335"/>
          <a:stretch/>
        </p:blipFill>
        <p:spPr>
          <a:xfrm>
            <a:off x="273298" y="2127191"/>
            <a:ext cx="6285536" cy="3966674"/>
          </a:xfrm>
          <a:prstGeom prst="rect">
            <a:avLst/>
          </a:prstGeom>
        </p:spPr>
      </p:pic>
      <p:sp>
        <p:nvSpPr>
          <p:cNvPr id="4" name="CasellaDiTesto 3"/>
          <p:cNvSpPr txBox="1"/>
          <p:nvPr/>
        </p:nvSpPr>
        <p:spPr>
          <a:xfrm>
            <a:off x="2108200" y="1566334"/>
            <a:ext cx="1107996" cy="369332"/>
          </a:xfrm>
          <a:prstGeom prst="rect">
            <a:avLst/>
          </a:prstGeom>
          <a:noFill/>
        </p:spPr>
        <p:txBody>
          <a:bodyPr wrap="none" rtlCol="0">
            <a:spAutoFit/>
          </a:bodyPr>
          <a:lstStyle/>
          <a:p>
            <a:r>
              <a:rPr lang="zh-CN" altLang="en-US" dirty="0" smtClean="0"/>
              <a:t>精确控释</a:t>
            </a:r>
            <a:endParaRPr lang="it-IT" dirty="0"/>
          </a:p>
        </p:txBody>
      </p:sp>
      <p:pic>
        <p:nvPicPr>
          <p:cNvPr id="3" name="Immagine 2"/>
          <p:cNvPicPr>
            <a:picLocks noChangeAspect="1"/>
          </p:cNvPicPr>
          <p:nvPr/>
        </p:nvPicPr>
        <p:blipFill>
          <a:blip r:embed="rId3" cstate="print"/>
          <a:stretch>
            <a:fillRect/>
          </a:stretch>
        </p:blipFill>
        <p:spPr>
          <a:xfrm>
            <a:off x="6695228" y="3182763"/>
            <a:ext cx="5496772" cy="1692067"/>
          </a:xfrm>
          <a:prstGeom prst="rect">
            <a:avLst/>
          </a:prstGeom>
        </p:spPr>
      </p:pic>
      <p:sp>
        <p:nvSpPr>
          <p:cNvPr id="5" name="CasellaDiTesto 4"/>
          <p:cNvSpPr txBox="1"/>
          <p:nvPr/>
        </p:nvSpPr>
        <p:spPr>
          <a:xfrm>
            <a:off x="7904859" y="1804025"/>
            <a:ext cx="1776448" cy="646331"/>
          </a:xfrm>
          <a:prstGeom prst="rect">
            <a:avLst/>
          </a:prstGeom>
          <a:noFill/>
        </p:spPr>
        <p:txBody>
          <a:bodyPr wrap="none" rtlCol="0">
            <a:spAutoFit/>
          </a:bodyPr>
          <a:lstStyle/>
          <a:p>
            <a:r>
              <a:rPr lang="it-IT" sz="3600" b="1" dirty="0"/>
              <a:t>33 </a:t>
            </a:r>
            <a:r>
              <a:rPr lang="zh-CN" altLang="en-US" sz="3600" b="1" dirty="0" smtClean="0"/>
              <a:t>滴</a:t>
            </a:r>
            <a:r>
              <a:rPr lang="it-IT" sz="3600" b="1" dirty="0" smtClean="0"/>
              <a:t> </a:t>
            </a:r>
            <a:r>
              <a:rPr lang="it-IT" sz="3600" b="1" dirty="0"/>
              <a:t>!!!</a:t>
            </a:r>
          </a:p>
        </p:txBody>
      </p:sp>
      <p:sp>
        <p:nvSpPr>
          <p:cNvPr id="11" name="CasellaDiTesto 10"/>
          <p:cNvSpPr txBox="1"/>
          <p:nvPr/>
        </p:nvSpPr>
        <p:spPr>
          <a:xfrm>
            <a:off x="7904859" y="5618451"/>
            <a:ext cx="2727029" cy="646331"/>
          </a:xfrm>
          <a:prstGeom prst="rect">
            <a:avLst/>
          </a:prstGeom>
          <a:noFill/>
        </p:spPr>
        <p:txBody>
          <a:bodyPr wrap="none" rtlCol="0">
            <a:spAutoFit/>
          </a:bodyPr>
          <a:lstStyle/>
          <a:p>
            <a:r>
              <a:rPr lang="zh-CN" altLang="en-US" sz="3600" b="1" dirty="0" smtClean="0">
                <a:solidFill>
                  <a:srgbClr val="C00000"/>
                </a:solidFill>
              </a:rPr>
              <a:t>每滴</a:t>
            </a:r>
            <a:r>
              <a:rPr lang="it-IT" sz="3600" b="1" dirty="0" smtClean="0">
                <a:solidFill>
                  <a:srgbClr val="C00000"/>
                </a:solidFill>
              </a:rPr>
              <a:t>7.50 €!!!</a:t>
            </a:r>
            <a:endParaRPr lang="it-IT" sz="3600" b="1" dirty="0">
              <a:solidFill>
                <a:srgbClr val="C00000"/>
              </a:solidFill>
            </a:endParaRPr>
          </a:p>
        </p:txBody>
      </p:sp>
      <p:sp>
        <p:nvSpPr>
          <p:cNvPr id="12" name="TextBox 11"/>
          <p:cNvSpPr txBox="1"/>
          <p:nvPr/>
        </p:nvSpPr>
        <p:spPr>
          <a:xfrm>
            <a:off x="590550" y="1866900"/>
            <a:ext cx="6161623" cy="369332"/>
          </a:xfrm>
          <a:prstGeom prst="rect">
            <a:avLst/>
          </a:prstGeom>
          <a:noFill/>
        </p:spPr>
        <p:txBody>
          <a:bodyPr wrap="none" rtlCol="0">
            <a:spAutoFit/>
          </a:bodyPr>
          <a:lstStyle/>
          <a:p>
            <a:r>
              <a:rPr lang="en-US" altLang="zh-CN" dirty="0" smtClean="0"/>
              <a:t>LIQUIIBAND FIXA</a:t>
            </a:r>
            <a:r>
              <a:rPr lang="zh-CN" altLang="en-US" dirty="0" smtClean="0"/>
              <a:t>旨在比传统的固定设备更好地控制与传输</a:t>
            </a:r>
            <a:endParaRPr lang="zh-CN" altLang="en-US" dirty="0"/>
          </a:p>
        </p:txBody>
      </p:sp>
      <p:sp>
        <p:nvSpPr>
          <p:cNvPr id="15" name="TextBox 14"/>
          <p:cNvSpPr txBox="1"/>
          <p:nvPr/>
        </p:nvSpPr>
        <p:spPr>
          <a:xfrm>
            <a:off x="504825" y="4772025"/>
            <a:ext cx="1178528" cy="253916"/>
          </a:xfrm>
          <a:prstGeom prst="rect">
            <a:avLst/>
          </a:prstGeom>
          <a:noFill/>
        </p:spPr>
        <p:txBody>
          <a:bodyPr wrap="none" rtlCol="0">
            <a:spAutoFit/>
          </a:bodyPr>
          <a:lstStyle/>
          <a:p>
            <a:r>
              <a:rPr lang="zh-CN" altLang="en-US" sz="1050" dirty="0" smtClean="0"/>
              <a:t>非粘合</a:t>
            </a:r>
            <a:r>
              <a:rPr lang="en-US" altLang="zh-CN" sz="1050" dirty="0" smtClean="0"/>
              <a:t>/</a:t>
            </a:r>
            <a:r>
              <a:rPr lang="zh-CN" altLang="en-US" sz="1050" dirty="0" smtClean="0"/>
              <a:t>自动翘尖</a:t>
            </a:r>
            <a:endParaRPr lang="zh-CN" altLang="en-US" sz="1050" dirty="0"/>
          </a:p>
        </p:txBody>
      </p:sp>
      <p:sp>
        <p:nvSpPr>
          <p:cNvPr id="16" name="TextBox 15"/>
          <p:cNvSpPr txBox="1"/>
          <p:nvPr/>
        </p:nvSpPr>
        <p:spPr>
          <a:xfrm>
            <a:off x="2243138" y="4800600"/>
            <a:ext cx="857927" cy="253916"/>
          </a:xfrm>
          <a:prstGeom prst="rect">
            <a:avLst/>
          </a:prstGeom>
          <a:noFill/>
        </p:spPr>
        <p:txBody>
          <a:bodyPr wrap="none" rtlCol="0">
            <a:spAutoFit/>
          </a:bodyPr>
          <a:lstStyle/>
          <a:p>
            <a:r>
              <a:rPr lang="zh-CN" altLang="en-US" sz="1050" dirty="0" smtClean="0"/>
              <a:t>用量指示器</a:t>
            </a:r>
            <a:endParaRPr lang="zh-CN" altLang="en-US" sz="1050" dirty="0"/>
          </a:p>
        </p:txBody>
      </p:sp>
      <p:sp>
        <p:nvSpPr>
          <p:cNvPr id="17" name="TextBox 16"/>
          <p:cNvSpPr txBox="1"/>
          <p:nvPr/>
        </p:nvSpPr>
        <p:spPr>
          <a:xfrm>
            <a:off x="3719512" y="4810125"/>
            <a:ext cx="992579" cy="253916"/>
          </a:xfrm>
          <a:prstGeom prst="rect">
            <a:avLst/>
          </a:prstGeom>
          <a:noFill/>
        </p:spPr>
        <p:txBody>
          <a:bodyPr wrap="none" rtlCol="0">
            <a:spAutoFit/>
          </a:bodyPr>
          <a:lstStyle/>
          <a:p>
            <a:r>
              <a:rPr lang="zh-CN" altLang="en-US" sz="1050" dirty="0" smtClean="0"/>
              <a:t>控制传输扳机</a:t>
            </a:r>
            <a:endParaRPr lang="zh-CN" altLang="en-US" sz="1050" dirty="0"/>
          </a:p>
        </p:txBody>
      </p:sp>
      <p:sp>
        <p:nvSpPr>
          <p:cNvPr id="18" name="TextBox 17"/>
          <p:cNvSpPr txBox="1"/>
          <p:nvPr/>
        </p:nvSpPr>
        <p:spPr>
          <a:xfrm>
            <a:off x="5200650" y="4786313"/>
            <a:ext cx="1127232" cy="253916"/>
          </a:xfrm>
          <a:prstGeom prst="rect">
            <a:avLst/>
          </a:prstGeom>
          <a:noFill/>
        </p:spPr>
        <p:txBody>
          <a:bodyPr wrap="none" rtlCol="0">
            <a:spAutoFit/>
          </a:bodyPr>
          <a:lstStyle/>
          <a:p>
            <a:r>
              <a:rPr lang="zh-CN" altLang="en-US" sz="1050" dirty="0" smtClean="0"/>
              <a:t>人体工程学设计</a:t>
            </a:r>
            <a:endParaRPr lang="zh-CN" altLang="en-US" sz="1050" dirty="0"/>
          </a:p>
        </p:txBody>
      </p:sp>
      <p:sp>
        <p:nvSpPr>
          <p:cNvPr id="19" name="TextBox 18"/>
          <p:cNvSpPr txBox="1"/>
          <p:nvPr/>
        </p:nvSpPr>
        <p:spPr>
          <a:xfrm>
            <a:off x="7186613" y="3133726"/>
            <a:ext cx="1531188" cy="253916"/>
          </a:xfrm>
          <a:prstGeom prst="rect">
            <a:avLst/>
          </a:prstGeom>
          <a:noFill/>
        </p:spPr>
        <p:txBody>
          <a:bodyPr wrap="none" rtlCol="0">
            <a:spAutoFit/>
          </a:bodyPr>
          <a:lstStyle/>
          <a:p>
            <a:r>
              <a:rPr lang="zh-CN" altLang="en-US" sz="1050" dirty="0" smtClean="0"/>
              <a:t>坚固而牢靠地固定丝网</a:t>
            </a:r>
            <a:endParaRPr lang="zh-CN" altLang="en-US" sz="1050" dirty="0"/>
          </a:p>
        </p:txBody>
      </p:sp>
      <p:sp>
        <p:nvSpPr>
          <p:cNvPr id="20" name="TextBox 19"/>
          <p:cNvSpPr txBox="1"/>
          <p:nvPr/>
        </p:nvSpPr>
        <p:spPr>
          <a:xfrm>
            <a:off x="11191875" y="3290888"/>
            <a:ext cx="857927" cy="253916"/>
          </a:xfrm>
          <a:prstGeom prst="rect">
            <a:avLst/>
          </a:prstGeom>
          <a:noFill/>
        </p:spPr>
        <p:txBody>
          <a:bodyPr wrap="none" rtlCol="0">
            <a:spAutoFit/>
          </a:bodyPr>
          <a:lstStyle/>
          <a:p>
            <a:r>
              <a:rPr lang="zh-CN" altLang="en-US" sz="1050" dirty="0" smtClean="0"/>
              <a:t>无机械损伤</a:t>
            </a:r>
            <a:endParaRPr lang="zh-CN" altLang="en-US" sz="1050" dirty="0"/>
          </a:p>
        </p:txBody>
      </p:sp>
      <p:sp>
        <p:nvSpPr>
          <p:cNvPr id="21" name="TextBox 20"/>
          <p:cNvSpPr txBox="1"/>
          <p:nvPr/>
        </p:nvSpPr>
        <p:spPr>
          <a:xfrm>
            <a:off x="7119938" y="3562350"/>
            <a:ext cx="1127232" cy="253916"/>
          </a:xfrm>
          <a:prstGeom prst="rect">
            <a:avLst/>
          </a:prstGeom>
          <a:noFill/>
        </p:spPr>
        <p:txBody>
          <a:bodyPr wrap="none" rtlCol="0">
            <a:spAutoFit/>
          </a:bodyPr>
          <a:lstStyle/>
          <a:p>
            <a:r>
              <a:rPr lang="zh-CN" altLang="en-US" sz="1050" dirty="0" smtClean="0"/>
              <a:t>涂药精确而受控</a:t>
            </a:r>
            <a:endParaRPr lang="zh-CN" altLang="en-US" sz="1050" dirty="0"/>
          </a:p>
        </p:txBody>
      </p:sp>
      <p:sp>
        <p:nvSpPr>
          <p:cNvPr id="22" name="TextBox 21"/>
          <p:cNvSpPr txBox="1"/>
          <p:nvPr/>
        </p:nvSpPr>
        <p:spPr>
          <a:xfrm>
            <a:off x="7062787" y="3990975"/>
            <a:ext cx="1332416" cy="253916"/>
          </a:xfrm>
          <a:prstGeom prst="rect">
            <a:avLst/>
          </a:prstGeom>
          <a:noFill/>
        </p:spPr>
        <p:txBody>
          <a:bodyPr wrap="none" rtlCol="0">
            <a:spAutoFit/>
          </a:bodyPr>
          <a:lstStyle/>
          <a:p>
            <a:r>
              <a:rPr lang="zh-CN" altLang="en-US" sz="1050" dirty="0" smtClean="0"/>
              <a:t>固化时间短，≤</a:t>
            </a:r>
            <a:r>
              <a:rPr lang="en-US" altLang="zh-CN" sz="1050" dirty="0" smtClean="0"/>
              <a:t>10</a:t>
            </a:r>
            <a:r>
              <a:rPr lang="zh-CN" altLang="en-US" sz="1050" dirty="0" smtClean="0"/>
              <a:t>秒</a:t>
            </a:r>
            <a:endParaRPr lang="zh-CN" altLang="en-US" sz="1050" dirty="0"/>
          </a:p>
        </p:txBody>
      </p:sp>
      <p:sp>
        <p:nvSpPr>
          <p:cNvPr id="23" name="TextBox 22"/>
          <p:cNvSpPr txBox="1"/>
          <p:nvPr/>
        </p:nvSpPr>
        <p:spPr>
          <a:xfrm>
            <a:off x="7024688" y="4400550"/>
            <a:ext cx="1531188" cy="253916"/>
          </a:xfrm>
          <a:prstGeom prst="rect">
            <a:avLst/>
          </a:prstGeom>
          <a:noFill/>
        </p:spPr>
        <p:txBody>
          <a:bodyPr wrap="none" rtlCol="0">
            <a:spAutoFit/>
          </a:bodyPr>
          <a:lstStyle/>
          <a:p>
            <a:r>
              <a:rPr lang="zh-CN" altLang="en-US" sz="1050" dirty="0" smtClean="0"/>
              <a:t>丝网固定中无组织渗透</a:t>
            </a:r>
            <a:endParaRPr lang="zh-CN" altLang="en-US" sz="1050" dirty="0"/>
          </a:p>
        </p:txBody>
      </p:sp>
      <p:sp>
        <p:nvSpPr>
          <p:cNvPr id="24" name="TextBox 23"/>
          <p:cNvSpPr txBox="1"/>
          <p:nvPr/>
        </p:nvSpPr>
        <p:spPr>
          <a:xfrm>
            <a:off x="9653587" y="3576637"/>
            <a:ext cx="1582484" cy="253916"/>
          </a:xfrm>
          <a:prstGeom prst="rect">
            <a:avLst/>
          </a:prstGeom>
          <a:noFill/>
        </p:spPr>
        <p:txBody>
          <a:bodyPr wrap="none" rtlCol="0">
            <a:spAutoFit/>
          </a:bodyPr>
          <a:lstStyle/>
          <a:p>
            <a:r>
              <a:rPr lang="zh-CN" altLang="en-US" sz="1050" dirty="0" smtClean="0"/>
              <a:t>非粘性</a:t>
            </a:r>
            <a:r>
              <a:rPr lang="en-US" altLang="zh-CN" sz="1050" dirty="0" smtClean="0"/>
              <a:t>/</a:t>
            </a:r>
            <a:r>
              <a:rPr lang="zh-CN" altLang="en-US" sz="1050" dirty="0" smtClean="0"/>
              <a:t>涂药器自动翘尖</a:t>
            </a:r>
            <a:endParaRPr lang="zh-CN" altLang="en-US" sz="1050" dirty="0"/>
          </a:p>
        </p:txBody>
      </p:sp>
      <p:sp>
        <p:nvSpPr>
          <p:cNvPr id="25" name="TextBox 24"/>
          <p:cNvSpPr txBox="1"/>
          <p:nvPr/>
        </p:nvSpPr>
        <p:spPr>
          <a:xfrm>
            <a:off x="11149013" y="4110037"/>
            <a:ext cx="857927" cy="253916"/>
          </a:xfrm>
          <a:prstGeom prst="rect">
            <a:avLst/>
          </a:prstGeom>
          <a:noFill/>
        </p:spPr>
        <p:txBody>
          <a:bodyPr wrap="none" rtlCol="0">
            <a:spAutoFit/>
          </a:bodyPr>
          <a:lstStyle/>
          <a:p>
            <a:r>
              <a:rPr lang="zh-CN" altLang="en-US" sz="1050" dirty="0" smtClean="0"/>
              <a:t>涂药器易用</a:t>
            </a:r>
            <a:endParaRPr lang="zh-CN" altLang="en-US" sz="1050" dirty="0"/>
          </a:p>
        </p:txBody>
      </p:sp>
      <p:sp>
        <p:nvSpPr>
          <p:cNvPr id="26" name="TextBox 25"/>
          <p:cNvSpPr txBox="1"/>
          <p:nvPr/>
        </p:nvSpPr>
        <p:spPr>
          <a:xfrm>
            <a:off x="11334073" y="4538663"/>
            <a:ext cx="857927" cy="253916"/>
          </a:xfrm>
          <a:prstGeom prst="rect">
            <a:avLst/>
          </a:prstGeom>
          <a:noFill/>
        </p:spPr>
        <p:txBody>
          <a:bodyPr wrap="none" rtlCol="0">
            <a:spAutoFit/>
          </a:bodyPr>
          <a:lstStyle/>
          <a:p>
            <a:r>
              <a:rPr lang="zh-CN" altLang="en-US" sz="1050" dirty="0" smtClean="0"/>
              <a:t>多角度固定</a:t>
            </a:r>
            <a:endParaRPr lang="zh-CN" altLang="en-US" sz="1050" dirty="0"/>
          </a:p>
        </p:txBody>
      </p:sp>
      <p:sp>
        <p:nvSpPr>
          <p:cNvPr id="27" name="TextBox 26"/>
          <p:cNvSpPr txBox="1"/>
          <p:nvPr/>
        </p:nvSpPr>
        <p:spPr>
          <a:xfrm>
            <a:off x="5038725" y="5038725"/>
            <a:ext cx="2512226" cy="253916"/>
          </a:xfrm>
          <a:prstGeom prst="rect">
            <a:avLst/>
          </a:prstGeom>
          <a:noFill/>
        </p:spPr>
        <p:txBody>
          <a:bodyPr wrap="none" rtlCol="0">
            <a:spAutoFit/>
          </a:bodyPr>
          <a:lstStyle/>
          <a:p>
            <a:r>
              <a:rPr lang="zh-CN" altLang="en-US" sz="1050" dirty="0" smtClean="0"/>
              <a:t>每按动一次扳机，可分散</a:t>
            </a:r>
            <a:r>
              <a:rPr lang="en-US" altLang="zh-CN" sz="1050" dirty="0" smtClean="0"/>
              <a:t>0.0125g</a:t>
            </a:r>
            <a:r>
              <a:rPr lang="zh-CN" altLang="en-US" sz="1050" dirty="0" smtClean="0"/>
              <a:t>固定液</a:t>
            </a:r>
            <a:endParaRPr lang="zh-CN" altLang="en-US" sz="1050" dirty="0"/>
          </a:p>
        </p:txBody>
      </p:sp>
      <p:sp>
        <p:nvSpPr>
          <p:cNvPr id="28" name="TextBox 27"/>
          <p:cNvSpPr txBox="1"/>
          <p:nvPr/>
        </p:nvSpPr>
        <p:spPr>
          <a:xfrm>
            <a:off x="4772025" y="5353050"/>
            <a:ext cx="1261884" cy="253916"/>
          </a:xfrm>
          <a:prstGeom prst="rect">
            <a:avLst/>
          </a:prstGeom>
          <a:noFill/>
        </p:spPr>
        <p:txBody>
          <a:bodyPr wrap="none" rtlCol="0">
            <a:spAutoFit/>
          </a:bodyPr>
          <a:lstStyle/>
          <a:p>
            <a:r>
              <a:rPr lang="zh-CN" altLang="en-US" sz="1050" dirty="0" smtClean="0"/>
              <a:t>多角度传输固定液</a:t>
            </a:r>
            <a:endParaRPr lang="zh-CN" altLang="en-US" sz="1050" dirty="0"/>
          </a:p>
        </p:txBody>
      </p:sp>
      <p:sp>
        <p:nvSpPr>
          <p:cNvPr id="29" name="TextBox 28"/>
          <p:cNvSpPr txBox="1"/>
          <p:nvPr/>
        </p:nvSpPr>
        <p:spPr>
          <a:xfrm>
            <a:off x="1714500" y="5905500"/>
            <a:ext cx="3281668" cy="253916"/>
          </a:xfrm>
          <a:prstGeom prst="rect">
            <a:avLst/>
          </a:prstGeom>
          <a:noFill/>
        </p:spPr>
        <p:txBody>
          <a:bodyPr wrap="none" rtlCol="0">
            <a:spAutoFit/>
          </a:bodyPr>
          <a:lstStyle/>
          <a:p>
            <a:r>
              <a:rPr lang="zh-CN" altLang="en-US" sz="1050" dirty="0" smtClean="0"/>
              <a:t>固定液受控传输有助于避免组织粘合剂的滴漏或浪费</a:t>
            </a:r>
            <a:endParaRPr lang="zh-CN" altLang="en-US" sz="1050" dirty="0"/>
          </a:p>
        </p:txBody>
      </p:sp>
    </p:spTree>
    <p:extLst>
      <p:ext uri="{BB962C8B-B14F-4D97-AF65-F5344CB8AC3E}">
        <p14:creationId xmlns:p14="http://schemas.microsoft.com/office/powerpoint/2010/main" xmlns="" val="2742256442"/>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4071784" y="6068549"/>
            <a:ext cx="2879725" cy="369332"/>
          </a:xfrm>
          <a:prstGeom prst="rect">
            <a:avLst/>
          </a:prstGeom>
          <a:noFill/>
        </p:spPr>
        <p:txBody>
          <a:bodyPr>
            <a:spAutoFit/>
          </a:bodyPr>
          <a:lstStyle/>
          <a:p>
            <a:pPr algn="ctr">
              <a:defRPr/>
            </a:pPr>
            <a:r>
              <a:rPr lang="zh-CN" altLang="en-US" b="1" dirty="0" smtClean="0">
                <a:effectLst>
                  <a:outerShdw blurRad="38100" dist="38100" dir="2700000" algn="tl">
                    <a:srgbClr val="000000">
                      <a:alpha val="43137"/>
                    </a:srgbClr>
                  </a:outerShdw>
                </a:effectLst>
              </a:rPr>
              <a:t>腹腔镜用途</a:t>
            </a:r>
            <a:endParaRPr lang="zh-CN" altLang="en-US" b="1" dirty="0">
              <a:effectLst>
                <a:outerShdw blurRad="38100" dist="38100" dir="2700000" algn="tl">
                  <a:srgbClr val="000000">
                    <a:alpha val="43137"/>
                  </a:srgbClr>
                </a:outerShdw>
              </a:effectLst>
            </a:endParaRPr>
          </a:p>
        </p:txBody>
      </p:sp>
      <p:sp>
        <p:nvSpPr>
          <p:cNvPr id="10" name="Rectangle 2"/>
          <p:cNvSpPr>
            <a:spLocks noGrp="1" noChangeArrowheads="1"/>
          </p:cNvSpPr>
          <p:nvPr>
            <p:ph type="title"/>
          </p:nvPr>
        </p:nvSpPr>
        <p:spPr>
          <a:xfrm>
            <a:off x="2351088" y="26709"/>
            <a:ext cx="7772400" cy="1143001"/>
          </a:xfrm>
        </p:spPr>
        <p:txBody>
          <a:bodyPr/>
          <a:lstStyle/>
          <a:p>
            <a:r>
              <a:rPr lang="zh-CN" altLang="en-US" sz="3600" b="1" dirty="0" smtClean="0">
                <a:solidFill>
                  <a:srgbClr val="3333CC"/>
                </a:solidFill>
                <a:latin typeface="+mn-lt"/>
              </a:rPr>
              <a:t>氰基丙烯酸酯粘合剂</a:t>
            </a:r>
            <a:endParaRPr lang="it-IT" altLang="it-IT" sz="3600" b="1" dirty="0">
              <a:solidFill>
                <a:srgbClr val="3333CC"/>
              </a:solidFill>
              <a:latin typeface="+mn-lt"/>
            </a:endParaRPr>
          </a:p>
        </p:txBody>
      </p:sp>
      <p:grpSp>
        <p:nvGrpSpPr>
          <p:cNvPr id="3" name="Group 17"/>
          <p:cNvGrpSpPr>
            <a:grpSpLocks/>
          </p:cNvGrpSpPr>
          <p:nvPr/>
        </p:nvGrpSpPr>
        <p:grpSpPr bwMode="auto">
          <a:xfrm>
            <a:off x="87316" y="114300"/>
            <a:ext cx="1143000" cy="685800"/>
            <a:chOff x="4944" y="3744"/>
            <a:chExt cx="720" cy="432"/>
          </a:xfrm>
        </p:grpSpPr>
        <p:sp>
          <p:nvSpPr>
            <p:cNvPr id="13"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mn-lt"/>
              </a:endParaRPr>
            </a:p>
          </p:txBody>
        </p:sp>
        <p:sp>
          <p:nvSpPr>
            <p:cNvPr id="14"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mn-lt"/>
                </a:rPr>
                <a:t>GEM</a:t>
              </a:r>
              <a:endParaRPr lang="en-GB" altLang="it-IT" sz="3600" u="sng">
                <a:solidFill>
                  <a:schemeClr val="bg1"/>
                </a:solidFill>
                <a:latin typeface="+mn-lt"/>
              </a:endParaRPr>
            </a:p>
          </p:txBody>
        </p:sp>
      </p:grpSp>
      <p:pic>
        <p:nvPicPr>
          <p:cNvPr id="2" name="Immagine 1"/>
          <p:cNvPicPr>
            <a:picLocks noChangeAspect="1"/>
          </p:cNvPicPr>
          <p:nvPr/>
        </p:nvPicPr>
        <p:blipFill>
          <a:blip r:embed="rId2" cstate="print"/>
          <a:stretch>
            <a:fillRect/>
          </a:stretch>
        </p:blipFill>
        <p:spPr>
          <a:xfrm>
            <a:off x="1432971" y="2025649"/>
            <a:ext cx="9281606" cy="3977218"/>
          </a:xfrm>
          <a:prstGeom prst="rect">
            <a:avLst/>
          </a:prstGeom>
        </p:spPr>
      </p:pic>
      <p:sp>
        <p:nvSpPr>
          <p:cNvPr id="8" name="TextBox 7"/>
          <p:cNvSpPr txBox="1"/>
          <p:nvPr/>
        </p:nvSpPr>
        <p:spPr>
          <a:xfrm>
            <a:off x="2162175" y="1714500"/>
            <a:ext cx="6087885" cy="369332"/>
          </a:xfrm>
          <a:prstGeom prst="rect">
            <a:avLst/>
          </a:prstGeom>
          <a:noFill/>
        </p:spPr>
        <p:txBody>
          <a:bodyPr wrap="none" rtlCol="0">
            <a:spAutoFit/>
          </a:bodyPr>
          <a:lstStyle/>
          <a:p>
            <a:r>
              <a:rPr lang="en-US" altLang="zh-CN" dirty="0" smtClean="0"/>
              <a:t>LIQUIBAND FIX8</a:t>
            </a:r>
            <a:r>
              <a:rPr lang="zh-CN" altLang="en-US" dirty="0" smtClean="0"/>
              <a:t>比其他疝气丝网固定装置传输更多的固定液</a:t>
            </a:r>
            <a:endParaRPr lang="zh-CN" altLang="en-US" dirty="0"/>
          </a:p>
        </p:txBody>
      </p:sp>
      <p:sp>
        <p:nvSpPr>
          <p:cNvPr id="9" name="TextBox 8"/>
          <p:cNvSpPr txBox="1"/>
          <p:nvPr/>
        </p:nvSpPr>
        <p:spPr>
          <a:xfrm>
            <a:off x="571500" y="3857625"/>
            <a:ext cx="902811" cy="307777"/>
          </a:xfrm>
          <a:prstGeom prst="rect">
            <a:avLst/>
          </a:prstGeom>
          <a:noFill/>
        </p:spPr>
        <p:txBody>
          <a:bodyPr wrap="none" rtlCol="0">
            <a:spAutoFit/>
          </a:bodyPr>
          <a:lstStyle/>
          <a:p>
            <a:r>
              <a:rPr lang="zh-CN" altLang="en-US" sz="1400" dirty="0" smtClean="0"/>
              <a:t>传输系统</a:t>
            </a:r>
            <a:endParaRPr lang="zh-CN" altLang="en-US" sz="1400" dirty="0"/>
          </a:p>
        </p:txBody>
      </p:sp>
      <p:sp>
        <p:nvSpPr>
          <p:cNvPr id="12" name="TextBox 11"/>
          <p:cNvSpPr txBox="1"/>
          <p:nvPr/>
        </p:nvSpPr>
        <p:spPr>
          <a:xfrm>
            <a:off x="247650" y="4524375"/>
            <a:ext cx="1261884" cy="307777"/>
          </a:xfrm>
          <a:prstGeom prst="rect">
            <a:avLst/>
          </a:prstGeom>
          <a:noFill/>
        </p:spPr>
        <p:txBody>
          <a:bodyPr wrap="none" rtlCol="0">
            <a:spAutoFit/>
          </a:bodyPr>
          <a:lstStyle/>
          <a:p>
            <a:r>
              <a:rPr lang="zh-CN" altLang="en-US" sz="1400" dirty="0" smtClean="0"/>
              <a:t>设备尖头设计</a:t>
            </a:r>
            <a:endParaRPr lang="zh-CN" altLang="en-US" sz="1400" dirty="0"/>
          </a:p>
        </p:txBody>
      </p:sp>
      <p:sp>
        <p:nvSpPr>
          <p:cNvPr id="15" name="TextBox 14"/>
          <p:cNvSpPr txBox="1"/>
          <p:nvPr/>
        </p:nvSpPr>
        <p:spPr>
          <a:xfrm>
            <a:off x="390525" y="5305425"/>
            <a:ext cx="1082348" cy="307777"/>
          </a:xfrm>
          <a:prstGeom prst="rect">
            <a:avLst/>
          </a:prstGeom>
          <a:noFill/>
        </p:spPr>
        <p:txBody>
          <a:bodyPr wrap="none" rtlCol="0">
            <a:spAutoFit/>
          </a:bodyPr>
          <a:lstStyle/>
          <a:p>
            <a:r>
              <a:rPr lang="zh-CN" altLang="en-US" sz="1400" dirty="0" smtClean="0"/>
              <a:t>固定液滴数</a:t>
            </a:r>
            <a:endParaRPr lang="zh-CN" altLang="en-US" sz="1400" dirty="0"/>
          </a:p>
        </p:txBody>
      </p:sp>
    </p:spTree>
    <p:extLst>
      <p:ext uri="{BB962C8B-B14F-4D97-AF65-F5344CB8AC3E}">
        <p14:creationId xmlns:p14="http://schemas.microsoft.com/office/powerpoint/2010/main" xmlns="" val="641838813"/>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1600200" y="76200"/>
            <a:ext cx="1219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it-IT" altLang="it-IT" sz="3600">
              <a:solidFill>
                <a:schemeClr val="accent1"/>
              </a:solidFill>
            </a:endParaRPr>
          </a:p>
        </p:txBody>
      </p:sp>
      <p:graphicFrame>
        <p:nvGraphicFramePr>
          <p:cNvPr id="95267" name="Group 35"/>
          <p:cNvGraphicFramePr>
            <a:graphicFrameLocks noGrp="1"/>
          </p:cNvGraphicFramePr>
          <p:nvPr>
            <p:extLst>
              <p:ext uri="{D42A27DB-BD31-4B8C-83A1-F6EECF244321}">
                <p14:modId xmlns:p14="http://schemas.microsoft.com/office/powerpoint/2010/main" xmlns="" val="1290705895"/>
              </p:ext>
            </p:extLst>
          </p:nvPr>
        </p:nvGraphicFramePr>
        <p:xfrm>
          <a:off x="1184279" y="1463741"/>
          <a:ext cx="10007006" cy="4882105"/>
        </p:xfrm>
        <a:graphic>
          <a:graphicData uri="http://schemas.openxmlformats.org/drawingml/2006/table">
            <a:tbl>
              <a:tblPr firstCol="1">
                <a:tableStyleId>{5C22544A-7EE6-4342-B048-85BDC9FD1C3A}</a:tableStyleId>
              </a:tblPr>
              <a:tblGrid>
                <a:gridCol w="3200400">
                  <a:extLst>
                    <a:ext uri="{9D8B030D-6E8A-4147-A177-3AD203B41FA5}">
                      <a16:colId xmlns:a16="http://schemas.microsoft.com/office/drawing/2014/main" xmlns="" val="20000"/>
                    </a:ext>
                  </a:extLst>
                </a:gridCol>
                <a:gridCol w="6806606">
                  <a:extLst>
                    <a:ext uri="{9D8B030D-6E8A-4147-A177-3AD203B41FA5}">
                      <a16:colId xmlns:a16="http://schemas.microsoft.com/office/drawing/2014/main" xmlns="" val="20001"/>
                    </a:ext>
                  </a:extLst>
                </a:gridCol>
              </a:tblGrid>
              <a:tr h="14456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u="none" strike="noStrike" kern="1200" cap="none" normalizeH="0" baseline="0" dirty="0">
                          <a:ln>
                            <a:noFill/>
                          </a:ln>
                          <a:effectLst/>
                        </a:rPr>
                        <a:t>IFABOND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kern="1200" cap="none" normalizeH="0" baseline="0" dirty="0">
                          <a:ln>
                            <a:noFill/>
                          </a:ln>
                          <a:effectLst/>
                        </a:rPr>
                        <a:t>(</a:t>
                      </a:r>
                      <a:r>
                        <a:rPr kumimoji="0" lang="it-IT" sz="1600" u="none" strike="noStrike" kern="1200" cap="none" normalizeH="0" baseline="0" dirty="0" err="1">
                          <a:ln>
                            <a:noFill/>
                          </a:ln>
                          <a:effectLst/>
                        </a:rPr>
                        <a:t>Fimed</a:t>
                      </a:r>
                      <a:r>
                        <a:rPr kumimoji="0" lang="it-IT" sz="1600" u="none" strike="noStrike" kern="1200" cap="none" normalizeH="0" baseline="0" dirty="0">
                          <a:ln>
                            <a:noFill/>
                          </a:ln>
                          <a:effectLst/>
                        </a:rPr>
                        <a:t>)</a:t>
                      </a:r>
                      <a:endParaRPr kumimoji="0" lang="it-IT" sz="1600" b="1" i="0" u="none" strike="noStrike" kern="1200" cap="none" normalizeH="0" baseline="0" dirty="0">
                        <a:ln>
                          <a:noFill/>
                        </a:ln>
                        <a:solidFill>
                          <a:srgbClr val="000099"/>
                        </a:solidFill>
                        <a:effectLst/>
                        <a:latin typeface="Comic Sans MS" pitchFamily="66" charset="0"/>
                        <a:ea typeface="+mn-ea"/>
                        <a:cs typeface="+mn-cs"/>
                      </a:endParaRPr>
                    </a:p>
                  </a:txBody>
                  <a:tcPr marT="45721" marB="45721" anchor="ctr" horzOverflow="overflow"/>
                </a:tc>
                <a:tc rowSpan="2">
                  <a:txBody>
                    <a:bodyPr/>
                    <a:lstStyle/>
                    <a:p>
                      <a:pPr marL="0" marR="0" lvl="0" indent="0" algn="l" defTabSz="914400" rtl="0" eaLnBrk="1" fontAlgn="t" latinLnBrk="0" hangingPunct="1">
                        <a:lnSpc>
                          <a:spcPct val="100000"/>
                        </a:lnSpc>
                        <a:spcBef>
                          <a:spcPct val="50000"/>
                        </a:spcBef>
                        <a:spcAft>
                          <a:spcPct val="0"/>
                        </a:spcAft>
                        <a:buClrTx/>
                        <a:buSzTx/>
                        <a:buFont typeface="Wingdings" pitchFamily="2" charset="2"/>
                        <a:buNone/>
                        <a:tabLst/>
                      </a:pPr>
                      <a:endParaRPr kumimoji="0" lang="it-IT" sz="2400" u="none" strike="noStrike" cap="none" normalizeH="0" baseline="0" dirty="0">
                        <a:ln>
                          <a:noFill/>
                        </a:ln>
                        <a:effectLst/>
                      </a:endParaRPr>
                    </a:p>
                    <a:p>
                      <a:pPr marL="0" marR="0" lvl="0" indent="0" algn="l" defTabSz="914400" rtl="0" eaLnBrk="1" fontAlgn="t" latinLnBrk="0" hangingPunct="1">
                        <a:lnSpc>
                          <a:spcPct val="100000"/>
                        </a:lnSpc>
                        <a:spcBef>
                          <a:spcPct val="50000"/>
                        </a:spcBef>
                        <a:spcAft>
                          <a:spcPct val="0"/>
                        </a:spcAft>
                        <a:buClrTx/>
                        <a:buSzTx/>
                        <a:buFont typeface="Wingdings" pitchFamily="2" charset="2"/>
                        <a:buChar char="ð"/>
                        <a:tabLst/>
                      </a:pPr>
                      <a:r>
                        <a:rPr kumimoji="0" lang="it-IT" sz="2400" u="none" strike="noStrike" cap="none" normalizeH="0" baseline="0" dirty="0">
                          <a:ln>
                            <a:noFill/>
                          </a:ln>
                          <a:effectLst/>
                        </a:rPr>
                        <a:t> </a:t>
                      </a:r>
                      <a:r>
                        <a:rPr kumimoji="0" lang="zh-CN" altLang="en-US" sz="2400" u="none" strike="noStrike" cap="none" normalizeH="0" baseline="0" dirty="0" smtClean="0">
                          <a:ln>
                            <a:noFill/>
                          </a:ln>
                          <a:effectLst/>
                        </a:rPr>
                        <a:t>即用</a:t>
                      </a:r>
                      <a:endParaRPr kumimoji="0" lang="it-IT" sz="2400" u="none" strike="noStrike" cap="none" normalizeH="0" baseline="0" dirty="0">
                        <a:ln>
                          <a:noFill/>
                        </a:ln>
                        <a:effectLst/>
                      </a:endParaRPr>
                    </a:p>
                    <a:p>
                      <a:pPr marL="0" marR="0" lvl="0" indent="0" algn="l" defTabSz="914400" rtl="0" eaLnBrk="1" fontAlgn="t" latinLnBrk="0" hangingPunct="1">
                        <a:lnSpc>
                          <a:spcPct val="100000"/>
                        </a:lnSpc>
                        <a:spcBef>
                          <a:spcPct val="50000"/>
                        </a:spcBef>
                        <a:spcAft>
                          <a:spcPct val="0"/>
                        </a:spcAft>
                        <a:buClrTx/>
                        <a:buSzTx/>
                        <a:buFont typeface="Wingdings" pitchFamily="2" charset="2"/>
                        <a:buChar char="ð"/>
                        <a:tabLst/>
                      </a:pPr>
                      <a:r>
                        <a:rPr kumimoji="0" lang="it-IT" sz="2400" u="none" strike="noStrike" cap="none" normalizeH="0" baseline="0" dirty="0">
                          <a:ln>
                            <a:noFill/>
                          </a:ln>
                          <a:effectLst/>
                        </a:rPr>
                        <a:t> Histoacryl: </a:t>
                      </a:r>
                      <a:r>
                        <a:rPr kumimoji="0" lang="zh-CN" altLang="en-US" sz="2400" u="none" strike="noStrike" cap="none" normalizeH="0" baseline="0" dirty="0" smtClean="0">
                          <a:ln>
                            <a:noFill/>
                          </a:ln>
                          <a:effectLst/>
                        </a:rPr>
                        <a:t>室温存储</a:t>
                      </a:r>
                      <a:endParaRPr kumimoji="0" lang="it-IT" sz="2400" u="none" strike="noStrike" cap="none" normalizeH="0" baseline="0" dirty="0">
                        <a:ln>
                          <a:noFill/>
                        </a:ln>
                        <a:effectLst/>
                      </a:endParaRPr>
                    </a:p>
                    <a:p>
                      <a:pPr marL="0" marR="0" lvl="0" indent="0" algn="l" defTabSz="914400" rtl="0" eaLnBrk="1" fontAlgn="t" latinLnBrk="0" hangingPunct="1">
                        <a:lnSpc>
                          <a:spcPct val="100000"/>
                        </a:lnSpc>
                        <a:spcBef>
                          <a:spcPct val="50000"/>
                        </a:spcBef>
                        <a:spcAft>
                          <a:spcPct val="0"/>
                        </a:spcAft>
                        <a:buClrTx/>
                        <a:buSzTx/>
                        <a:buFont typeface="Wingdings" pitchFamily="2" charset="2"/>
                        <a:buChar char="ð"/>
                        <a:tabLst/>
                      </a:pPr>
                      <a:r>
                        <a:rPr kumimoji="0" lang="it-IT" sz="2400" u="none" strike="noStrike" cap="none" normalizeH="0" baseline="0" dirty="0">
                          <a:ln>
                            <a:noFill/>
                          </a:ln>
                          <a:effectLst/>
                        </a:rPr>
                        <a:t> </a:t>
                      </a:r>
                      <a:r>
                        <a:rPr kumimoji="0" lang="zh-CN" altLang="en-US" sz="2400" u="none" strike="noStrike" cap="none" normalizeH="0" baseline="0" dirty="0" smtClean="0">
                          <a:ln>
                            <a:noFill/>
                          </a:ln>
                          <a:effectLst/>
                        </a:rPr>
                        <a:t>聚合迅速</a:t>
                      </a:r>
                      <a:endParaRPr kumimoji="0" lang="it-IT" sz="24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800" u="none" strike="noStrike" cap="none" normalizeH="0" baseline="0" dirty="0">
                        <a:ln>
                          <a:noFill/>
                        </a:ln>
                        <a:effectLst>
                          <a:outerShdw blurRad="38100" dist="38100" dir="2700000" algn="tl">
                            <a:srgbClr val="C0C0C0"/>
                          </a:outerShdw>
                        </a:effectLst>
                      </a:endParaRPr>
                    </a:p>
                    <a:p>
                      <a:pPr marL="0" marR="0" lvl="0" indent="0" algn="l" defTabSz="914400" rtl="0" eaLnBrk="1" fontAlgn="t" latinLnBrk="0" hangingPunct="1">
                        <a:lnSpc>
                          <a:spcPct val="100000"/>
                        </a:lnSpc>
                        <a:spcBef>
                          <a:spcPct val="50000"/>
                        </a:spcBef>
                        <a:spcAft>
                          <a:spcPct val="0"/>
                        </a:spcAft>
                        <a:buClrTx/>
                        <a:buSzTx/>
                        <a:buFont typeface="Wingdings" pitchFamily="2" charset="2"/>
                        <a:buChar char="ð"/>
                        <a:tabLst/>
                      </a:pPr>
                      <a:endParaRPr kumimoji="0" lang="it-IT" sz="1600" b="0" i="0" u="none" strike="noStrike" cap="none" normalizeH="0" baseline="0" dirty="0">
                        <a:ln>
                          <a:noFill/>
                        </a:ln>
                        <a:solidFill>
                          <a:schemeClr val="tx1"/>
                        </a:solidFill>
                        <a:effectLst/>
                        <a:latin typeface="Comic Sans MS" pitchFamily="66" charset="0"/>
                      </a:endParaRPr>
                    </a:p>
                  </a:txBody>
                  <a:tcPr marT="45721" marB="45721" anchor="ctr" horzOverflow="overflow"/>
                </a:tc>
                <a:extLst>
                  <a:ext uri="{0D108BD9-81ED-4DB2-BD59-A6C34878D82A}">
                    <a16:rowId xmlns:a16="http://schemas.microsoft.com/office/drawing/2014/main" xmlns="" val="10000"/>
                  </a:ext>
                </a:extLst>
              </a:tr>
              <a:tr h="17182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u="none" strike="noStrike" cap="none" normalizeH="0" baseline="0" dirty="0">
                          <a:ln>
                            <a:noFill/>
                          </a:ln>
                          <a:effectLst/>
                        </a:rPr>
                        <a:t>HISTOACRYL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dirty="0">
                          <a:ln>
                            <a:noFill/>
                          </a:ln>
                          <a:solidFill>
                            <a:schemeClr val="bg1"/>
                          </a:solidFill>
                          <a:effectLst/>
                        </a:rPr>
                        <a:t>(</a:t>
                      </a:r>
                      <a:r>
                        <a:rPr kumimoji="0" lang="it-IT" sz="1600" u="none" strike="noStrike" cap="none" normalizeH="0" baseline="0" dirty="0" err="1">
                          <a:ln>
                            <a:noFill/>
                          </a:ln>
                          <a:solidFill>
                            <a:schemeClr val="bg1"/>
                          </a:solidFill>
                          <a:effectLst/>
                        </a:rPr>
                        <a:t>BBraun</a:t>
                      </a:r>
                      <a:r>
                        <a:rPr kumimoji="0" lang="it-IT" sz="1600" u="none" strike="noStrike" cap="none" normalizeH="0" baseline="0" dirty="0">
                          <a:ln>
                            <a:noFill/>
                          </a:ln>
                          <a:solidFill>
                            <a:schemeClr val="bg1"/>
                          </a:solidFill>
                          <a:effectLst/>
                        </a:rPr>
                        <a:t>)</a:t>
                      </a:r>
                      <a:endParaRPr kumimoji="0" lang="it-IT" sz="1600" b="0" i="0" u="none" strike="noStrike" cap="none" normalizeH="0" baseline="0" dirty="0">
                        <a:ln>
                          <a:noFill/>
                        </a:ln>
                        <a:solidFill>
                          <a:schemeClr val="bg1"/>
                        </a:solidFill>
                        <a:effectLst/>
                        <a:latin typeface="Comic Sans MS" pitchFamily="66" charset="0"/>
                      </a:endParaRPr>
                    </a:p>
                  </a:txBody>
                  <a:tcPr marT="45721" marB="45721" anchor="ctr" horzOverflow="overflow"/>
                </a:tc>
                <a:tc vMerge="1">
                  <a:txBody>
                    <a:bodyPr/>
                    <a:lstStyle/>
                    <a:p>
                      <a:endParaRPr lang="it-IT"/>
                    </a:p>
                  </a:txBody>
                  <a:tcPr/>
                </a:tc>
                <a:extLst>
                  <a:ext uri="{0D108BD9-81ED-4DB2-BD59-A6C34878D82A}">
                    <a16:rowId xmlns:a16="http://schemas.microsoft.com/office/drawing/2014/main" xmlns="" val="10001"/>
                  </a:ext>
                </a:extLst>
              </a:tr>
              <a:tr h="17182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1" u="none" strike="noStrike" kern="1200" cap="none" normalizeH="0" baseline="0" dirty="0">
                          <a:ln>
                            <a:noFill/>
                          </a:ln>
                          <a:solidFill>
                            <a:schemeClr val="lt1"/>
                          </a:solidFill>
                          <a:effectLst/>
                          <a:latin typeface="+mn-lt"/>
                          <a:ea typeface="+mn-ea"/>
                          <a:cs typeface="+mn-cs"/>
                        </a:rPr>
                        <a:t>LIQUIBAND FIX8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u="none" strike="noStrike" kern="1200" cap="none" normalizeH="0" baseline="0" dirty="0">
                          <a:ln>
                            <a:noFill/>
                          </a:ln>
                          <a:solidFill>
                            <a:schemeClr val="bg1"/>
                          </a:solidFill>
                          <a:effectLst/>
                          <a:latin typeface="+mn-lt"/>
                          <a:ea typeface="+mn-ea"/>
                          <a:cs typeface="+mn-cs"/>
                        </a:rPr>
                        <a:t>(Advanced Medical)</a:t>
                      </a:r>
                    </a:p>
                  </a:txBody>
                  <a:tcPr marT="45721" marB="45721" anchor="ctr" horzOverflow="overflow"/>
                </a:tc>
                <a:tc>
                  <a:txBody>
                    <a:bodyPr/>
                    <a:lstStyle/>
                    <a:p>
                      <a:pPr marL="171450" indent="-171450" algn="l" fontAlgn="ctr">
                        <a:buFont typeface="Arial" panose="020B0604020202020204" pitchFamily="34" charset="0"/>
                        <a:buChar char="•"/>
                      </a:pPr>
                      <a:r>
                        <a:rPr kumimoji="0" lang="zh-CN" altLang="en-US" sz="2400" u="none" strike="noStrike" kern="1200" cap="none" normalizeH="0" baseline="0" dirty="0" smtClean="0">
                          <a:ln>
                            <a:noFill/>
                          </a:ln>
                          <a:solidFill>
                            <a:schemeClr val="dk1"/>
                          </a:solidFill>
                          <a:effectLst/>
                          <a:latin typeface="+mn-lt"/>
                          <a:ea typeface="+mn-ea"/>
                          <a:cs typeface="+mn-cs"/>
                        </a:rPr>
                        <a:t>新颖</a:t>
                      </a:r>
                      <a:endParaRPr kumimoji="0" lang="en-US" altLang="zh-CN" sz="2400" u="none" strike="noStrike" kern="1200" cap="none" normalizeH="0" baseline="0" dirty="0" smtClean="0">
                        <a:ln>
                          <a:noFill/>
                        </a:ln>
                        <a:solidFill>
                          <a:schemeClr val="dk1"/>
                        </a:solidFill>
                        <a:effectLst/>
                        <a:latin typeface="+mn-lt"/>
                        <a:ea typeface="+mn-ea"/>
                        <a:cs typeface="+mn-cs"/>
                      </a:endParaRPr>
                    </a:p>
                    <a:p>
                      <a:pPr marL="171450" indent="-171450" algn="l" fontAlgn="ctr">
                        <a:buFont typeface="Arial" panose="020B0604020202020204" pitchFamily="34" charset="0"/>
                        <a:buChar char="•"/>
                      </a:pPr>
                      <a:r>
                        <a:rPr kumimoji="0" lang="zh-CN" altLang="en-US" sz="2400" u="none" strike="noStrike" kern="1200" cap="none" normalizeH="0" baseline="0" dirty="0" smtClean="0">
                          <a:ln>
                            <a:noFill/>
                          </a:ln>
                          <a:solidFill>
                            <a:schemeClr val="dk1"/>
                          </a:solidFill>
                          <a:effectLst/>
                          <a:latin typeface="+mn-lt"/>
                          <a:ea typeface="+mn-ea"/>
                          <a:cs typeface="+mn-cs"/>
                        </a:rPr>
                        <a:t>简单</a:t>
                      </a:r>
                      <a:endParaRPr kumimoji="0" lang="en-US" altLang="zh-CN" sz="2400" u="none" strike="noStrike" kern="1200" cap="none" normalizeH="0" baseline="0" dirty="0" smtClean="0">
                        <a:ln>
                          <a:noFill/>
                        </a:ln>
                        <a:solidFill>
                          <a:schemeClr val="dk1"/>
                        </a:solidFill>
                        <a:effectLst/>
                        <a:latin typeface="+mn-lt"/>
                        <a:ea typeface="+mn-ea"/>
                        <a:cs typeface="+mn-cs"/>
                      </a:endParaRPr>
                    </a:p>
                    <a:p>
                      <a:pPr marL="171450" indent="-171450" algn="l" fontAlgn="ctr">
                        <a:buFont typeface="Arial" panose="020B0604020202020204" pitchFamily="34" charset="0"/>
                        <a:buChar char="•"/>
                      </a:pPr>
                      <a:r>
                        <a:rPr kumimoji="0" lang="zh-CN" altLang="en-US" sz="2400" u="none" strike="noStrike" kern="1200" cap="none" normalizeH="0" baseline="0" dirty="0" smtClean="0">
                          <a:ln>
                            <a:noFill/>
                          </a:ln>
                          <a:solidFill>
                            <a:schemeClr val="dk1"/>
                          </a:solidFill>
                          <a:effectLst/>
                          <a:latin typeface="+mn-lt"/>
                          <a:ea typeface="+mn-ea"/>
                          <a:cs typeface="+mn-cs"/>
                        </a:rPr>
                        <a:t>传输受控而精确</a:t>
                      </a:r>
                      <a:endParaRPr kumimoji="0" lang="en-US" altLang="zh-CN" sz="2400" u="none" strike="noStrike" kern="1200" cap="none" normalizeH="0" baseline="0" dirty="0" smtClean="0">
                        <a:ln>
                          <a:noFill/>
                        </a:ln>
                        <a:solidFill>
                          <a:schemeClr val="dk1"/>
                        </a:solidFill>
                        <a:effectLst/>
                        <a:latin typeface="+mn-lt"/>
                        <a:ea typeface="+mn-ea"/>
                        <a:cs typeface="+mn-cs"/>
                      </a:endParaRPr>
                    </a:p>
                    <a:p>
                      <a:pPr marL="171450" indent="-171450" algn="l" fontAlgn="ctr">
                        <a:buFont typeface="Arial" panose="020B0604020202020204" pitchFamily="34" charset="0"/>
                        <a:buChar char="•"/>
                      </a:pPr>
                      <a:r>
                        <a:rPr kumimoji="0" lang="zh-CN" altLang="en-US" sz="2400" u="none" strike="noStrike" kern="1200" cap="none" normalizeH="0" baseline="0" dirty="0" smtClean="0">
                          <a:ln>
                            <a:noFill/>
                          </a:ln>
                          <a:solidFill>
                            <a:schemeClr val="dk1"/>
                          </a:solidFill>
                          <a:effectLst/>
                          <a:latin typeface="+mn-lt"/>
                          <a:ea typeface="+mn-ea"/>
                          <a:cs typeface="+mn-cs"/>
                        </a:rPr>
                        <a:t>多角度固定</a:t>
                      </a:r>
                      <a:endParaRPr kumimoji="0" lang="it-IT" sz="2400" u="none" strike="noStrike" kern="1200" cap="none" normalizeH="0" baseline="0" dirty="0">
                        <a:ln>
                          <a:noFill/>
                        </a:ln>
                        <a:solidFill>
                          <a:schemeClr val="dk1"/>
                        </a:solidFill>
                        <a:effectLst/>
                        <a:latin typeface="+mn-lt"/>
                        <a:ea typeface="+mn-ea"/>
                        <a:cs typeface="+mn-cs"/>
                      </a:endParaRPr>
                    </a:p>
                  </a:txBody>
                  <a:tcPr marT="45721" marB="45721" anchor="ctr" horzOverflow="overflow"/>
                </a:tc>
                <a:extLst>
                  <a:ext uri="{0D108BD9-81ED-4DB2-BD59-A6C34878D82A}">
                    <a16:rowId xmlns:a16="http://schemas.microsoft.com/office/drawing/2014/main" xmlns="" val="10002"/>
                  </a:ext>
                </a:extLst>
              </a:tr>
            </a:tbl>
          </a:graphicData>
        </a:graphic>
      </p:graphicFrame>
      <p:sp>
        <p:nvSpPr>
          <p:cNvPr id="95255" name="Text Box 23"/>
          <p:cNvSpPr txBox="1">
            <a:spLocks noChangeArrowheads="1"/>
          </p:cNvSpPr>
          <p:nvPr/>
        </p:nvSpPr>
        <p:spPr bwMode="auto">
          <a:xfrm>
            <a:off x="4141942" y="476934"/>
            <a:ext cx="1111202" cy="646331"/>
          </a:xfrm>
          <a:prstGeom prst="rect">
            <a:avLst/>
          </a:prstGeom>
          <a:noFill/>
          <a:ln w="9525">
            <a:noFill/>
            <a:miter lim="800000"/>
            <a:headEnd/>
            <a:tailEnd/>
          </a:ln>
          <a:effectLst/>
        </p:spPr>
        <p:txBody>
          <a:bodyPr wrap="none">
            <a:spAutoFit/>
          </a:bodyPr>
          <a:lstStyle/>
          <a:p>
            <a:pPr algn="ctr">
              <a:spcBef>
                <a:spcPct val="50000"/>
              </a:spcBef>
              <a:defRPr/>
            </a:pPr>
            <a:r>
              <a:rPr lang="zh-CN" altLang="en-US" sz="3600" b="1" dirty="0" smtClean="0">
                <a:solidFill>
                  <a:srgbClr val="00CC00"/>
                </a:solidFill>
                <a:effectLst>
                  <a:outerShdw blurRad="38100" dist="38100" dir="2700000" algn="tl">
                    <a:srgbClr val="C0C0C0"/>
                  </a:outerShdw>
                </a:effectLst>
              </a:rPr>
              <a:t>优点</a:t>
            </a:r>
            <a:endParaRPr lang="it-IT" sz="6000" b="1" dirty="0">
              <a:solidFill>
                <a:srgbClr val="00CC00"/>
              </a:solidFill>
            </a:endParaRPr>
          </a:p>
        </p:txBody>
      </p:sp>
      <p:grpSp>
        <p:nvGrpSpPr>
          <p:cNvPr id="2" name="Group 17"/>
          <p:cNvGrpSpPr>
            <a:grpSpLocks/>
          </p:cNvGrpSpPr>
          <p:nvPr/>
        </p:nvGrpSpPr>
        <p:grpSpPr bwMode="auto">
          <a:xfrm>
            <a:off x="87316" y="114300"/>
            <a:ext cx="1143000" cy="685800"/>
            <a:chOff x="4944" y="3744"/>
            <a:chExt cx="720" cy="432"/>
          </a:xfrm>
        </p:grpSpPr>
        <p:sp>
          <p:nvSpPr>
            <p:cNvPr id="11"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mn-lt"/>
              </a:endParaRPr>
            </a:p>
          </p:txBody>
        </p:sp>
        <p:sp>
          <p:nvSpPr>
            <p:cNvPr id="12"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mn-lt"/>
                </a:rPr>
                <a:t>GEM</a:t>
              </a:r>
              <a:endParaRPr lang="en-GB" altLang="it-IT" sz="3600" u="sng">
                <a:solidFill>
                  <a:schemeClr val="bg1"/>
                </a:solidFill>
                <a:latin typeface="+mn-lt"/>
              </a:endParaRPr>
            </a:p>
          </p:txBody>
        </p:sp>
      </p:grpSp>
      <p:sp>
        <p:nvSpPr>
          <p:cNvPr id="13" name="Text Box 19"/>
          <p:cNvSpPr txBox="1">
            <a:spLocks noChangeArrowheads="1"/>
          </p:cNvSpPr>
          <p:nvPr/>
        </p:nvSpPr>
        <p:spPr bwMode="auto">
          <a:xfrm>
            <a:off x="9919134" y="227598"/>
            <a:ext cx="204575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mn-lt"/>
              </a:rPr>
              <a:t>氰基丙烯酸酯粘合剂</a:t>
            </a:r>
            <a:endParaRPr lang="it-IT" altLang="it-IT" sz="1600" b="1" dirty="0">
              <a:latin typeface="+mn-lt"/>
            </a:endParaRPr>
          </a:p>
        </p:txBody>
      </p:sp>
    </p:spTree>
    <p:extLst>
      <p:ext uri="{BB962C8B-B14F-4D97-AF65-F5344CB8AC3E}">
        <p14:creationId xmlns:p14="http://schemas.microsoft.com/office/powerpoint/2010/main" xmlns="" val="19774740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1600200" y="76200"/>
            <a:ext cx="1219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it-IT" altLang="it-IT" sz="3600">
              <a:solidFill>
                <a:schemeClr val="accent1"/>
              </a:solidFill>
            </a:endParaRPr>
          </a:p>
        </p:txBody>
      </p:sp>
      <p:graphicFrame>
        <p:nvGraphicFramePr>
          <p:cNvPr id="95267" name="Group 35"/>
          <p:cNvGraphicFramePr>
            <a:graphicFrameLocks noGrp="1"/>
          </p:cNvGraphicFramePr>
          <p:nvPr>
            <p:extLst>
              <p:ext uri="{D42A27DB-BD31-4B8C-83A1-F6EECF244321}">
                <p14:modId xmlns:p14="http://schemas.microsoft.com/office/powerpoint/2010/main" xmlns="" val="1613173816"/>
              </p:ext>
            </p:extLst>
          </p:nvPr>
        </p:nvGraphicFramePr>
        <p:xfrm>
          <a:off x="1820333" y="1263267"/>
          <a:ext cx="8678858" cy="4634528"/>
        </p:xfrm>
        <a:graphic>
          <a:graphicData uri="http://schemas.openxmlformats.org/drawingml/2006/table">
            <a:tbl>
              <a:tblPr firstCol="1">
                <a:tableStyleId>{5C22544A-7EE6-4342-B048-85BDC9FD1C3A}</a:tableStyleId>
              </a:tblPr>
              <a:tblGrid>
                <a:gridCol w="2878647">
                  <a:extLst>
                    <a:ext uri="{9D8B030D-6E8A-4147-A177-3AD203B41FA5}">
                      <a16:colId xmlns:a16="http://schemas.microsoft.com/office/drawing/2014/main" xmlns="" val="20000"/>
                    </a:ext>
                  </a:extLst>
                </a:gridCol>
                <a:gridCol w="5800211">
                  <a:extLst>
                    <a:ext uri="{9D8B030D-6E8A-4147-A177-3AD203B41FA5}">
                      <a16:colId xmlns:a16="http://schemas.microsoft.com/office/drawing/2014/main" xmlns="" val="20001"/>
                    </a:ext>
                  </a:extLst>
                </a:gridCol>
              </a:tblGrid>
              <a:tr h="189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u="none" strike="noStrike" kern="1200" cap="none" normalizeH="0" baseline="0" dirty="0">
                          <a:ln>
                            <a:noFill/>
                          </a:ln>
                          <a:effectLst/>
                        </a:rPr>
                        <a:t>IFABOND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kern="1200" cap="none" normalizeH="0" baseline="0" dirty="0">
                          <a:ln>
                            <a:noFill/>
                          </a:ln>
                          <a:effectLst/>
                        </a:rPr>
                        <a:t>(</a:t>
                      </a:r>
                      <a:r>
                        <a:rPr kumimoji="0" lang="it-IT" sz="1600" u="none" strike="noStrike" kern="1200" cap="none" normalizeH="0" baseline="0" dirty="0" err="1">
                          <a:ln>
                            <a:noFill/>
                          </a:ln>
                          <a:effectLst/>
                        </a:rPr>
                        <a:t>Fimed</a:t>
                      </a:r>
                      <a:r>
                        <a:rPr kumimoji="0" lang="it-IT" sz="1600" u="none" strike="noStrike" kern="1200" cap="none" normalizeH="0" baseline="0" dirty="0">
                          <a:ln>
                            <a:noFill/>
                          </a:ln>
                          <a:effectLst/>
                        </a:rPr>
                        <a:t>)</a:t>
                      </a:r>
                      <a:endParaRPr kumimoji="0" lang="it-IT" sz="1600" b="1" i="0" u="none" strike="noStrike" kern="1200" cap="none" normalizeH="0" baseline="0" dirty="0">
                        <a:ln>
                          <a:noFill/>
                        </a:ln>
                        <a:solidFill>
                          <a:srgbClr val="000099"/>
                        </a:solidFill>
                        <a:effectLst/>
                        <a:latin typeface="Comic Sans MS" pitchFamily="66" charset="0"/>
                        <a:ea typeface="+mn-ea"/>
                        <a:cs typeface="+mn-cs"/>
                      </a:endParaRPr>
                    </a:p>
                  </a:txBody>
                  <a:tcPr marT="45724" marB="45724" anchor="ctr" horzOverflow="overflow"/>
                </a:tc>
                <a:tc>
                  <a:txBody>
                    <a:bodyPr/>
                    <a:lstStyle/>
                    <a:p>
                      <a:pPr marL="0" marR="0" lvl="0" indent="0" algn="l" defTabSz="914400" rtl="0" eaLnBrk="1" fontAlgn="t" latinLnBrk="0" hangingPunct="1">
                        <a:lnSpc>
                          <a:spcPct val="100000"/>
                        </a:lnSpc>
                        <a:spcBef>
                          <a:spcPct val="50000"/>
                        </a:spcBef>
                        <a:spcAft>
                          <a:spcPct val="0"/>
                        </a:spcAft>
                        <a:buClrTx/>
                        <a:buSzTx/>
                        <a:buFont typeface="Wingdings" pitchFamily="2" charset="2"/>
                        <a:buNone/>
                        <a:tabLst/>
                      </a:pPr>
                      <a:endParaRPr kumimoji="0" lang="it-IT" sz="2400" u="none" strike="noStrike" cap="none" normalizeH="0" baseline="0" dirty="0">
                        <a:ln>
                          <a:noFill/>
                        </a:ln>
                        <a:effectLst/>
                      </a:endParaRPr>
                    </a:p>
                    <a:p>
                      <a:pPr marL="0" marR="0" lvl="0" indent="0" algn="l" defTabSz="914400" rtl="0" eaLnBrk="1" fontAlgn="t" latinLnBrk="0" hangingPunct="1">
                        <a:lnSpc>
                          <a:spcPct val="100000"/>
                        </a:lnSpc>
                        <a:spcBef>
                          <a:spcPct val="50000"/>
                        </a:spcBef>
                        <a:spcAft>
                          <a:spcPct val="0"/>
                        </a:spcAft>
                        <a:buClrTx/>
                        <a:buSzTx/>
                        <a:buFont typeface="Wingdings" pitchFamily="2" charset="2"/>
                        <a:buChar char="ð"/>
                        <a:tabLst/>
                      </a:pPr>
                      <a:r>
                        <a:rPr kumimoji="0" lang="it-IT" sz="2000" u="none" strike="noStrike" cap="none" normalizeH="0" baseline="0" dirty="0">
                          <a:ln>
                            <a:noFill/>
                          </a:ln>
                          <a:effectLst/>
                        </a:rPr>
                        <a:t>Ifabond </a:t>
                      </a:r>
                      <a:r>
                        <a:rPr kumimoji="0" lang="zh-CN" altLang="en-US" sz="2000" u="none" strike="noStrike" cap="none" normalizeH="0" baseline="0" dirty="0" smtClean="0">
                          <a:ln>
                            <a:noFill/>
                          </a:ln>
                          <a:effectLst/>
                        </a:rPr>
                        <a:t>开封后必须立即使用</a:t>
                      </a:r>
                      <a:endParaRPr kumimoji="0" lang="it-IT" sz="2000" u="none" strike="noStrike" cap="none" normalizeH="0" baseline="0" dirty="0">
                        <a:ln>
                          <a:noFill/>
                        </a:ln>
                        <a:effectLst/>
                      </a:endParaRPr>
                    </a:p>
                    <a:p>
                      <a:pPr marL="266700" marR="0" lvl="0" indent="-266700" algn="l" defTabSz="914400" rtl="0" eaLnBrk="1" fontAlgn="t" latinLnBrk="0" hangingPunct="1">
                        <a:lnSpc>
                          <a:spcPct val="100000"/>
                        </a:lnSpc>
                        <a:spcBef>
                          <a:spcPct val="50000"/>
                        </a:spcBef>
                        <a:spcAft>
                          <a:spcPct val="0"/>
                        </a:spcAft>
                        <a:buClrTx/>
                        <a:buSzTx/>
                        <a:buFont typeface="Wingdings" pitchFamily="2" charset="2"/>
                        <a:buChar char="ð"/>
                        <a:tabLst/>
                      </a:pPr>
                      <a:r>
                        <a:rPr kumimoji="0" lang="it-IT" sz="2000" u="none" strike="noStrike" cap="none" normalizeH="0" baseline="0" dirty="0" smtClean="0">
                          <a:ln>
                            <a:noFill/>
                          </a:ln>
                          <a:effectLst/>
                        </a:rPr>
                        <a:t>Ifabond</a:t>
                      </a:r>
                      <a:r>
                        <a:rPr kumimoji="0" lang="zh-CN" altLang="en-US" sz="2000" u="none" strike="noStrike" cap="none" normalizeH="0" baseline="0" dirty="0" smtClean="0">
                          <a:ln>
                            <a:noFill/>
                          </a:ln>
                          <a:effectLst/>
                        </a:rPr>
                        <a:t>不得与其他物质稀释或混合，不得用于黏膜部位。</a:t>
                      </a:r>
                      <a:endParaRPr kumimoji="0" lang="it-IT" sz="1600" b="0" i="0" u="none" strike="noStrike" cap="none" normalizeH="0" baseline="0" dirty="0">
                        <a:ln>
                          <a:noFill/>
                        </a:ln>
                        <a:solidFill>
                          <a:schemeClr val="tx1"/>
                        </a:solidFill>
                        <a:effectLst/>
                        <a:latin typeface="Comic Sans MS" pitchFamily="66" charset="0"/>
                      </a:endParaRPr>
                    </a:p>
                  </a:txBody>
                  <a:tcPr marT="45724" marB="45724" anchor="ctr" horzOverflow="overflow">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3698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u="none" strike="noStrike" cap="none" normalizeH="0" baseline="0" dirty="0">
                          <a:ln>
                            <a:noFill/>
                          </a:ln>
                          <a:effectLst/>
                        </a:rPr>
                        <a:t>HISTOACRYL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dirty="0">
                          <a:ln>
                            <a:noFill/>
                          </a:ln>
                          <a:effectLst/>
                        </a:rPr>
                        <a:t>(</a:t>
                      </a:r>
                      <a:r>
                        <a:rPr kumimoji="0" lang="it-IT" sz="1600" u="none" strike="noStrike" cap="none" normalizeH="0" baseline="0" dirty="0" err="1">
                          <a:ln>
                            <a:noFill/>
                          </a:ln>
                          <a:effectLst/>
                        </a:rPr>
                        <a:t>BBraun</a:t>
                      </a:r>
                      <a:r>
                        <a:rPr kumimoji="0" lang="it-IT" sz="1600" u="none" strike="noStrike" cap="none" normalizeH="0" baseline="0" dirty="0">
                          <a:ln>
                            <a:noFill/>
                          </a:ln>
                          <a:effectLst/>
                        </a:rPr>
                        <a:t>)</a:t>
                      </a:r>
                      <a:endParaRPr kumimoji="0" lang="it-IT" sz="1600" b="0" i="0" u="none" strike="noStrike" cap="none" normalizeH="0" baseline="0" dirty="0">
                        <a:ln>
                          <a:noFill/>
                        </a:ln>
                        <a:solidFill>
                          <a:srgbClr val="000099"/>
                        </a:solidFill>
                        <a:effectLst/>
                        <a:latin typeface="Comic Sans MS" pitchFamily="66" charset="0"/>
                      </a:endParaRPr>
                    </a:p>
                  </a:txBody>
                  <a:tcPr marT="45724" marB="45724" anchor="ctr" horzOverflow="overflow"/>
                </a:tc>
                <a:tc>
                  <a:txBody>
                    <a:bodyPr/>
                    <a:lstStyle/>
                    <a:p>
                      <a:pPr marL="0" marR="0" lvl="0" indent="0" algn="l" defTabSz="914400" rtl="0" eaLnBrk="1" fontAlgn="t" latinLnBrk="0" hangingPunct="1">
                        <a:lnSpc>
                          <a:spcPct val="100000"/>
                        </a:lnSpc>
                        <a:spcBef>
                          <a:spcPct val="50000"/>
                        </a:spcBef>
                        <a:spcAft>
                          <a:spcPct val="0"/>
                        </a:spcAft>
                        <a:buClrTx/>
                        <a:buSzTx/>
                        <a:buFont typeface="Wingdings" pitchFamily="2" charset="2"/>
                        <a:buChar char="ð"/>
                        <a:tabLst/>
                        <a:defRPr/>
                      </a:pPr>
                      <a:r>
                        <a:rPr kumimoji="0" lang="it-IT" sz="2000" u="none" strike="noStrike" kern="1200" cap="none" normalizeH="0" baseline="0" dirty="0">
                          <a:ln>
                            <a:noFill/>
                          </a:ln>
                          <a:solidFill>
                            <a:schemeClr val="dk1"/>
                          </a:solidFill>
                          <a:effectLst/>
                          <a:latin typeface="+mn-lt"/>
                          <a:ea typeface="+mn-ea"/>
                          <a:cs typeface="+mn-cs"/>
                        </a:rPr>
                        <a:t> </a:t>
                      </a:r>
                      <a:r>
                        <a:rPr kumimoji="0" lang="zh-CN" altLang="en-US" sz="2000" u="none" strike="noStrike" kern="1200" cap="none" normalizeH="0" baseline="0" dirty="0" smtClean="0">
                          <a:ln>
                            <a:noFill/>
                          </a:ln>
                          <a:solidFill>
                            <a:schemeClr val="dk1"/>
                          </a:solidFill>
                          <a:effectLst/>
                          <a:latin typeface="+mn-lt"/>
                          <a:ea typeface="+mn-ea"/>
                          <a:cs typeface="+mn-cs"/>
                        </a:rPr>
                        <a:t>聚合温度高</a:t>
                      </a:r>
                      <a:r>
                        <a:rPr kumimoji="0" lang="it-IT" sz="2000" u="none" strike="noStrike" kern="1200" cap="none" normalizeH="0" baseline="0" dirty="0" smtClean="0">
                          <a:ln>
                            <a:noFill/>
                          </a:ln>
                          <a:solidFill>
                            <a:schemeClr val="dk1"/>
                          </a:solidFill>
                          <a:effectLst/>
                          <a:latin typeface="+mn-lt"/>
                          <a:ea typeface="+mn-ea"/>
                          <a:cs typeface="+mn-cs"/>
                        </a:rPr>
                        <a:t>: </a:t>
                      </a:r>
                      <a:r>
                        <a:rPr kumimoji="0" lang="it-IT" sz="2000" u="none" strike="noStrike" kern="1200" cap="none" normalizeH="0" baseline="0" dirty="0">
                          <a:ln>
                            <a:noFill/>
                          </a:ln>
                          <a:solidFill>
                            <a:schemeClr val="dk1"/>
                          </a:solidFill>
                          <a:effectLst/>
                          <a:latin typeface="+mn-lt"/>
                          <a:ea typeface="+mn-ea"/>
                          <a:cs typeface="+mn-cs"/>
                        </a:rPr>
                        <a:t>Histoacryl 80-90°C, </a:t>
                      </a:r>
                    </a:p>
                  </a:txBody>
                  <a:tcPr marT="45724" marB="45724" anchor="ctr" horzOverflow="overflow">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13698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1" u="none" strike="noStrike" kern="1200" cap="none" normalizeH="0" baseline="0" dirty="0">
                          <a:ln>
                            <a:noFill/>
                          </a:ln>
                          <a:solidFill>
                            <a:schemeClr val="lt1"/>
                          </a:solidFill>
                          <a:effectLst/>
                          <a:latin typeface="+mn-lt"/>
                          <a:ea typeface="+mn-ea"/>
                          <a:cs typeface="+mn-cs"/>
                        </a:rPr>
                        <a:t>LIQUIBAND FIX8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u="none" strike="noStrike" kern="1200" cap="none" normalizeH="0" baseline="0" dirty="0">
                          <a:ln>
                            <a:noFill/>
                          </a:ln>
                          <a:solidFill>
                            <a:schemeClr val="bg1"/>
                          </a:solidFill>
                          <a:effectLst/>
                          <a:latin typeface="+mn-lt"/>
                          <a:ea typeface="+mn-ea"/>
                          <a:cs typeface="+mn-cs"/>
                        </a:rPr>
                        <a:t>(Advanced Medical)</a:t>
                      </a:r>
                    </a:p>
                  </a:txBody>
                  <a:tcPr marT="45721" marB="45721" anchor="ctr" horzOverflow="overflow"/>
                </a:tc>
                <a:tc>
                  <a:txBody>
                    <a:bodyPr/>
                    <a:lstStyle/>
                    <a:p>
                      <a:pPr marL="171450" indent="-171450" algn="l" fontAlgn="ctr">
                        <a:buFont typeface="Arial" panose="020B0604020202020204" pitchFamily="34" charset="0"/>
                        <a:buChar char="•"/>
                      </a:pPr>
                      <a:r>
                        <a:rPr kumimoji="0" lang="zh-CN" altLang="en-US" sz="2000" u="none" strike="noStrike" kern="1200" cap="none" normalizeH="0" baseline="0" dirty="0" smtClean="0">
                          <a:ln>
                            <a:noFill/>
                          </a:ln>
                          <a:solidFill>
                            <a:schemeClr val="dk1"/>
                          </a:solidFill>
                          <a:effectLst/>
                          <a:latin typeface="+mn-lt"/>
                          <a:ea typeface="+mn-ea"/>
                          <a:cs typeface="+mn-cs"/>
                        </a:rPr>
                        <a:t>昂贵</a:t>
                      </a:r>
                      <a:endParaRPr kumimoji="0" lang="it-IT" sz="2000" u="none" strike="noStrike" kern="1200" cap="none" normalizeH="0" baseline="0" dirty="0">
                        <a:ln>
                          <a:noFill/>
                        </a:ln>
                        <a:solidFill>
                          <a:schemeClr val="dk1"/>
                        </a:solidFill>
                        <a:effectLst/>
                        <a:latin typeface="+mn-lt"/>
                        <a:ea typeface="+mn-ea"/>
                        <a:cs typeface="+mn-cs"/>
                      </a:endParaRPr>
                    </a:p>
                  </a:txBody>
                  <a:tcPr marT="45721" marB="45721" anchor="ctr" horzOverflow="overflow"/>
                </a:tc>
                <a:extLst>
                  <a:ext uri="{0D108BD9-81ED-4DB2-BD59-A6C34878D82A}">
                    <a16:rowId xmlns:a16="http://schemas.microsoft.com/office/drawing/2014/main" xmlns="" val="10002"/>
                  </a:ext>
                </a:extLst>
              </a:tr>
            </a:tbl>
          </a:graphicData>
        </a:graphic>
      </p:graphicFrame>
      <p:sp>
        <p:nvSpPr>
          <p:cNvPr id="86029" name="Text Box 19"/>
          <p:cNvSpPr txBox="1">
            <a:spLocks noChangeArrowheads="1"/>
          </p:cNvSpPr>
          <p:nvPr/>
        </p:nvSpPr>
        <p:spPr bwMode="auto">
          <a:xfrm>
            <a:off x="9919134" y="122992"/>
            <a:ext cx="204575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mn-lt"/>
              </a:rPr>
              <a:t>氰基丙烯酸酯粘合剂</a:t>
            </a:r>
            <a:endParaRPr lang="zh-CN" altLang="en-US" sz="1600" b="1" dirty="0">
              <a:latin typeface="+mn-lt"/>
            </a:endParaRPr>
          </a:p>
        </p:txBody>
      </p:sp>
      <p:sp>
        <p:nvSpPr>
          <p:cNvPr id="95255" name="Text Box 23"/>
          <p:cNvSpPr txBox="1">
            <a:spLocks noChangeArrowheads="1"/>
          </p:cNvSpPr>
          <p:nvPr/>
        </p:nvSpPr>
        <p:spPr bwMode="auto">
          <a:xfrm>
            <a:off x="3970607" y="251193"/>
            <a:ext cx="1111202" cy="646331"/>
          </a:xfrm>
          <a:prstGeom prst="rect">
            <a:avLst/>
          </a:prstGeom>
          <a:noFill/>
          <a:ln w="9525">
            <a:noFill/>
            <a:miter lim="800000"/>
            <a:headEnd/>
            <a:tailEnd/>
          </a:ln>
          <a:effectLst/>
        </p:spPr>
        <p:txBody>
          <a:bodyPr wrap="none">
            <a:spAutoFit/>
          </a:bodyPr>
          <a:lstStyle/>
          <a:p>
            <a:pPr algn="ctr" eaLnBrk="1" hangingPunct="1">
              <a:spcBef>
                <a:spcPct val="50000"/>
              </a:spcBef>
              <a:defRPr/>
            </a:pPr>
            <a:r>
              <a:rPr lang="zh-CN" altLang="en-US" sz="3600" b="1" dirty="0" smtClean="0">
                <a:solidFill>
                  <a:srgbClr val="FF0000"/>
                </a:solidFill>
              </a:rPr>
              <a:t>缺点</a:t>
            </a:r>
            <a:endParaRPr lang="it-IT" sz="3600" b="1" dirty="0">
              <a:solidFill>
                <a:srgbClr val="FF0000"/>
              </a:solidFill>
            </a:endParaRPr>
          </a:p>
        </p:txBody>
      </p:sp>
      <p:grpSp>
        <p:nvGrpSpPr>
          <p:cNvPr id="2" name="Group 17"/>
          <p:cNvGrpSpPr>
            <a:grpSpLocks/>
          </p:cNvGrpSpPr>
          <p:nvPr/>
        </p:nvGrpSpPr>
        <p:grpSpPr bwMode="auto">
          <a:xfrm>
            <a:off x="95783" y="118646"/>
            <a:ext cx="1143000" cy="685800"/>
            <a:chOff x="4944" y="3744"/>
            <a:chExt cx="720" cy="432"/>
          </a:xfrm>
        </p:grpSpPr>
        <p:sp>
          <p:nvSpPr>
            <p:cNvPr id="10"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mn-lt"/>
              </a:endParaRPr>
            </a:p>
          </p:txBody>
        </p:sp>
        <p:sp>
          <p:nvSpPr>
            <p:cNvPr id="11"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mn-lt"/>
                </a:rPr>
                <a:t>GEM</a:t>
              </a:r>
              <a:endParaRPr lang="en-GB" altLang="it-IT" sz="3600" u="sng">
                <a:solidFill>
                  <a:schemeClr val="bg1"/>
                </a:solidFill>
                <a:latin typeface="+mn-lt"/>
              </a:endParaRPr>
            </a:p>
          </p:txBody>
        </p:sp>
      </p:grpSp>
    </p:spTree>
    <p:extLst>
      <p:ext uri="{BB962C8B-B14F-4D97-AF65-F5344CB8AC3E}">
        <p14:creationId xmlns:p14="http://schemas.microsoft.com/office/powerpoint/2010/main" xmlns="" val="16727852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2853996" y="762000"/>
            <a:ext cx="5950283" cy="584775"/>
          </a:xfrm>
          <a:prstGeom prst="rect">
            <a:avLst/>
          </a:prstGeom>
          <a:noFill/>
          <a:ln w="9525">
            <a:noFill/>
            <a:miter lim="800000"/>
            <a:headEnd/>
            <a:tailEnd/>
          </a:ln>
          <a:effectLst/>
        </p:spPr>
        <p:txBody>
          <a:bodyPr wrap="none">
            <a:spAutoFit/>
          </a:bodyPr>
          <a:lstStyle/>
          <a:p>
            <a:pPr algn="ctr">
              <a:spcBef>
                <a:spcPct val="50000"/>
              </a:spcBef>
              <a:defRPr/>
            </a:pPr>
            <a:r>
              <a:rPr lang="it-IT" sz="3200" b="1" dirty="0">
                <a:solidFill>
                  <a:srgbClr val="FF0000"/>
                </a:solidFill>
                <a:effectLst>
                  <a:outerShdw blurRad="38100" dist="38100" dir="2700000" algn="tl">
                    <a:srgbClr val="C0C0C0"/>
                  </a:outerShdw>
                </a:effectLst>
              </a:rPr>
              <a:t>GLUBRAN 2 </a:t>
            </a:r>
            <a:r>
              <a:rPr lang="it-IT" sz="3200" b="1" dirty="0" smtClean="0">
                <a:solidFill>
                  <a:srgbClr val="FF0000"/>
                </a:solidFill>
                <a:effectLst>
                  <a:outerShdw blurRad="38100" dist="38100" dir="2700000" algn="tl">
                    <a:srgbClr val="C0C0C0"/>
                  </a:outerShdw>
                </a:effectLst>
                <a:sym typeface="Wingdings" panose="05000000000000000000" pitchFamily="2" charset="2"/>
              </a:rPr>
              <a:t></a:t>
            </a:r>
            <a:r>
              <a:rPr lang="zh-CN" altLang="en-US" sz="3200" b="1" dirty="0" smtClean="0">
                <a:solidFill>
                  <a:srgbClr val="FF0000"/>
                </a:solidFill>
                <a:effectLst>
                  <a:outerShdw blurRad="38100" dist="38100" dir="2700000" algn="tl">
                    <a:srgbClr val="C0C0C0"/>
                  </a:outerShdw>
                </a:effectLst>
              </a:rPr>
              <a:t>氰基丙烯酸酯产品</a:t>
            </a:r>
            <a:endParaRPr lang="it-IT" sz="3200" b="1" dirty="0">
              <a:solidFill>
                <a:srgbClr val="FF0000"/>
              </a:solidFill>
              <a:effectLst>
                <a:outerShdw blurRad="38100" dist="38100" dir="2700000" algn="tl">
                  <a:srgbClr val="C0C0C0"/>
                </a:outerShdw>
              </a:effectLst>
            </a:endParaRPr>
          </a:p>
        </p:txBody>
      </p:sp>
      <p:graphicFrame>
        <p:nvGraphicFramePr>
          <p:cNvPr id="96296" name="Group 40"/>
          <p:cNvGraphicFramePr>
            <a:graphicFrameLocks noGrp="1"/>
          </p:cNvGraphicFramePr>
          <p:nvPr>
            <p:extLst>
              <p:ext uri="{D42A27DB-BD31-4B8C-83A1-F6EECF244321}">
                <p14:modId xmlns:p14="http://schemas.microsoft.com/office/powerpoint/2010/main" xmlns="" val="15152271"/>
              </p:ext>
            </p:extLst>
          </p:nvPr>
        </p:nvGraphicFramePr>
        <p:xfrm>
          <a:off x="383305" y="1600200"/>
          <a:ext cx="11559471" cy="5105400"/>
        </p:xfrm>
        <a:graphic>
          <a:graphicData uri="http://schemas.openxmlformats.org/drawingml/2006/table">
            <a:tbl>
              <a:tblPr bandCol="1">
                <a:tableStyleId>{8FD4443E-F989-4FC4-A0C8-D5A2AF1F390B}</a:tableStyleId>
              </a:tblPr>
              <a:tblGrid>
                <a:gridCol w="5659045">
                  <a:extLst>
                    <a:ext uri="{9D8B030D-6E8A-4147-A177-3AD203B41FA5}">
                      <a16:colId xmlns:a16="http://schemas.microsoft.com/office/drawing/2014/main" xmlns="" val="20000"/>
                    </a:ext>
                  </a:extLst>
                </a:gridCol>
                <a:gridCol w="5900426">
                  <a:extLst>
                    <a:ext uri="{9D8B030D-6E8A-4147-A177-3AD203B41FA5}">
                      <a16:colId xmlns:a16="http://schemas.microsoft.com/office/drawing/2014/main" xmlns="" val="20001"/>
                    </a:ext>
                  </a:extLst>
                </a:gridCol>
              </a:tblGrid>
              <a:tr h="5105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u="none" strike="noStrike" cap="none" normalizeH="0" baseline="0" noProof="0" dirty="0" smtClean="0">
                          <a:ln>
                            <a:noFill/>
                          </a:ln>
                          <a:effectLst/>
                        </a:rPr>
                        <a:t>其他氰基丙烯酸酯产品</a:t>
                      </a:r>
                      <a:endParaRPr kumimoji="0" lang="it-IT" sz="1600" u="none" strike="noStrike" cap="none" normalizeH="0" baseline="0" noProof="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it-IT" sz="1600" u="none" strike="noStrike" cap="none" normalizeH="0" baseline="0" noProof="0" dirty="0">
                          <a:ln>
                            <a:noFill/>
                          </a:ln>
                          <a:effectLst/>
                        </a:rPr>
                        <a:t>  </a:t>
                      </a:r>
                      <a:r>
                        <a:rPr kumimoji="0" lang="zh-CN" altLang="en-US" sz="1600" u="none" strike="noStrike" cap="none" normalizeH="0" baseline="0" noProof="0" dirty="0" smtClean="0">
                          <a:ln>
                            <a:noFill/>
                          </a:ln>
                          <a:effectLst/>
                        </a:rPr>
                        <a:t>即用</a:t>
                      </a:r>
                      <a:endParaRPr kumimoji="0" lang="en-US" sz="1600" u="none" strike="noStrike" cap="none" normalizeH="0" baseline="0" noProof="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u="none" strike="noStrike" cap="none" normalizeH="0" baseline="0" noProof="0" dirty="0">
                          <a:ln>
                            <a:noFill/>
                          </a:ln>
                          <a:effectLst/>
                        </a:rPr>
                        <a:t>  </a:t>
                      </a:r>
                      <a:r>
                        <a:rPr kumimoji="0" lang="zh-CN" altLang="en-US" sz="1600" u="none" strike="noStrike" cap="none" normalizeH="0" baseline="0" noProof="0" dirty="0" smtClean="0">
                          <a:ln>
                            <a:noFill/>
                          </a:ln>
                          <a:effectLst/>
                        </a:rPr>
                        <a:t>聚合迅速</a:t>
                      </a:r>
                      <a:endParaRPr kumimoji="0" lang="en-US" sz="1600" u="none" strike="noStrike" cap="none" normalizeH="0" baseline="0" noProof="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u="none" strike="noStrike" cap="none" normalizeH="0" baseline="0" noProof="0" dirty="0">
                          <a:ln>
                            <a:noFill/>
                          </a:ln>
                          <a:effectLst/>
                        </a:rPr>
                        <a:t>  </a:t>
                      </a:r>
                      <a:r>
                        <a:rPr kumimoji="0" lang="zh-CN" altLang="en-US" sz="1600" u="none" strike="noStrike" cap="none" normalizeH="0" baseline="0" noProof="0" dirty="0" smtClean="0">
                          <a:ln>
                            <a:noFill/>
                          </a:ln>
                          <a:effectLst/>
                        </a:rPr>
                        <a:t>无传染病原体风险</a:t>
                      </a:r>
                      <a:r>
                        <a:rPr kumimoji="0" lang="en-US" sz="1600" u="none" strike="noStrike" cap="none" normalizeH="0" baseline="0" noProof="0" dirty="0" smtClean="0">
                          <a:ln>
                            <a:noFill/>
                          </a:ln>
                          <a:effectLst/>
                        </a:rPr>
                        <a:t>(</a:t>
                      </a:r>
                      <a:r>
                        <a:rPr kumimoji="0" lang="zh-CN" altLang="en-US" sz="1600" u="none" strike="noStrike" cap="none" normalizeH="0" baseline="0" noProof="0" dirty="0" smtClean="0">
                          <a:ln>
                            <a:noFill/>
                          </a:ln>
                          <a:effectLst/>
                        </a:rPr>
                        <a:t>艾滋病</a:t>
                      </a:r>
                      <a:r>
                        <a:rPr kumimoji="0" lang="en-US" sz="1600" u="none" strike="noStrike" cap="none" normalizeH="0" baseline="0" noProof="0" dirty="0" smtClean="0">
                          <a:ln>
                            <a:noFill/>
                          </a:ln>
                          <a:effectLst/>
                        </a:rPr>
                        <a:t>, </a:t>
                      </a:r>
                      <a:r>
                        <a:rPr kumimoji="0" lang="zh-CN" altLang="en-US" sz="1600" u="none" strike="noStrike" cap="none" normalizeH="0" baseline="0" noProof="0" dirty="0" smtClean="0">
                          <a:ln>
                            <a:noFill/>
                          </a:ln>
                          <a:effectLst/>
                        </a:rPr>
                        <a:t>疯牛病等</a:t>
                      </a:r>
                      <a:r>
                        <a:rPr kumimoji="0" lang="en-US" sz="1600" u="none" strike="noStrike" cap="none" normalizeH="0" baseline="0" noProof="0" dirty="0" smtClean="0">
                          <a:ln>
                            <a:noFill/>
                          </a:ln>
                          <a:effectLst/>
                        </a:rPr>
                        <a:t>)</a:t>
                      </a:r>
                      <a:endParaRPr kumimoji="0" lang="en-US" sz="1600" u="none" strike="noStrike" cap="none" normalizeH="0" baseline="0" noProof="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u="none" strike="noStrike" cap="none" normalizeH="0" baseline="0" noProof="0" dirty="0">
                          <a:ln>
                            <a:noFill/>
                          </a:ln>
                          <a:effectLst/>
                        </a:rPr>
                        <a:t> </a:t>
                      </a:r>
                      <a:r>
                        <a:rPr kumimoji="0" lang="en-US" sz="1600" u="none" strike="noStrike" cap="none" normalizeH="0" baseline="0" noProof="0" dirty="0" smtClean="0">
                          <a:ln>
                            <a:noFill/>
                          </a:ln>
                          <a:effectLst/>
                        </a:rPr>
                        <a:t> </a:t>
                      </a:r>
                      <a:r>
                        <a:rPr kumimoji="0" lang="zh-CN" altLang="en-US" sz="1600" u="none" strike="noStrike" cap="none" normalizeH="0" baseline="0" noProof="0" dirty="0" smtClean="0">
                          <a:ln>
                            <a:noFill/>
                          </a:ln>
                          <a:effectLst/>
                        </a:rPr>
                        <a:t>仅使用最小量</a:t>
                      </a:r>
                      <a:endParaRPr kumimoji="0" lang="en-US" sz="1600" u="none" strike="noStrike" cap="none" normalizeH="0" baseline="0" noProof="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u="none" strike="noStrike" cap="none" normalizeH="0" baseline="0" noProof="0" dirty="0">
                          <a:ln>
                            <a:noFill/>
                          </a:ln>
                          <a:effectLst/>
                        </a:rPr>
                        <a:t>  </a:t>
                      </a:r>
                      <a:r>
                        <a:rPr kumimoji="0" lang="zh-CN" altLang="en-US" sz="1600" u="none" strike="noStrike" cap="none" normalizeH="0" baseline="0" noProof="0" dirty="0" smtClean="0">
                          <a:ln>
                            <a:noFill/>
                          </a:ln>
                          <a:effectLst/>
                        </a:rPr>
                        <a:t>优良的张力</a:t>
                      </a:r>
                      <a:endParaRPr kumimoji="0" lang="it-IT" sz="1600" u="none" strike="noStrike" cap="none" normalizeH="0" baseline="0" noProof="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600" b="0" i="0" u="none" strike="noStrike" cap="none" normalizeH="0" baseline="0" noProof="0" dirty="0">
                        <a:ln>
                          <a:noFill/>
                        </a:ln>
                        <a:solidFill>
                          <a:schemeClr val="tx1"/>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35000"/>
                        </a:spcBef>
                        <a:spcAft>
                          <a:spcPct val="0"/>
                        </a:spcAft>
                        <a:buClrTx/>
                        <a:buSzTx/>
                        <a:buFontTx/>
                        <a:buNone/>
                        <a:tabLst/>
                      </a:pPr>
                      <a:r>
                        <a:rPr kumimoji="0" lang="it-IT" sz="2000" u="none" strike="noStrike" cap="none" normalizeH="0" baseline="0" noProof="0" dirty="0">
                          <a:ln>
                            <a:noFill/>
                          </a:ln>
                          <a:effectLst/>
                        </a:rPr>
                        <a:t> </a:t>
                      </a:r>
                      <a:r>
                        <a:rPr kumimoji="0" lang="it-IT" sz="2000" u="none" strike="noStrike" cap="none" normalizeH="0" baseline="0" noProof="0" dirty="0">
                          <a:ln>
                            <a:noFill/>
                          </a:ln>
                          <a:effectLst>
                            <a:outerShdw blurRad="38100" dist="38100" dir="2700000" algn="tl">
                              <a:srgbClr val="C0C0C0"/>
                            </a:outerShdw>
                          </a:effectLst>
                        </a:rPr>
                        <a:t>GLUBRAN® 2</a:t>
                      </a:r>
                    </a:p>
                    <a:p>
                      <a:pPr marL="0" marR="0" lvl="0" indent="0" algn="ctr" defTabSz="914400" rtl="0" eaLnBrk="1" fontAlgn="base" latinLnBrk="0" hangingPunct="1">
                        <a:lnSpc>
                          <a:spcPct val="100000"/>
                        </a:lnSpc>
                        <a:spcBef>
                          <a:spcPct val="35000"/>
                        </a:spcBef>
                        <a:spcAft>
                          <a:spcPct val="0"/>
                        </a:spcAft>
                        <a:buClrTx/>
                        <a:buSzTx/>
                        <a:buFontTx/>
                        <a:buNone/>
                        <a:tabLst/>
                      </a:pPr>
                      <a:endParaRPr kumimoji="0" lang="it-IT" sz="1600" u="none" strike="noStrike" cap="none" normalizeH="0" baseline="0" noProof="0" dirty="0">
                        <a:ln>
                          <a:noFill/>
                        </a:ln>
                        <a:effectLst>
                          <a:outerShdw blurRad="38100" dist="38100" dir="2700000" algn="tl">
                            <a:srgbClr val="C0C0C0"/>
                          </a:outerShdw>
                        </a:effectLs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it-IT" sz="1600" u="none" strike="noStrike" cap="none" normalizeH="0" baseline="0" noProof="0" dirty="0">
                          <a:ln>
                            <a:noFill/>
                          </a:ln>
                          <a:effectLst/>
                        </a:rPr>
                        <a:t> </a:t>
                      </a:r>
                      <a:r>
                        <a:rPr kumimoji="0" lang="it-IT" sz="1600" u="none" strike="noStrike" cap="none" normalizeH="0" baseline="0" noProof="0" dirty="0" smtClean="0">
                          <a:ln>
                            <a:noFill/>
                          </a:ln>
                          <a:effectLst/>
                        </a:rPr>
                        <a:t> </a:t>
                      </a:r>
                      <a:r>
                        <a:rPr kumimoji="0" lang="zh-CN" altLang="en-US" sz="1600" u="none" strike="noStrike" cap="none" normalizeH="0" baseline="0" noProof="0" dirty="0" smtClean="0">
                          <a:ln>
                            <a:noFill/>
                          </a:ln>
                          <a:effectLst/>
                        </a:rPr>
                        <a:t>即用</a:t>
                      </a:r>
                      <a:endParaRPr kumimoji="0" lang="en-US" sz="1600" u="none" strike="noStrike" cap="none" normalizeH="0" baseline="0" noProof="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u="none" strike="noStrike" cap="none" normalizeH="0" baseline="0" noProof="0" dirty="0">
                          <a:ln>
                            <a:noFill/>
                          </a:ln>
                          <a:effectLst/>
                        </a:rPr>
                        <a:t>  </a:t>
                      </a:r>
                      <a:r>
                        <a:rPr kumimoji="0" lang="zh-CN" altLang="en-US" sz="1600" u="none" strike="noStrike" cap="none" normalizeH="0" baseline="0" noProof="0" dirty="0" smtClean="0">
                          <a:ln>
                            <a:noFill/>
                          </a:ln>
                          <a:effectLst/>
                        </a:rPr>
                        <a:t>聚合迅速</a:t>
                      </a:r>
                      <a:endParaRPr kumimoji="0" lang="en-US" sz="1600" u="none" strike="noStrike" cap="none" normalizeH="0" baseline="0" noProof="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u="none" strike="noStrike" cap="none" normalizeH="0" baseline="0" noProof="0" dirty="0">
                          <a:ln>
                            <a:noFill/>
                          </a:ln>
                          <a:effectLst/>
                        </a:rPr>
                        <a:t>  </a:t>
                      </a:r>
                      <a:r>
                        <a:rPr kumimoji="0" lang="zh-CN" altLang="en-US" sz="1600" u="none" strike="noStrike" cap="none" normalizeH="0" baseline="0" noProof="0" dirty="0" smtClean="0">
                          <a:ln>
                            <a:noFill/>
                          </a:ln>
                          <a:effectLst/>
                        </a:rPr>
                        <a:t>无传染病原体风险</a:t>
                      </a:r>
                      <a:r>
                        <a:rPr kumimoji="0" lang="en-US" sz="1600" u="none" strike="noStrike" cap="none" normalizeH="0" baseline="0" noProof="0" dirty="0" smtClean="0">
                          <a:ln>
                            <a:noFill/>
                          </a:ln>
                          <a:effectLst/>
                        </a:rPr>
                        <a:t>(</a:t>
                      </a:r>
                      <a:r>
                        <a:rPr kumimoji="0" lang="zh-CN" altLang="en-US" sz="1600" u="none" strike="noStrike" cap="none" normalizeH="0" baseline="0" noProof="0" dirty="0" smtClean="0">
                          <a:ln>
                            <a:noFill/>
                          </a:ln>
                          <a:effectLst/>
                        </a:rPr>
                        <a:t>艾滋病</a:t>
                      </a:r>
                      <a:r>
                        <a:rPr kumimoji="0" lang="en-US" sz="1600" u="none" strike="noStrike" cap="none" normalizeH="0" baseline="0" noProof="0" dirty="0" smtClean="0">
                          <a:ln>
                            <a:noFill/>
                          </a:ln>
                          <a:effectLst/>
                        </a:rPr>
                        <a:t>, </a:t>
                      </a:r>
                      <a:r>
                        <a:rPr kumimoji="0" lang="zh-CN" altLang="en-US" sz="1600" u="none" strike="noStrike" cap="none" normalizeH="0" baseline="0" noProof="0" dirty="0" smtClean="0">
                          <a:ln>
                            <a:noFill/>
                          </a:ln>
                          <a:effectLst/>
                        </a:rPr>
                        <a:t>疯牛病等</a:t>
                      </a:r>
                      <a:r>
                        <a:rPr kumimoji="0" lang="en-US" sz="1600" u="none" strike="noStrike" cap="none" normalizeH="0" baseline="0" noProof="0" dirty="0" smtClean="0">
                          <a:ln>
                            <a:noFill/>
                          </a:ln>
                          <a:effectLst/>
                        </a:rPr>
                        <a:t>)</a:t>
                      </a:r>
                      <a:endParaRPr kumimoji="0" lang="en-US" sz="1600" u="none" strike="noStrike" cap="none" normalizeH="0" baseline="0" noProof="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u="none" strike="noStrike" cap="none" normalizeH="0" baseline="0" noProof="0" dirty="0">
                          <a:ln>
                            <a:noFill/>
                          </a:ln>
                          <a:effectLst/>
                        </a:rPr>
                        <a:t> </a:t>
                      </a:r>
                      <a:r>
                        <a:rPr kumimoji="0" lang="en-US" sz="1600" u="none" strike="noStrike" cap="none" normalizeH="0" baseline="0" noProof="0" dirty="0" smtClean="0">
                          <a:ln>
                            <a:noFill/>
                          </a:ln>
                          <a:effectLst/>
                        </a:rPr>
                        <a:t> </a:t>
                      </a:r>
                      <a:r>
                        <a:rPr kumimoji="0" lang="zh-CN" altLang="en-US" sz="1600" u="none" strike="noStrike" cap="none" normalizeH="0" baseline="0" noProof="0" dirty="0" smtClean="0">
                          <a:ln>
                            <a:noFill/>
                          </a:ln>
                          <a:effectLst/>
                        </a:rPr>
                        <a:t>用量最小</a:t>
                      </a:r>
                      <a:endParaRPr kumimoji="0" lang="en-US" sz="1600" u="none" strike="noStrike" cap="none" normalizeH="0" baseline="0" noProof="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u="none" strike="noStrike" cap="none" normalizeH="0" baseline="0" noProof="0" dirty="0">
                          <a:ln>
                            <a:noFill/>
                          </a:ln>
                          <a:effectLst/>
                        </a:rPr>
                        <a:t>  </a:t>
                      </a:r>
                      <a:r>
                        <a:rPr kumimoji="0" lang="zh-CN" altLang="en-US" sz="1600" u="none" strike="noStrike" cap="none" normalizeH="0" baseline="0" noProof="0" dirty="0" smtClean="0">
                          <a:ln>
                            <a:noFill/>
                          </a:ln>
                          <a:effectLst/>
                        </a:rPr>
                        <a:t>优良的张力</a:t>
                      </a:r>
                      <a:endParaRPr kumimoji="0" lang="it-IT" sz="1600" u="none" strike="noStrike" cap="none" normalizeH="0" baseline="0" noProof="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it-IT" sz="1600" u="none" strike="noStrike" cap="none" normalizeH="0" baseline="0" noProof="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it-IT" sz="1600" u="none" strike="noStrike" cap="none" normalizeH="0" baseline="0" noProof="0" dirty="0">
                        <a:ln>
                          <a:noFill/>
                        </a:ln>
                        <a:solidFill>
                          <a:srgbClr val="002060"/>
                        </a:solidFill>
                        <a:effectLst/>
                      </a:endParaRPr>
                    </a:p>
                    <a:p>
                      <a:pPr marL="0" marR="0" lvl="0" indent="0" algn="l" defTabSz="914400" rtl="0" eaLnBrk="1" fontAlgn="base" latinLnBrk="0" hangingPunct="1">
                        <a:lnSpc>
                          <a:spcPct val="100000"/>
                        </a:lnSpc>
                        <a:spcBef>
                          <a:spcPct val="35000"/>
                        </a:spcBef>
                        <a:spcAft>
                          <a:spcPct val="0"/>
                        </a:spcAft>
                        <a:buClrTx/>
                        <a:buSzTx/>
                        <a:buFontTx/>
                        <a:buChar char="•"/>
                        <a:tabLst/>
                      </a:pPr>
                      <a:r>
                        <a:rPr kumimoji="0" lang="zh-CN" altLang="en-US" sz="1600" u="none" strike="noStrike" cap="none" normalizeH="0" baseline="0" noProof="0" dirty="0" smtClean="0">
                          <a:ln>
                            <a:noFill/>
                          </a:ln>
                          <a:solidFill>
                            <a:srgbClr val="002060"/>
                          </a:solidFill>
                          <a:effectLst/>
                        </a:rPr>
                        <a:t>优秀的可耐受性已获证（使用后随访</a:t>
                      </a:r>
                      <a:r>
                        <a:rPr kumimoji="0" lang="en-US" altLang="zh-CN" sz="1600" u="none" strike="noStrike" cap="none" normalizeH="0" baseline="0" noProof="0" dirty="0" smtClean="0">
                          <a:ln>
                            <a:noFill/>
                          </a:ln>
                          <a:solidFill>
                            <a:srgbClr val="002060"/>
                          </a:solidFill>
                          <a:effectLst/>
                        </a:rPr>
                        <a:t>14</a:t>
                      </a:r>
                      <a:r>
                        <a:rPr kumimoji="0" lang="zh-CN" altLang="en-US" sz="1600" u="none" strike="noStrike" cap="none" normalizeH="0" baseline="0" noProof="0" dirty="0" smtClean="0">
                          <a:ln>
                            <a:noFill/>
                          </a:ln>
                          <a:solidFill>
                            <a:srgbClr val="002060"/>
                          </a:solidFill>
                          <a:effectLst/>
                        </a:rPr>
                        <a:t>年）</a:t>
                      </a:r>
                      <a:endParaRPr kumimoji="0" lang="en-US" sz="1600" u="none" strike="noStrike" cap="none" normalizeH="0" baseline="0" noProof="0" dirty="0">
                        <a:ln>
                          <a:noFill/>
                        </a:ln>
                        <a:solidFill>
                          <a:srgbClr val="002060"/>
                        </a:solidFill>
                        <a:effectLst/>
                      </a:endParaRPr>
                    </a:p>
                    <a:p>
                      <a:pPr marL="0" marR="0" lvl="0" indent="0" algn="l" defTabSz="914400" rtl="0" eaLnBrk="1" fontAlgn="base" latinLnBrk="0" hangingPunct="1">
                        <a:lnSpc>
                          <a:spcPct val="100000"/>
                        </a:lnSpc>
                        <a:spcBef>
                          <a:spcPct val="35000"/>
                        </a:spcBef>
                        <a:spcAft>
                          <a:spcPct val="0"/>
                        </a:spcAft>
                        <a:buClrTx/>
                        <a:buSzTx/>
                        <a:buFontTx/>
                        <a:buChar char="•"/>
                        <a:tabLst/>
                      </a:pPr>
                      <a:r>
                        <a:rPr kumimoji="0" lang="zh-CN" altLang="en-US" sz="1600" u="none" strike="noStrike" cap="none" normalizeH="0" baseline="0" noProof="0" dirty="0" smtClean="0">
                          <a:ln>
                            <a:noFill/>
                          </a:ln>
                          <a:solidFill>
                            <a:srgbClr val="002060"/>
                          </a:solidFill>
                          <a:effectLst/>
                        </a:rPr>
                        <a:t>非常低的聚合温度</a:t>
                      </a:r>
                      <a:endParaRPr kumimoji="0" lang="en-US" sz="1600" u="none" strike="noStrike" cap="none" normalizeH="0" baseline="0" noProof="0" dirty="0">
                        <a:ln>
                          <a:noFill/>
                        </a:ln>
                        <a:solidFill>
                          <a:srgbClr val="002060"/>
                        </a:solidFill>
                        <a:effectLst/>
                      </a:endParaRPr>
                    </a:p>
                    <a:p>
                      <a:pPr marL="0" marR="0" lvl="0" indent="0" algn="l" defTabSz="914400" rtl="0" eaLnBrk="1" fontAlgn="base" latinLnBrk="0" hangingPunct="1">
                        <a:lnSpc>
                          <a:spcPct val="100000"/>
                        </a:lnSpc>
                        <a:spcBef>
                          <a:spcPct val="35000"/>
                        </a:spcBef>
                        <a:spcAft>
                          <a:spcPct val="0"/>
                        </a:spcAft>
                        <a:buClrTx/>
                        <a:buSzTx/>
                        <a:buFontTx/>
                        <a:buChar char="•"/>
                        <a:tabLst/>
                      </a:pPr>
                      <a:r>
                        <a:rPr kumimoji="0" lang="zh-CN" altLang="en-US" sz="1600" u="none" strike="noStrike" cap="none" normalizeH="0" baseline="0" noProof="0" dirty="0" smtClean="0">
                          <a:ln>
                            <a:noFill/>
                          </a:ln>
                          <a:solidFill>
                            <a:srgbClr val="002060"/>
                          </a:solidFill>
                          <a:effectLst/>
                        </a:rPr>
                        <a:t>技术资料含有大量已获批适应症</a:t>
                      </a:r>
                      <a:endParaRPr kumimoji="0" lang="en-US" altLang="zh-CN" sz="1600" u="none" strike="noStrike" cap="none" normalizeH="0" baseline="0" noProof="0" dirty="0" smtClean="0">
                        <a:ln>
                          <a:noFill/>
                        </a:ln>
                        <a:solidFill>
                          <a:srgbClr val="002060"/>
                        </a:solidFill>
                        <a:effectLst/>
                      </a:endParaRPr>
                    </a:p>
                    <a:p>
                      <a:pPr marL="0" marR="0" lvl="0" indent="0" algn="l" defTabSz="914400" rtl="0" eaLnBrk="1" fontAlgn="base" latinLnBrk="0" hangingPunct="1">
                        <a:lnSpc>
                          <a:spcPct val="100000"/>
                        </a:lnSpc>
                        <a:spcBef>
                          <a:spcPct val="35000"/>
                        </a:spcBef>
                        <a:spcAft>
                          <a:spcPct val="0"/>
                        </a:spcAft>
                        <a:buClrTx/>
                        <a:buSzTx/>
                        <a:buFontTx/>
                        <a:buChar char="•"/>
                        <a:tabLst/>
                      </a:pPr>
                      <a:r>
                        <a:rPr kumimoji="0" lang="zh-CN" altLang="en-US" sz="1600" u="none" strike="noStrike" cap="none" normalizeH="0" baseline="0" noProof="0" dirty="0" smtClean="0">
                          <a:ln>
                            <a:noFill/>
                          </a:ln>
                          <a:solidFill>
                            <a:srgbClr val="002060"/>
                          </a:solidFill>
                          <a:effectLst/>
                        </a:rPr>
                        <a:t>多种涂药装置</a:t>
                      </a:r>
                      <a:endParaRPr kumimoji="0" lang="it-IT" sz="1600" b="0" i="0" u="none" strike="noStrike" cap="none" normalizeH="0" baseline="0" noProof="0" dirty="0">
                        <a:ln>
                          <a:noFill/>
                        </a:ln>
                        <a:solidFill>
                          <a:srgbClr val="FF3399"/>
                        </a:solidFill>
                        <a:effectLst/>
                        <a:latin typeface="Comic Sans MS" pitchFamily="66" charset="0"/>
                      </a:endParaRPr>
                    </a:p>
                  </a:txBody>
                  <a:tcPr horzOverflow="overflow">
                    <a:solidFill>
                      <a:srgbClr val="00B050"/>
                    </a:solidFill>
                  </a:tcPr>
                </a:tc>
                <a:extLst>
                  <a:ext uri="{0D108BD9-81ED-4DB2-BD59-A6C34878D82A}">
                    <a16:rowId xmlns:a16="http://schemas.microsoft.com/office/drawing/2014/main" xmlns="" val="10000"/>
                  </a:ext>
                </a:extLst>
              </a:tr>
            </a:tbl>
          </a:graphicData>
        </a:graphic>
      </p:graphicFrame>
      <p:sp>
        <p:nvSpPr>
          <p:cNvPr id="8" name="Text Box 19"/>
          <p:cNvSpPr txBox="1">
            <a:spLocks noChangeArrowheads="1"/>
          </p:cNvSpPr>
          <p:nvPr/>
        </p:nvSpPr>
        <p:spPr bwMode="auto">
          <a:xfrm>
            <a:off x="9919134" y="118646"/>
            <a:ext cx="227286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it-IT" altLang="it-IT" sz="1600" b="1" dirty="0">
                <a:latin typeface="+mn-lt"/>
              </a:rPr>
              <a:t>Cyanoacrylate </a:t>
            </a:r>
            <a:r>
              <a:rPr lang="it-IT" altLang="it-IT" sz="1600" b="1" dirty="0" err="1">
                <a:latin typeface="+mn-lt"/>
              </a:rPr>
              <a:t>adhesives</a:t>
            </a:r>
            <a:endParaRPr lang="it-IT" altLang="it-IT" sz="1600" b="1" dirty="0">
              <a:latin typeface="+mn-lt"/>
            </a:endParaRPr>
          </a:p>
        </p:txBody>
      </p:sp>
      <p:grpSp>
        <p:nvGrpSpPr>
          <p:cNvPr id="2" name="Group 17"/>
          <p:cNvGrpSpPr>
            <a:grpSpLocks/>
          </p:cNvGrpSpPr>
          <p:nvPr/>
        </p:nvGrpSpPr>
        <p:grpSpPr bwMode="auto">
          <a:xfrm>
            <a:off x="87316" y="114300"/>
            <a:ext cx="1143000" cy="685800"/>
            <a:chOff x="4944" y="3744"/>
            <a:chExt cx="720" cy="432"/>
          </a:xfrm>
        </p:grpSpPr>
        <p:sp>
          <p:nvSpPr>
            <p:cNvPr id="10"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mn-lt"/>
              </a:endParaRPr>
            </a:p>
          </p:txBody>
        </p:sp>
        <p:sp>
          <p:nvSpPr>
            <p:cNvPr id="11"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mn-lt"/>
                </a:rPr>
                <a:t>GEM</a:t>
              </a:r>
              <a:endParaRPr lang="en-GB" altLang="it-IT" sz="3600" u="sng">
                <a:solidFill>
                  <a:schemeClr val="bg1"/>
                </a:solidFill>
                <a:latin typeface="+mn-lt"/>
              </a:endParaRPr>
            </a:p>
          </p:txBody>
        </p:sp>
      </p:grpSp>
    </p:spTree>
    <p:extLst>
      <p:ext uri="{BB962C8B-B14F-4D97-AF65-F5344CB8AC3E}">
        <p14:creationId xmlns:p14="http://schemas.microsoft.com/office/powerpoint/2010/main" xmlns="" val="41047108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3079025" y="437247"/>
            <a:ext cx="455284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3600" b="1" dirty="0" smtClean="0">
                <a:latin typeface="Calibri" panose="020F0502020204030204" pitchFamily="34" charset="0"/>
              </a:rPr>
              <a:t>生物</a:t>
            </a:r>
            <a:r>
              <a:rPr lang="it-IT" altLang="it-IT" sz="3600" b="1" dirty="0" smtClean="0">
                <a:solidFill>
                  <a:srgbClr val="FF0000"/>
                </a:solidFill>
                <a:latin typeface="Calibri" panose="020F0502020204030204" pitchFamily="34" charset="0"/>
              </a:rPr>
              <a:t>/</a:t>
            </a:r>
            <a:r>
              <a:rPr lang="zh-CN" altLang="en-US" sz="3600" b="1" dirty="0" smtClean="0">
                <a:solidFill>
                  <a:srgbClr val="FF0000"/>
                </a:solidFill>
                <a:latin typeface="Calibri" panose="020F0502020204030204" pitchFamily="34" charset="0"/>
              </a:rPr>
              <a:t>合成</a:t>
            </a:r>
            <a:r>
              <a:rPr lang="zh-CN" altLang="en-US" sz="3600" b="1" dirty="0" smtClean="0">
                <a:latin typeface="Calibri" panose="020F0502020204030204" pitchFamily="34" charset="0"/>
              </a:rPr>
              <a:t>混合</a:t>
            </a:r>
            <a:r>
              <a:rPr lang="zh-CN" altLang="en-US" sz="3600" b="1" dirty="0" smtClean="0">
                <a:solidFill>
                  <a:srgbClr val="FF0000"/>
                </a:solidFill>
                <a:latin typeface="Calibri" panose="020F0502020204030204" pitchFamily="34" charset="0"/>
              </a:rPr>
              <a:t>密封剂</a:t>
            </a:r>
            <a:endParaRPr lang="it-IT" altLang="it-IT" sz="3600" b="1" dirty="0">
              <a:solidFill>
                <a:srgbClr val="FF0000"/>
              </a:solidFill>
              <a:latin typeface="Calibri" panose="020F0502020204030204" pitchFamily="34" charset="0"/>
            </a:endParaRPr>
          </a:p>
        </p:txBody>
      </p:sp>
      <p:grpSp>
        <p:nvGrpSpPr>
          <p:cNvPr id="9" name="Group 17"/>
          <p:cNvGrpSpPr>
            <a:grpSpLocks/>
          </p:cNvGrpSpPr>
          <p:nvPr/>
        </p:nvGrpSpPr>
        <p:grpSpPr bwMode="auto">
          <a:xfrm>
            <a:off x="87316" y="114300"/>
            <a:ext cx="1143000" cy="685800"/>
            <a:chOff x="4944" y="3744"/>
            <a:chExt cx="720" cy="432"/>
          </a:xfrm>
        </p:grpSpPr>
        <p:sp>
          <p:nvSpPr>
            <p:cNvPr id="10"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1"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graphicFrame>
        <p:nvGraphicFramePr>
          <p:cNvPr id="4" name="Tabella 3"/>
          <p:cNvGraphicFramePr>
            <a:graphicFrameLocks noGrp="1"/>
          </p:cNvGraphicFramePr>
          <p:nvPr>
            <p:extLst>
              <p:ext uri="{D42A27DB-BD31-4B8C-83A1-F6EECF244321}">
                <p14:modId xmlns:p14="http://schemas.microsoft.com/office/powerpoint/2010/main" xmlns="" val="1435000224"/>
              </p:ext>
            </p:extLst>
          </p:nvPr>
        </p:nvGraphicFramePr>
        <p:xfrm>
          <a:off x="278674" y="2172682"/>
          <a:ext cx="11747863" cy="1885512"/>
        </p:xfrm>
        <a:graphic>
          <a:graphicData uri="http://schemas.openxmlformats.org/drawingml/2006/table">
            <a:tbl>
              <a:tblPr firstRow="1" firstCol="1">
                <a:tableStyleId>{073A0DAA-6AF3-43AB-8588-CEC1D06C72B9}</a:tableStyleId>
              </a:tblPr>
              <a:tblGrid>
                <a:gridCol w="1843060">
                  <a:extLst>
                    <a:ext uri="{9D8B030D-6E8A-4147-A177-3AD203B41FA5}">
                      <a16:colId xmlns:a16="http://schemas.microsoft.com/office/drawing/2014/main" xmlns="" val="20000"/>
                    </a:ext>
                  </a:extLst>
                </a:gridCol>
                <a:gridCol w="1423786">
                  <a:extLst>
                    <a:ext uri="{9D8B030D-6E8A-4147-A177-3AD203B41FA5}">
                      <a16:colId xmlns:a16="http://schemas.microsoft.com/office/drawing/2014/main" xmlns="" val="20001"/>
                    </a:ext>
                  </a:extLst>
                </a:gridCol>
                <a:gridCol w="3012034">
                  <a:extLst>
                    <a:ext uri="{9D8B030D-6E8A-4147-A177-3AD203B41FA5}">
                      <a16:colId xmlns:a16="http://schemas.microsoft.com/office/drawing/2014/main" xmlns="" val="20002"/>
                    </a:ext>
                  </a:extLst>
                </a:gridCol>
                <a:gridCol w="1872343">
                  <a:extLst>
                    <a:ext uri="{9D8B030D-6E8A-4147-A177-3AD203B41FA5}">
                      <a16:colId xmlns:a16="http://schemas.microsoft.com/office/drawing/2014/main" xmlns="" val="20003"/>
                    </a:ext>
                  </a:extLst>
                </a:gridCol>
                <a:gridCol w="2557743">
                  <a:extLst>
                    <a:ext uri="{9D8B030D-6E8A-4147-A177-3AD203B41FA5}">
                      <a16:colId xmlns:a16="http://schemas.microsoft.com/office/drawing/2014/main" xmlns="" val="20004"/>
                    </a:ext>
                  </a:extLst>
                </a:gridCol>
                <a:gridCol w="1038897">
                  <a:extLst>
                    <a:ext uri="{9D8B030D-6E8A-4147-A177-3AD203B41FA5}">
                      <a16:colId xmlns:a16="http://schemas.microsoft.com/office/drawing/2014/main" xmlns="" val="20005"/>
                    </a:ext>
                  </a:extLst>
                </a:gridCol>
              </a:tblGrid>
              <a:tr h="879905">
                <a:tc>
                  <a:txBody>
                    <a:bodyPr/>
                    <a:lstStyle/>
                    <a:p>
                      <a:pPr algn="ctr" fontAlgn="ctr"/>
                      <a:r>
                        <a:rPr lang="zh-CN" altLang="en-US" sz="1600" b="0" i="0" u="none" strike="noStrike" dirty="0" smtClean="0">
                          <a:solidFill>
                            <a:srgbClr val="FFFFFF"/>
                          </a:solidFill>
                          <a:effectLst/>
                          <a:latin typeface="Calibri" panose="020F0502020204030204" pitchFamily="34" charset="0"/>
                        </a:rPr>
                        <a:t>商品名</a:t>
                      </a:r>
                      <a:endParaRPr lang="it-IT" sz="1600" b="0" i="0" u="none" strike="noStrike" dirty="0">
                        <a:solidFill>
                          <a:srgbClr val="FFFFFF"/>
                        </a:solidFill>
                        <a:effectLst/>
                        <a:latin typeface="Calibri" panose="020F0502020204030204" pitchFamily="34" charset="0"/>
                      </a:endParaRPr>
                    </a:p>
                  </a:txBody>
                  <a:tcPr marL="5957" marR="5957" marT="5957" marB="0" anchor="ctr"/>
                </a:tc>
                <a:tc>
                  <a:txBody>
                    <a:bodyPr/>
                    <a:lstStyle/>
                    <a:p>
                      <a:pPr algn="ctr" fontAlgn="ctr"/>
                      <a:r>
                        <a:rPr lang="zh-CN" altLang="en-US" sz="1600" b="0" i="0" u="none" strike="noStrike" dirty="0" smtClean="0">
                          <a:solidFill>
                            <a:srgbClr val="FFFFFF"/>
                          </a:solidFill>
                          <a:effectLst/>
                          <a:latin typeface="Calibri" panose="020F0502020204030204" pitchFamily="34" charset="0"/>
                        </a:rPr>
                        <a:t>厂商</a:t>
                      </a:r>
                      <a:endParaRPr lang="it-IT" sz="1600" b="0" i="0" u="none" strike="noStrike" dirty="0">
                        <a:solidFill>
                          <a:srgbClr val="FFFFFF"/>
                        </a:solidFill>
                        <a:effectLst/>
                        <a:latin typeface="Calibri" panose="020F0502020204030204" pitchFamily="34" charset="0"/>
                      </a:endParaRPr>
                    </a:p>
                  </a:txBody>
                  <a:tcPr marL="5957" marR="5957" marT="5957" marB="0" anchor="ctr"/>
                </a:tc>
                <a:tc>
                  <a:txBody>
                    <a:bodyPr/>
                    <a:lstStyle/>
                    <a:p>
                      <a:pPr algn="ctr" fontAlgn="ctr"/>
                      <a:r>
                        <a:rPr lang="zh-CN" altLang="en-US" sz="1600" b="0" i="0" u="none" strike="noStrike" dirty="0" smtClean="0">
                          <a:solidFill>
                            <a:srgbClr val="FFFFFF"/>
                          </a:solidFill>
                          <a:effectLst/>
                          <a:latin typeface="Calibri" panose="020F0502020204030204" pitchFamily="34" charset="0"/>
                        </a:rPr>
                        <a:t>组份</a:t>
                      </a:r>
                      <a:endParaRPr lang="it-IT" sz="1600" b="0" i="0" u="none" strike="noStrike" dirty="0">
                        <a:solidFill>
                          <a:srgbClr val="FFFFFF"/>
                        </a:solidFill>
                        <a:effectLst/>
                        <a:latin typeface="Calibri" panose="020F0502020204030204" pitchFamily="34" charset="0"/>
                      </a:endParaRPr>
                    </a:p>
                  </a:txBody>
                  <a:tcPr marL="5957" marR="5957" marT="5957" marB="0" anchor="ctr"/>
                </a:tc>
                <a:tc>
                  <a:txBody>
                    <a:bodyPr/>
                    <a:lstStyle/>
                    <a:p>
                      <a:pPr algn="ctr" fontAlgn="ctr"/>
                      <a:r>
                        <a:rPr lang="zh-CN" altLang="en-US" sz="1600" b="0" i="0" u="none" strike="noStrike" dirty="0" smtClean="0">
                          <a:solidFill>
                            <a:srgbClr val="FFFFFF"/>
                          </a:solidFill>
                          <a:effectLst/>
                          <a:latin typeface="Calibri" panose="020F0502020204030204" pitchFamily="34" charset="0"/>
                        </a:rPr>
                        <a:t>缺点</a:t>
                      </a:r>
                      <a:endParaRPr lang="it-IT" sz="1600" b="0" i="0" u="none" strike="noStrike" dirty="0">
                        <a:solidFill>
                          <a:srgbClr val="FFFFFF"/>
                        </a:solidFill>
                        <a:effectLst/>
                        <a:latin typeface="Calibri" panose="020F0502020204030204" pitchFamily="34" charset="0"/>
                      </a:endParaRPr>
                    </a:p>
                  </a:txBody>
                  <a:tcPr marL="5957" marR="5957" marT="5957" marB="0" anchor="ctr"/>
                </a:tc>
                <a:tc>
                  <a:txBody>
                    <a:bodyPr/>
                    <a:lstStyle/>
                    <a:p>
                      <a:pPr algn="ctr" fontAlgn="ctr"/>
                      <a:r>
                        <a:rPr lang="zh-CN" altLang="en-US" sz="1600" b="0" i="0" u="none" strike="noStrike" dirty="0" smtClean="0">
                          <a:solidFill>
                            <a:srgbClr val="FFFFFF"/>
                          </a:solidFill>
                          <a:effectLst/>
                          <a:latin typeface="Calibri" panose="020F0502020204030204" pitchFamily="34" charset="0"/>
                        </a:rPr>
                        <a:t>优点</a:t>
                      </a:r>
                      <a:endParaRPr lang="it-IT" sz="1600" b="0" i="0" u="none" strike="noStrike" dirty="0">
                        <a:solidFill>
                          <a:srgbClr val="FFFFFF"/>
                        </a:solidFill>
                        <a:effectLst/>
                        <a:latin typeface="Calibri" panose="020F0502020204030204" pitchFamily="34" charset="0"/>
                      </a:endParaRPr>
                    </a:p>
                  </a:txBody>
                  <a:tcPr marL="5957" marR="5957" marT="5957" marB="0" anchor="ctr"/>
                </a:tc>
                <a:tc>
                  <a:txBody>
                    <a:bodyPr/>
                    <a:lstStyle/>
                    <a:p>
                      <a:pPr algn="ctr" fontAlgn="ctr"/>
                      <a:r>
                        <a:rPr lang="zh-CN" altLang="en-US" sz="1600" u="none" strike="noStrike" dirty="0" smtClean="0">
                          <a:effectLst/>
                        </a:rPr>
                        <a:t>估计价格</a:t>
                      </a:r>
                      <a:r>
                        <a:rPr lang="it-IT" sz="1600" u="none" strike="noStrike" dirty="0" smtClean="0">
                          <a:effectLst/>
                        </a:rPr>
                        <a:t>€</a:t>
                      </a:r>
                      <a:endParaRPr lang="it-IT" sz="1600" b="0" i="0" u="none" strike="noStrike" dirty="0">
                        <a:solidFill>
                          <a:srgbClr val="FFFFFF"/>
                        </a:solidFill>
                        <a:effectLst/>
                        <a:latin typeface="Calibri" panose="020F0502020204030204" pitchFamily="34" charset="0"/>
                      </a:endParaRPr>
                    </a:p>
                  </a:txBody>
                  <a:tcPr marL="5957" marR="5957" marT="5957" marB="0" anchor="ctr"/>
                </a:tc>
                <a:extLst>
                  <a:ext uri="{0D108BD9-81ED-4DB2-BD59-A6C34878D82A}">
                    <a16:rowId xmlns:a16="http://schemas.microsoft.com/office/drawing/2014/main" xmlns="" val="10000"/>
                  </a:ext>
                </a:extLst>
              </a:tr>
              <a:tr h="1005607">
                <a:tc>
                  <a:txBody>
                    <a:bodyPr/>
                    <a:lstStyle/>
                    <a:p>
                      <a:pPr algn="ctr" rtl="0" fontAlgn="ctr"/>
                      <a:r>
                        <a:rPr lang="it-IT" sz="1200" u="none" strike="noStrike" dirty="0">
                          <a:effectLst/>
                        </a:rPr>
                        <a:t>BIOGLUE</a:t>
                      </a:r>
                      <a:endParaRPr lang="it-IT" sz="1200" b="1" i="0" u="none" strike="noStrike" dirty="0">
                        <a:solidFill>
                          <a:srgbClr val="FF0000"/>
                        </a:solidFill>
                        <a:effectLst/>
                        <a:latin typeface="Calibri" panose="020F0502020204030204" pitchFamily="34" charset="0"/>
                      </a:endParaRPr>
                    </a:p>
                  </a:txBody>
                  <a:tcPr marL="5957" marR="5957" marT="5957" marB="0" anchor="ctr"/>
                </a:tc>
                <a:tc>
                  <a:txBody>
                    <a:bodyPr/>
                    <a:lstStyle/>
                    <a:p>
                      <a:pPr algn="ctr" rtl="0" fontAlgn="ctr"/>
                      <a:r>
                        <a:rPr lang="it-IT" sz="1200" u="none" strike="noStrike" dirty="0" err="1">
                          <a:effectLst/>
                        </a:rPr>
                        <a:t>Cryolife</a:t>
                      </a:r>
                      <a:r>
                        <a:rPr lang="it-IT" sz="1200" u="none" strike="noStrike" dirty="0">
                          <a:effectLst/>
                        </a:rPr>
                        <a:t> International </a:t>
                      </a:r>
                      <a:r>
                        <a:rPr lang="it-IT" sz="1200" u="none" strike="noStrike" dirty="0" err="1">
                          <a:effectLst/>
                        </a:rPr>
                        <a:t>Inc</a:t>
                      </a:r>
                      <a:r>
                        <a:rPr lang="it-IT" sz="1200" u="none" strike="noStrike" dirty="0">
                          <a:effectLst/>
                        </a:rPr>
                        <a:t> </a:t>
                      </a:r>
                      <a:endParaRPr lang="it-IT" sz="1200" b="0" i="0" u="none" strike="noStrike" dirty="0">
                        <a:solidFill>
                          <a:srgbClr val="000000"/>
                        </a:solidFill>
                        <a:effectLst/>
                        <a:latin typeface="Calibri" panose="020F0502020204030204" pitchFamily="34" charset="0"/>
                      </a:endParaRPr>
                    </a:p>
                  </a:txBody>
                  <a:tcPr marL="5957" marR="5957" marT="5957" marB="0" anchor="ctr"/>
                </a:tc>
                <a:tc>
                  <a:txBody>
                    <a:bodyPr/>
                    <a:lstStyle/>
                    <a:p>
                      <a:pPr algn="ctr" rtl="0" fontAlgn="ctr"/>
                      <a:r>
                        <a:rPr lang="zh-CN" altLang="en-US" sz="1200" u="none" strike="noStrike" dirty="0" smtClean="0">
                          <a:effectLst/>
                        </a:rPr>
                        <a:t>牛血清白蛋白</a:t>
                      </a:r>
                      <a:r>
                        <a:rPr lang="en-US" altLang="zh-CN" sz="1200" u="none" strike="noStrike" dirty="0" smtClean="0">
                          <a:effectLst/>
                        </a:rPr>
                        <a:t>+</a:t>
                      </a:r>
                      <a:r>
                        <a:rPr lang="zh-CN" altLang="en-US" sz="1200" u="none" strike="noStrike" dirty="0" smtClean="0">
                          <a:effectLst/>
                        </a:rPr>
                        <a:t>戊二醛</a:t>
                      </a:r>
                      <a:endParaRPr lang="en-US" altLang="zh-CN" sz="1200" u="none" strike="noStrike" dirty="0" smtClean="0">
                        <a:effectLst/>
                      </a:endParaRPr>
                    </a:p>
                    <a:p>
                      <a:pPr algn="ctr" rtl="0" fontAlgn="ctr"/>
                      <a:r>
                        <a:rPr lang="it-IT" sz="1200" u="none" strike="noStrike" dirty="0" smtClean="0">
                          <a:effectLst/>
                        </a:rPr>
                        <a:t>(</a:t>
                      </a:r>
                      <a:r>
                        <a:rPr lang="zh-CN" altLang="en-US" sz="1200" u="none" strike="noStrike" dirty="0" smtClean="0">
                          <a:effectLst/>
                        </a:rPr>
                        <a:t>戊二醛具有</a:t>
                      </a:r>
                      <a:r>
                        <a:rPr lang="en-US" altLang="zh-CN" sz="1200" u="none" strike="noStrike" dirty="0" smtClean="0">
                          <a:effectLst/>
                        </a:rPr>
                        <a:t>2</a:t>
                      </a:r>
                      <a:r>
                        <a:rPr lang="zh-CN" altLang="en-US" sz="1200" u="none" strike="noStrike" dirty="0" smtClean="0">
                          <a:effectLst/>
                        </a:rPr>
                        <a:t>个醛基，可与牛血清白蛋白和细胞外基质的氨基连接</a:t>
                      </a:r>
                      <a:r>
                        <a:rPr lang="it-IT" sz="1200" u="none" strike="noStrike" dirty="0" smtClean="0">
                          <a:effectLst/>
                        </a:rPr>
                        <a:t>)</a:t>
                      </a:r>
                      <a:endParaRPr lang="it-IT" sz="1200" b="1" i="0" u="none" strike="noStrike" dirty="0">
                        <a:solidFill>
                          <a:srgbClr val="339966"/>
                        </a:solidFill>
                        <a:effectLst/>
                        <a:latin typeface="Calibri" panose="020F0502020204030204" pitchFamily="34" charset="0"/>
                      </a:endParaRPr>
                    </a:p>
                  </a:txBody>
                  <a:tcPr marL="5957" marR="5957" marT="5957" marB="0" anchor="ctr"/>
                </a:tc>
                <a:tc>
                  <a:txBody>
                    <a:bodyPr/>
                    <a:lstStyle/>
                    <a:p>
                      <a:pPr algn="l" fontAlgn="ctr"/>
                      <a:r>
                        <a:rPr lang="zh-CN" altLang="en-US" sz="1200" u="none" strike="noStrike" dirty="0" smtClean="0">
                          <a:effectLst/>
                        </a:rPr>
                        <a:t>非即用</a:t>
                      </a:r>
                      <a:r>
                        <a:rPr lang="it-IT" sz="1200" u="none" strike="noStrike" dirty="0">
                          <a:effectLst/>
                        </a:rPr>
                        <a:t/>
                      </a:r>
                      <a:br>
                        <a:rPr lang="it-IT" sz="1200" u="none" strike="noStrike" dirty="0">
                          <a:effectLst/>
                        </a:rPr>
                      </a:br>
                      <a:r>
                        <a:rPr lang="it-IT" sz="1200" u="none" strike="noStrike" dirty="0">
                          <a:effectLst/>
                        </a:rPr>
                        <a:t> </a:t>
                      </a:r>
                      <a:r>
                        <a:rPr lang="zh-CN" altLang="en-US" sz="1200" u="none" strike="noStrike" dirty="0" smtClean="0">
                          <a:effectLst/>
                        </a:rPr>
                        <a:t>昂贵</a:t>
                      </a:r>
                      <a:endParaRPr lang="it-IT" sz="1200" b="0" i="0" u="none" strike="noStrike" dirty="0">
                        <a:solidFill>
                          <a:srgbClr val="000000"/>
                        </a:solidFill>
                        <a:effectLst/>
                        <a:latin typeface="Calibri" panose="020F0502020204030204" pitchFamily="34" charset="0"/>
                      </a:endParaRPr>
                    </a:p>
                  </a:txBody>
                  <a:tcPr marL="5957" marR="5957" marT="5957" marB="0" anchor="ctr"/>
                </a:tc>
                <a:tc>
                  <a:txBody>
                    <a:bodyPr/>
                    <a:lstStyle/>
                    <a:p>
                      <a:pPr algn="ctr" fontAlgn="ctr"/>
                      <a:r>
                        <a:rPr lang="zh-CN" altLang="en-US" sz="1200" u="none" strike="noStrike" dirty="0" smtClean="0">
                          <a:effectLst/>
                        </a:rPr>
                        <a:t>用于心脏手术时，密封良好</a:t>
                      </a:r>
                      <a:endParaRPr lang="it-IT" sz="1200" b="0" i="0" u="none" strike="noStrike" dirty="0">
                        <a:solidFill>
                          <a:srgbClr val="000000"/>
                        </a:solidFill>
                        <a:effectLst/>
                        <a:latin typeface="Calibri" panose="020F0502020204030204" pitchFamily="34" charset="0"/>
                      </a:endParaRPr>
                    </a:p>
                  </a:txBody>
                  <a:tcPr marL="5957" marR="5957" marT="5957" marB="0" anchor="ctr"/>
                </a:tc>
                <a:tc>
                  <a:txBody>
                    <a:bodyPr/>
                    <a:lstStyle/>
                    <a:p>
                      <a:pPr algn="ctr" fontAlgn="ctr"/>
                      <a:r>
                        <a:rPr lang="it-IT" sz="1200" u="none" strike="noStrike" dirty="0" smtClean="0">
                          <a:effectLst/>
                        </a:rPr>
                        <a:t>330.00/5ml 700.00/10ml</a:t>
                      </a:r>
                      <a:r>
                        <a:rPr lang="it-IT" sz="1200" u="none" strike="noStrike" dirty="0">
                          <a:effectLst/>
                        </a:rPr>
                        <a:t/>
                      </a:r>
                      <a:br>
                        <a:rPr lang="it-IT" sz="1200" u="none" strike="noStrike" dirty="0">
                          <a:effectLst/>
                        </a:rPr>
                      </a:br>
                      <a:endParaRPr lang="it-IT" sz="1200" b="0" i="0" u="none" strike="noStrike" dirty="0">
                        <a:solidFill>
                          <a:srgbClr val="000000"/>
                        </a:solidFill>
                        <a:effectLst/>
                        <a:latin typeface="Calibri" panose="020F0502020204030204" pitchFamily="34" charset="0"/>
                      </a:endParaRPr>
                    </a:p>
                  </a:txBody>
                  <a:tcPr marL="5957" marR="5957" marT="5957" marB="0" anchor="ct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017081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3410378" y="638686"/>
            <a:ext cx="629761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3600" b="1" dirty="0" smtClean="0">
                <a:latin typeface="+mn-lt"/>
              </a:rPr>
              <a:t>非</a:t>
            </a:r>
            <a:r>
              <a:rPr lang="zh-CN" altLang="en-US" sz="3600" b="1" dirty="0" smtClean="0">
                <a:solidFill>
                  <a:srgbClr val="FF0000"/>
                </a:solidFill>
                <a:latin typeface="+mn-lt"/>
              </a:rPr>
              <a:t>氰基丙烯酸酯密封剂</a:t>
            </a:r>
            <a:endParaRPr lang="zh-CN" altLang="en-US" sz="3600" b="1" dirty="0">
              <a:solidFill>
                <a:srgbClr val="FF0000"/>
              </a:solidFill>
              <a:latin typeface="+mn-lt"/>
            </a:endParaRPr>
          </a:p>
        </p:txBody>
      </p:sp>
      <p:graphicFrame>
        <p:nvGraphicFramePr>
          <p:cNvPr id="10329" name="Group 89"/>
          <p:cNvGraphicFramePr>
            <a:graphicFrameLocks noGrp="1"/>
          </p:cNvGraphicFramePr>
          <p:nvPr>
            <p:extLst>
              <p:ext uri="{D42A27DB-BD31-4B8C-83A1-F6EECF244321}">
                <p14:modId xmlns:p14="http://schemas.microsoft.com/office/powerpoint/2010/main" xmlns="" val="3678174622"/>
              </p:ext>
            </p:extLst>
          </p:nvPr>
        </p:nvGraphicFramePr>
        <p:xfrm>
          <a:off x="1846306" y="1778858"/>
          <a:ext cx="8153400" cy="4064000"/>
        </p:xfrm>
        <a:graphic>
          <a:graphicData uri="http://schemas.openxmlformats.org/drawingml/2006/table">
            <a:tbl>
              <a:tblPr firstCol="1">
                <a:tableStyleId>{5C22544A-7EE6-4342-B048-85BDC9FD1C3A}</a:tableStyleId>
              </a:tblPr>
              <a:tblGrid>
                <a:gridCol w="2552700">
                  <a:extLst>
                    <a:ext uri="{9D8B030D-6E8A-4147-A177-3AD203B41FA5}">
                      <a16:colId xmlns:a16="http://schemas.microsoft.com/office/drawing/2014/main" xmlns="" val="20000"/>
                    </a:ext>
                  </a:extLst>
                </a:gridCol>
                <a:gridCol w="2476500">
                  <a:extLst>
                    <a:ext uri="{9D8B030D-6E8A-4147-A177-3AD203B41FA5}">
                      <a16:colId xmlns:a16="http://schemas.microsoft.com/office/drawing/2014/main" xmlns="" val="20001"/>
                    </a:ext>
                  </a:extLst>
                </a:gridCol>
                <a:gridCol w="3124200">
                  <a:extLst>
                    <a:ext uri="{9D8B030D-6E8A-4147-A177-3AD203B41FA5}">
                      <a16:colId xmlns:a16="http://schemas.microsoft.com/office/drawing/2014/main" xmlns="" val="20002"/>
                    </a:ext>
                  </a:extLst>
                </a:gridCol>
              </a:tblGrid>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u="none" strike="noStrike" cap="none" normalizeH="0" baseline="0" dirty="0">
                          <a:ln>
                            <a:noFill/>
                          </a:ln>
                          <a:effectLst/>
                        </a:rPr>
                        <a:t>GRG</a:t>
                      </a:r>
                      <a:endParaRPr kumimoji="0" lang="it-IT" sz="2800" b="1" i="0" u="none" strike="noStrike" cap="none" normalizeH="0" baseline="0" dirty="0">
                        <a:ln>
                          <a:noFill/>
                        </a:ln>
                        <a:solidFill>
                          <a:srgbClr val="000099"/>
                        </a:solidFill>
                        <a:effectLst/>
                        <a:latin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u="none" strike="noStrike" cap="none" normalizeH="0" baseline="0" dirty="0">
                          <a:ln>
                            <a:noFill/>
                          </a:ln>
                          <a:effectLst/>
                        </a:rPr>
                        <a:t>Bard</a:t>
                      </a:r>
                      <a:endParaRPr kumimoji="0" lang="it-IT" sz="2000" b="0" i="0" u="none" strike="noStrike" cap="none" normalizeH="0" baseline="0" dirty="0">
                        <a:ln>
                          <a:noFill/>
                        </a:ln>
                        <a:solidFill>
                          <a:schemeClr val="tx1"/>
                        </a:solidFill>
                        <a:effectLst/>
                        <a:latin typeface="Calibri" panose="020F0502020204030204"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明胶</a:t>
                      </a:r>
                      <a:r>
                        <a:rPr kumimoji="0" lang="it-IT" sz="1600" u="none" strike="noStrike" cap="none" normalizeH="0" baseline="0" dirty="0" smtClean="0">
                          <a:ln>
                            <a:noFill/>
                          </a:ln>
                          <a:effectLst/>
                        </a:rPr>
                        <a:t> +</a:t>
                      </a:r>
                      <a:r>
                        <a:rPr kumimoji="0" lang="zh-CN" altLang="en-US" sz="1600" u="none" strike="noStrike" cap="none" normalizeH="0" baseline="0" dirty="0" smtClean="0">
                          <a:ln>
                            <a:noFill/>
                          </a:ln>
                          <a:effectLst/>
                        </a:rPr>
                        <a:t>间苯二酚</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dirty="0" smtClean="0">
                          <a:ln>
                            <a:noFill/>
                          </a:ln>
                          <a:effectLst/>
                        </a:rPr>
                        <a:t>+</a:t>
                      </a:r>
                      <a:r>
                        <a:rPr kumimoji="0" lang="zh-CN" altLang="en-US" sz="1600" u="none" strike="noStrike" cap="none" normalizeH="0" baseline="0" dirty="0" smtClean="0">
                          <a:ln>
                            <a:noFill/>
                          </a:ln>
                          <a:effectLst/>
                        </a:rPr>
                        <a:t>戊二醛</a:t>
                      </a:r>
                      <a:r>
                        <a:rPr kumimoji="0" lang="it-IT" sz="1600" u="none" strike="noStrike" cap="none" normalizeH="0" baseline="0" dirty="0" smtClean="0">
                          <a:ln>
                            <a:noFill/>
                          </a:ln>
                          <a:effectLst/>
                        </a:rPr>
                        <a:t>(</a:t>
                      </a:r>
                      <a:r>
                        <a:rPr kumimoji="0" lang="zh-CN" altLang="en-US" sz="1600" u="none" strike="noStrike" cap="none" normalizeH="0" baseline="0" dirty="0" smtClean="0">
                          <a:ln>
                            <a:noFill/>
                          </a:ln>
                          <a:effectLst/>
                        </a:rPr>
                        <a:t>聚合</a:t>
                      </a:r>
                      <a:r>
                        <a:rPr kumimoji="0" lang="it-IT" sz="1600" u="none" strike="noStrike" cap="none" normalizeH="0" baseline="0" dirty="0" smtClean="0">
                          <a:ln>
                            <a:noFill/>
                          </a:ln>
                          <a:effectLst/>
                        </a:rPr>
                        <a:t>)</a:t>
                      </a:r>
                      <a:endParaRPr kumimoji="0" lang="it-IT" sz="1600" u="none" strike="noStrike" cap="none" normalizeH="0" baseline="0" dirty="0">
                        <a:ln>
                          <a:noFill/>
                        </a:ln>
                        <a:effectLst/>
                      </a:endParaRPr>
                    </a:p>
                  </a:txBody>
                  <a:tcPr anchor="ctr" horzOverflow="overflow"/>
                </a:tc>
                <a:extLst>
                  <a:ext uri="{0D108BD9-81ED-4DB2-BD59-A6C34878D82A}">
                    <a16:rowId xmlns:a16="http://schemas.microsoft.com/office/drawing/2014/main" xmlns="" val="10000"/>
                  </a:ext>
                </a:extLst>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u="none" strike="noStrike" cap="none" normalizeH="0" baseline="0" dirty="0">
                          <a:ln>
                            <a:noFill/>
                          </a:ln>
                          <a:effectLst/>
                        </a:rPr>
                        <a:t>COSEAL </a:t>
                      </a:r>
                      <a:endParaRPr kumimoji="0" lang="it-IT" sz="2800" b="1" i="0" u="none" strike="noStrike" cap="none" normalizeH="0" baseline="0" dirty="0">
                        <a:ln>
                          <a:noFill/>
                        </a:ln>
                        <a:solidFill>
                          <a:srgbClr val="000099"/>
                        </a:solidFill>
                        <a:effectLst/>
                        <a:latin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u="none" strike="noStrike" cap="none" normalizeH="0" baseline="0" dirty="0" err="1">
                          <a:ln>
                            <a:noFill/>
                          </a:ln>
                          <a:effectLst/>
                        </a:rPr>
                        <a:t>Baxter</a:t>
                      </a:r>
                      <a:endParaRPr kumimoji="0" lang="it-IT" sz="2000" b="0" i="0" u="none" strike="noStrike" cap="none" normalizeH="0" baseline="0" dirty="0">
                        <a:ln>
                          <a:noFill/>
                        </a:ln>
                        <a:solidFill>
                          <a:schemeClr val="tx1"/>
                        </a:solidFill>
                        <a:effectLst/>
                        <a:latin typeface="Calibri" panose="020F0502020204030204"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两种聚乙二醇聚合物</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600" b="1" i="0" u="none" strike="noStrike" cap="none" normalizeH="0" baseline="0" dirty="0">
                        <a:ln>
                          <a:noFill/>
                        </a:ln>
                        <a:solidFill>
                          <a:srgbClr val="FF9900"/>
                        </a:solidFill>
                        <a:effectLst/>
                        <a:latin typeface="Calibri" panose="020F0502020204030204" pitchFamily="34" charset="0"/>
                      </a:endParaRPr>
                    </a:p>
                  </a:txBody>
                  <a:tcPr anchor="ctr" horzOverflow="overflow"/>
                </a:tc>
                <a:extLst>
                  <a:ext uri="{0D108BD9-81ED-4DB2-BD59-A6C34878D82A}">
                    <a16:rowId xmlns:a16="http://schemas.microsoft.com/office/drawing/2014/main" xmlns="" val="10001"/>
                  </a:ext>
                </a:extLst>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600" u="none" strike="noStrike" cap="none" normalizeH="0" baseline="0" dirty="0" err="1">
                          <a:ln>
                            <a:noFill/>
                          </a:ln>
                          <a:effectLst/>
                        </a:rPr>
                        <a:t>VascuSeal</a:t>
                      </a:r>
                      <a:endParaRPr kumimoji="0" lang="it-IT" sz="26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600" u="none" strike="noStrike" cap="none" normalizeH="0" baseline="0" dirty="0" err="1">
                          <a:ln>
                            <a:noFill/>
                          </a:ln>
                          <a:effectLst/>
                        </a:rPr>
                        <a:t>DuraSeal</a:t>
                      </a:r>
                      <a:endParaRPr kumimoji="0" lang="it-IT" sz="2600" b="1" i="0" u="none" strike="noStrike" cap="none" normalizeH="0" baseline="0" dirty="0">
                        <a:ln>
                          <a:noFill/>
                        </a:ln>
                        <a:solidFill>
                          <a:srgbClr val="000099"/>
                        </a:solidFill>
                        <a:effectLst/>
                        <a:latin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u="none" strike="noStrike" cap="none" normalizeH="0" baseline="0" dirty="0" err="1">
                          <a:ln>
                            <a:noFill/>
                          </a:ln>
                          <a:effectLst/>
                        </a:rPr>
                        <a:t>Covidien</a:t>
                      </a:r>
                      <a:endParaRPr kumimoji="0" lang="it-IT" sz="2000" b="0" i="0" u="none" strike="noStrike" cap="none" normalizeH="0" baseline="0" dirty="0">
                        <a:ln>
                          <a:noFill/>
                        </a:ln>
                        <a:solidFill>
                          <a:schemeClr val="tx1"/>
                        </a:solidFill>
                        <a:effectLst/>
                        <a:latin typeface="Calibri" panose="020F0502020204030204"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聚乙二醇</a:t>
                      </a:r>
                      <a:r>
                        <a:rPr kumimoji="0" lang="it-IT" sz="1600" u="none" strike="noStrike" cap="none" normalizeH="0" baseline="0" dirty="0" smtClean="0">
                          <a:ln>
                            <a:noFill/>
                          </a:ln>
                          <a:effectLst/>
                        </a:rPr>
                        <a:t>+</a:t>
                      </a:r>
                      <a:r>
                        <a:rPr kumimoji="0" lang="zh-CN" altLang="en-US" sz="1600" u="none" strike="noStrike" cap="none" normalizeH="0" baseline="0" dirty="0" smtClean="0">
                          <a:ln>
                            <a:noFill/>
                          </a:ln>
                          <a:effectLst/>
                        </a:rPr>
                        <a:t>三赖氨酸</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600" b="0" i="0" u="none" strike="noStrike" cap="none" normalizeH="0" baseline="0" dirty="0">
                        <a:ln>
                          <a:noFill/>
                        </a:ln>
                        <a:solidFill>
                          <a:schemeClr val="tx1"/>
                        </a:solidFill>
                        <a:effectLst/>
                        <a:latin typeface="Calibri" panose="020F0502020204030204" pitchFamily="34" charset="0"/>
                      </a:endParaRPr>
                    </a:p>
                  </a:txBody>
                  <a:tcPr anchor="ctr" horzOverflow="overflow"/>
                </a:tc>
                <a:extLst>
                  <a:ext uri="{0D108BD9-81ED-4DB2-BD59-A6C34878D82A}">
                    <a16:rowId xmlns:a16="http://schemas.microsoft.com/office/drawing/2014/main" xmlns="" val="10002"/>
                  </a:ext>
                </a:extLst>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600" u="none" strike="noStrike" cap="none" normalizeH="0" baseline="0" dirty="0">
                          <a:ln>
                            <a:noFill/>
                          </a:ln>
                          <a:effectLst/>
                        </a:rPr>
                        <a:t>TissuePatch</a:t>
                      </a:r>
                      <a:r>
                        <a:rPr kumimoji="0" lang="it-IT" sz="2600" u="none" strike="noStrike" cap="none" normalizeH="0" baseline="30000" dirty="0">
                          <a:ln>
                            <a:noFill/>
                          </a:ln>
                          <a:effectLst/>
                        </a:rPr>
                        <a:t>3TM</a:t>
                      </a:r>
                      <a:endParaRPr kumimoji="0" lang="it-IT" sz="2600" b="1" i="0" u="none" strike="noStrike" cap="none" normalizeH="0" baseline="30000" dirty="0">
                        <a:ln>
                          <a:noFill/>
                        </a:ln>
                        <a:solidFill>
                          <a:srgbClr val="000099"/>
                        </a:solidFill>
                        <a:effectLst/>
                        <a:latin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u="none" strike="noStrike" cap="none" normalizeH="0" baseline="0" dirty="0" err="1">
                          <a:ln>
                            <a:noFill/>
                          </a:ln>
                          <a:effectLst/>
                        </a:rPr>
                        <a:t>Tissuemed</a:t>
                      </a:r>
                      <a:endParaRPr kumimoji="0" lang="it-IT" sz="2000" b="0" i="0" u="none" strike="noStrike" cap="none" normalizeH="0" baseline="0" dirty="0">
                        <a:ln>
                          <a:noFill/>
                        </a:ln>
                        <a:solidFill>
                          <a:schemeClr val="tx1"/>
                        </a:solidFill>
                        <a:effectLst/>
                        <a:latin typeface="Calibri" panose="020F0502020204030204" pitchFamily="34" charset="0"/>
                      </a:endParaRP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聚乙醇酸</a:t>
                      </a:r>
                      <a:r>
                        <a:rPr kumimoji="0" lang="it-IT" sz="1600" u="none" strike="noStrike" cap="none" normalizeH="0" baseline="0" dirty="0" smtClean="0">
                          <a:ln>
                            <a:noFill/>
                          </a:ln>
                          <a:effectLst/>
                        </a:rPr>
                        <a:t>+</a:t>
                      </a:r>
                      <a:r>
                        <a:rPr kumimoji="0" lang="zh-CN" altLang="en-US" sz="1600" u="none" strike="noStrike" cap="none" normalizeH="0" baseline="0" dirty="0" smtClean="0">
                          <a:ln>
                            <a:noFill/>
                          </a:ln>
                          <a:effectLst/>
                        </a:rPr>
                        <a:t>三元共聚物</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zh-CN" altLang="en-US" sz="1600" u="none" strike="noStrike" cap="none" normalizeH="0" baseline="0" dirty="0" smtClean="0">
                        <a:ln>
                          <a:noFill/>
                        </a:ln>
                        <a:effectLst/>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1600" b="0" i="0" u="none" strike="noStrike" cap="none" normalizeH="0" baseline="0" dirty="0">
                        <a:ln>
                          <a:noFill/>
                        </a:ln>
                        <a:solidFill>
                          <a:srgbClr val="FF9900"/>
                        </a:solidFill>
                        <a:effectLst/>
                        <a:latin typeface="Calibri" panose="020F0502020204030204" pitchFamily="34" charset="0"/>
                      </a:endParaRPr>
                    </a:p>
                  </a:txBody>
                  <a:tcPr anchor="ctr" horzOverflow="overflow"/>
                </a:tc>
                <a:extLst>
                  <a:ext uri="{0D108BD9-81ED-4DB2-BD59-A6C34878D82A}">
                    <a16:rowId xmlns:a16="http://schemas.microsoft.com/office/drawing/2014/main" xmlns="" val="10003"/>
                  </a:ext>
                </a:extLst>
              </a:tr>
            </a:tbl>
          </a:graphicData>
        </a:graphic>
      </p:graphicFrame>
      <p:grpSp>
        <p:nvGrpSpPr>
          <p:cNvPr id="12314" name="Group 27"/>
          <p:cNvGrpSpPr>
            <a:grpSpLocks/>
          </p:cNvGrpSpPr>
          <p:nvPr/>
        </p:nvGrpSpPr>
        <p:grpSpPr bwMode="auto">
          <a:xfrm>
            <a:off x="0" y="76200"/>
            <a:ext cx="1230312" cy="708025"/>
            <a:chOff x="4889" y="3734"/>
            <a:chExt cx="775" cy="446"/>
          </a:xfrm>
        </p:grpSpPr>
        <p:sp>
          <p:nvSpPr>
            <p:cNvPr id="12315" name="Rectangle 2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4000" u="sng">
                <a:solidFill>
                  <a:schemeClr val="bg1"/>
                </a:solidFill>
                <a:latin typeface="+mn-lt"/>
              </a:endParaRPr>
            </a:p>
          </p:txBody>
        </p:sp>
        <p:sp>
          <p:nvSpPr>
            <p:cNvPr id="12316" name="Text Box 29"/>
            <p:cNvSpPr txBox="1">
              <a:spLocks noChangeArrowheads="1"/>
            </p:cNvSpPr>
            <p:nvPr/>
          </p:nvSpPr>
          <p:spPr bwMode="auto">
            <a:xfrm>
              <a:off x="4889" y="3734"/>
              <a:ext cx="754" cy="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4000" u="sng" dirty="0">
                  <a:solidFill>
                    <a:schemeClr val="bg1"/>
                  </a:solidFill>
                  <a:latin typeface="+mn-lt"/>
                </a:rPr>
                <a:t>GEM</a:t>
              </a:r>
              <a:endParaRPr lang="en-GB" altLang="it-IT" sz="4000" u="sng" dirty="0">
                <a:solidFill>
                  <a:schemeClr val="bg1"/>
                </a:solidFill>
                <a:latin typeface="+mn-lt"/>
              </a:endParaRPr>
            </a:p>
          </p:txBody>
        </p:sp>
      </p:grpSp>
      <p:pic>
        <p:nvPicPr>
          <p:cNvPr id="8" name="Immagin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819736" y="0"/>
            <a:ext cx="2372264" cy="1277373"/>
          </a:xfrm>
          <a:prstGeom prst="rect">
            <a:avLst/>
          </a:prstGeom>
        </p:spPr>
      </p:pic>
    </p:spTree>
    <p:extLst>
      <p:ext uri="{BB962C8B-B14F-4D97-AF65-F5344CB8AC3E}">
        <p14:creationId xmlns:p14="http://schemas.microsoft.com/office/powerpoint/2010/main" xmlns="" val="24139405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7" descr="Bioglue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05600" y="2286000"/>
            <a:ext cx="37719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7" name="Text Box 8"/>
          <p:cNvSpPr txBox="1">
            <a:spLocks noChangeArrowheads="1"/>
          </p:cNvSpPr>
          <p:nvPr/>
        </p:nvSpPr>
        <p:spPr bwMode="auto">
          <a:xfrm>
            <a:off x="393700" y="2336800"/>
            <a:ext cx="600710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285750" indent="-285750" algn="just">
              <a:spcBef>
                <a:spcPct val="50000"/>
              </a:spcBef>
            </a:pPr>
            <a:r>
              <a:rPr lang="zh-CN" altLang="en-US" sz="1800" dirty="0" smtClean="0">
                <a:latin typeface="+mn-lt"/>
              </a:rPr>
              <a:t>戊二醛分子与牛血清白蛋白分子共价结合，在涂药应用后，在修复部位也与组织蛋白共价结合，形成柔软的机械密封。这不依赖于人体的凝血级联反应。</a:t>
            </a:r>
            <a:endParaRPr lang="en-US" altLang="zh-CN" sz="1800" dirty="0" smtClean="0">
              <a:latin typeface="+mn-lt"/>
            </a:endParaRPr>
          </a:p>
          <a:p>
            <a:pPr marL="285750" indent="-285750" algn="just">
              <a:spcBef>
                <a:spcPct val="50000"/>
              </a:spcBef>
            </a:pPr>
            <a:r>
              <a:rPr lang="zh-CN" altLang="en-US" sz="1800" dirty="0" smtClean="0">
                <a:latin typeface="+mn-lt"/>
              </a:rPr>
              <a:t>双注射器传输系统确保组份混合</a:t>
            </a:r>
            <a:endParaRPr lang="en-US" altLang="zh-CN" sz="1800" dirty="0" smtClean="0">
              <a:latin typeface="+mn-lt"/>
            </a:endParaRPr>
          </a:p>
          <a:p>
            <a:pPr marL="285750" indent="-285750" algn="just">
              <a:spcBef>
                <a:spcPct val="50000"/>
              </a:spcBef>
            </a:pPr>
            <a:r>
              <a:rPr lang="zh-CN" altLang="en-US" sz="1800" dirty="0" smtClean="0">
                <a:latin typeface="+mn-lt"/>
              </a:rPr>
              <a:t>也推荐用于气漏的密封</a:t>
            </a:r>
            <a:endParaRPr lang="it-IT" altLang="it-IT" sz="1800" dirty="0">
              <a:solidFill>
                <a:schemeClr val="accent2"/>
              </a:solidFill>
              <a:latin typeface="+mn-lt"/>
            </a:endParaRPr>
          </a:p>
        </p:txBody>
      </p:sp>
      <p:sp>
        <p:nvSpPr>
          <p:cNvPr id="50185" name="Rectangle 9"/>
          <p:cNvSpPr>
            <a:spLocks noChangeArrowheads="1"/>
          </p:cNvSpPr>
          <p:nvPr/>
        </p:nvSpPr>
        <p:spPr bwMode="auto">
          <a:xfrm>
            <a:off x="2209800" y="317500"/>
            <a:ext cx="7772400" cy="990600"/>
          </a:xfrm>
          <a:prstGeom prst="rect">
            <a:avLst/>
          </a:prstGeom>
          <a:noFill/>
          <a:ln w="9525">
            <a:noFill/>
            <a:miter lim="800000"/>
            <a:headEnd/>
            <a:tailEnd/>
          </a:ln>
          <a:effectLst/>
        </p:spPr>
        <p:txBody>
          <a:bodyPr anchor="b"/>
          <a:lstStyle/>
          <a:p>
            <a:pPr algn="ctr" eaLnBrk="1" hangingPunct="1">
              <a:defRPr/>
            </a:pPr>
            <a:r>
              <a:rPr lang="it-IT" sz="4400" dirty="0" err="1">
                <a:solidFill>
                  <a:schemeClr val="accent2"/>
                </a:solidFill>
                <a:effectLst>
                  <a:outerShdw blurRad="38100" dist="38100" dir="2700000" algn="tl">
                    <a:srgbClr val="C0C0C0"/>
                  </a:outerShdw>
                </a:effectLst>
              </a:rPr>
              <a:t>Cryolife</a:t>
            </a:r>
            <a:r>
              <a:rPr lang="it-IT" sz="4400" dirty="0">
                <a:solidFill>
                  <a:schemeClr val="accent2"/>
                </a:solidFill>
                <a:effectLst>
                  <a:outerShdw blurRad="38100" dist="38100" dir="2700000" algn="tl">
                    <a:srgbClr val="C0C0C0"/>
                  </a:outerShdw>
                </a:effectLst>
              </a:rPr>
              <a:t> International</a:t>
            </a:r>
          </a:p>
        </p:txBody>
      </p:sp>
      <p:sp>
        <p:nvSpPr>
          <p:cNvPr id="36869" name="Rectangle 10"/>
          <p:cNvSpPr>
            <a:spLocks noChangeArrowheads="1"/>
          </p:cNvSpPr>
          <p:nvPr/>
        </p:nvSpPr>
        <p:spPr bwMode="auto">
          <a:xfrm>
            <a:off x="3448050" y="1308100"/>
            <a:ext cx="5905500" cy="904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accent2"/>
              </a:buClr>
              <a:buSzPct val="80000"/>
              <a:buNone/>
            </a:pPr>
            <a:r>
              <a:rPr lang="it-IT" altLang="it-IT" sz="2400" u="sng" dirty="0" smtClean="0">
                <a:latin typeface="+mn-lt"/>
              </a:rPr>
              <a:t>Bioglue</a:t>
            </a:r>
            <a:r>
              <a:rPr lang="it-IT" altLang="it-IT" sz="2400" dirty="0" smtClean="0">
                <a:latin typeface="+mn-lt"/>
              </a:rPr>
              <a:t>:</a:t>
            </a:r>
            <a:r>
              <a:rPr lang="zh-CN" altLang="en-US" sz="2400" dirty="0" smtClean="0">
                <a:solidFill>
                  <a:schemeClr val="accent6">
                    <a:lumMod val="50000"/>
                  </a:schemeClr>
                </a:solidFill>
                <a:latin typeface="+mn-lt"/>
              </a:rPr>
              <a:t>牛血清白蛋白</a:t>
            </a:r>
            <a:r>
              <a:rPr lang="it-IT" altLang="it-IT" sz="2400" dirty="0" smtClean="0">
                <a:solidFill>
                  <a:srgbClr val="008000"/>
                </a:solidFill>
                <a:latin typeface="+mn-lt"/>
              </a:rPr>
              <a:t>+ </a:t>
            </a:r>
            <a:r>
              <a:rPr lang="zh-CN" altLang="en-US" sz="2400" dirty="0" smtClean="0">
                <a:solidFill>
                  <a:srgbClr val="FF0000"/>
                </a:solidFill>
                <a:latin typeface="+mn-lt"/>
              </a:rPr>
              <a:t>戊二醛</a:t>
            </a:r>
            <a:endParaRPr lang="it-IT" altLang="it-IT" sz="2400" dirty="0">
              <a:solidFill>
                <a:srgbClr val="FF0000"/>
              </a:solidFill>
              <a:latin typeface="+mn-lt"/>
            </a:endParaRPr>
          </a:p>
          <a:p>
            <a:pPr eaLnBrk="1" hangingPunct="1">
              <a:buClr>
                <a:schemeClr val="accent2"/>
              </a:buClr>
              <a:buSzPct val="80000"/>
              <a:buFont typeface="Wingdings" panose="05000000000000000000" pitchFamily="2" charset="2"/>
              <a:buNone/>
            </a:pPr>
            <a:endParaRPr lang="it-IT" altLang="it-IT" sz="2400" i="1" dirty="0">
              <a:solidFill>
                <a:srgbClr val="FF0000"/>
              </a:solidFill>
              <a:latin typeface="+mn-lt"/>
            </a:endParaRPr>
          </a:p>
        </p:txBody>
      </p:sp>
      <p:sp>
        <p:nvSpPr>
          <p:cNvPr id="36870" name="Text Box 11"/>
          <p:cNvSpPr txBox="1">
            <a:spLocks noChangeArrowheads="1"/>
          </p:cNvSpPr>
          <p:nvPr/>
        </p:nvSpPr>
        <p:spPr bwMode="auto">
          <a:xfrm>
            <a:off x="9504363" y="119063"/>
            <a:ext cx="17203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mn-lt"/>
              </a:rPr>
              <a:t>生物</a:t>
            </a:r>
            <a:r>
              <a:rPr lang="en-US" altLang="zh-CN" sz="1600" b="1" dirty="0" smtClean="0">
                <a:latin typeface="+mn-lt"/>
              </a:rPr>
              <a:t>/</a:t>
            </a:r>
            <a:r>
              <a:rPr lang="zh-CN" altLang="en-US" sz="1600" b="1" dirty="0" smtClean="0">
                <a:latin typeface="+mn-lt"/>
              </a:rPr>
              <a:t>合成密封剂</a:t>
            </a:r>
            <a:endParaRPr lang="zh-CN" altLang="en-US" sz="1600" b="1" dirty="0">
              <a:latin typeface="+mn-lt"/>
            </a:endParaRPr>
          </a:p>
        </p:txBody>
      </p:sp>
      <p:grpSp>
        <p:nvGrpSpPr>
          <p:cNvPr id="10" name="Group 17"/>
          <p:cNvGrpSpPr>
            <a:grpSpLocks/>
          </p:cNvGrpSpPr>
          <p:nvPr/>
        </p:nvGrpSpPr>
        <p:grpSpPr bwMode="auto">
          <a:xfrm>
            <a:off x="87316" y="114300"/>
            <a:ext cx="1143000" cy="685800"/>
            <a:chOff x="4944" y="3744"/>
            <a:chExt cx="720" cy="432"/>
          </a:xfrm>
        </p:grpSpPr>
        <p:sp>
          <p:nvSpPr>
            <p:cNvPr id="11"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mn-lt"/>
              </a:endParaRPr>
            </a:p>
          </p:txBody>
        </p:sp>
        <p:sp>
          <p:nvSpPr>
            <p:cNvPr id="12"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mn-lt"/>
                </a:rPr>
                <a:t>GEM</a:t>
              </a:r>
              <a:endParaRPr lang="en-GB" altLang="it-IT" sz="3600" u="sng">
                <a:solidFill>
                  <a:schemeClr val="bg1"/>
                </a:solidFill>
                <a:latin typeface="+mn-lt"/>
              </a:endParaRPr>
            </a:p>
          </p:txBody>
        </p:sp>
      </p:grpSp>
    </p:spTree>
    <p:extLst>
      <p:ext uri="{BB962C8B-B14F-4D97-AF65-F5344CB8AC3E}">
        <p14:creationId xmlns:p14="http://schemas.microsoft.com/office/powerpoint/2010/main" xmlns="" val="24797723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2"/>
          <p:cNvGraphicFramePr>
            <a:graphicFrameLocks noChangeAspect="1"/>
          </p:cNvGraphicFramePr>
          <p:nvPr/>
        </p:nvGraphicFramePr>
        <p:xfrm>
          <a:off x="1524000" y="1905001"/>
          <a:ext cx="2286000" cy="2117725"/>
        </p:xfrm>
        <a:graphic>
          <a:graphicData uri="http://schemas.openxmlformats.org/presentationml/2006/ole">
            <p:oleObj spid="_x0000_s2897" name="Immagine bitmap" r:id="rId3" imgW="3076190" imgH="1924319" progId="PBrush">
              <p:embed/>
            </p:oleObj>
          </a:graphicData>
        </a:graphic>
      </p:graphicFrame>
      <p:grpSp>
        <p:nvGrpSpPr>
          <p:cNvPr id="37891" name="Group 8"/>
          <p:cNvGrpSpPr>
            <a:grpSpLocks/>
          </p:cNvGrpSpPr>
          <p:nvPr/>
        </p:nvGrpSpPr>
        <p:grpSpPr bwMode="auto">
          <a:xfrm>
            <a:off x="3962400" y="2819401"/>
            <a:ext cx="4205288" cy="3567113"/>
            <a:chOff x="0" y="1824"/>
            <a:chExt cx="2496" cy="2352"/>
          </a:xfrm>
        </p:grpSpPr>
        <p:graphicFrame>
          <p:nvGraphicFramePr>
            <p:cNvPr id="37899" name="Object 4"/>
            <p:cNvGraphicFramePr>
              <a:graphicFrameLocks noChangeAspect="1"/>
            </p:cNvGraphicFramePr>
            <p:nvPr/>
          </p:nvGraphicFramePr>
          <p:xfrm>
            <a:off x="0" y="1824"/>
            <a:ext cx="768" cy="733"/>
          </p:xfrm>
          <a:graphic>
            <a:graphicData uri="http://schemas.openxmlformats.org/presentationml/2006/ole">
              <p:oleObj spid="_x0000_s2898" name="Immagine bitmap" r:id="rId4" imgW="2209524" imgH="2104762" progId="PBrush">
                <p:embed/>
              </p:oleObj>
            </a:graphicData>
          </a:graphic>
        </p:graphicFrame>
        <p:graphicFrame>
          <p:nvGraphicFramePr>
            <p:cNvPr id="37900" name="Object 5"/>
            <p:cNvGraphicFramePr>
              <a:graphicFrameLocks noChangeAspect="1"/>
            </p:cNvGraphicFramePr>
            <p:nvPr/>
          </p:nvGraphicFramePr>
          <p:xfrm>
            <a:off x="864" y="1824"/>
            <a:ext cx="816" cy="741"/>
          </p:xfrm>
          <a:graphic>
            <a:graphicData uri="http://schemas.openxmlformats.org/presentationml/2006/ole">
              <p:oleObj spid="_x0000_s2899" name="Immagine bitmap" r:id="rId5" imgW="2066667" imgH="1867161" progId="PBrush">
                <p:embed/>
              </p:oleObj>
            </a:graphicData>
          </a:graphic>
        </p:graphicFrame>
        <p:graphicFrame>
          <p:nvGraphicFramePr>
            <p:cNvPr id="37901" name="Object 6"/>
            <p:cNvGraphicFramePr>
              <a:graphicFrameLocks noChangeAspect="1"/>
            </p:cNvGraphicFramePr>
            <p:nvPr/>
          </p:nvGraphicFramePr>
          <p:xfrm>
            <a:off x="1776" y="1824"/>
            <a:ext cx="717" cy="720"/>
          </p:xfrm>
          <a:graphic>
            <a:graphicData uri="http://schemas.openxmlformats.org/presentationml/2006/ole">
              <p:oleObj spid="_x0000_s2900" name="Immagine bitmap" r:id="rId6" imgW="2257740" imgH="2266667" progId="PBrush">
                <p:embed/>
              </p:oleObj>
            </a:graphicData>
          </a:graphic>
        </p:graphicFrame>
        <p:graphicFrame>
          <p:nvGraphicFramePr>
            <p:cNvPr id="37902" name="Object 7"/>
            <p:cNvGraphicFramePr>
              <a:graphicFrameLocks noChangeAspect="1"/>
            </p:cNvGraphicFramePr>
            <p:nvPr/>
          </p:nvGraphicFramePr>
          <p:xfrm>
            <a:off x="0" y="2640"/>
            <a:ext cx="768" cy="720"/>
          </p:xfrm>
          <a:graphic>
            <a:graphicData uri="http://schemas.openxmlformats.org/presentationml/2006/ole">
              <p:oleObj spid="_x0000_s2901" name="Immagine bitmap" r:id="rId7" imgW="2238687" imgH="1952898" progId="PBrush">
                <p:embed/>
              </p:oleObj>
            </a:graphicData>
          </a:graphic>
        </p:graphicFrame>
        <p:graphicFrame>
          <p:nvGraphicFramePr>
            <p:cNvPr id="37903" name="Object 8"/>
            <p:cNvGraphicFramePr>
              <a:graphicFrameLocks noChangeAspect="1"/>
            </p:cNvGraphicFramePr>
            <p:nvPr/>
          </p:nvGraphicFramePr>
          <p:xfrm>
            <a:off x="864" y="2640"/>
            <a:ext cx="816" cy="720"/>
          </p:xfrm>
          <a:graphic>
            <a:graphicData uri="http://schemas.openxmlformats.org/presentationml/2006/ole">
              <p:oleObj spid="_x0000_s2902" name="Immagine bitmap" r:id="rId8" imgW="2200582" imgH="2057143" progId="PBrush">
                <p:embed/>
              </p:oleObj>
            </a:graphicData>
          </a:graphic>
        </p:graphicFrame>
        <p:graphicFrame>
          <p:nvGraphicFramePr>
            <p:cNvPr id="37904" name="Object 9"/>
            <p:cNvGraphicFramePr>
              <a:graphicFrameLocks noChangeAspect="1"/>
            </p:cNvGraphicFramePr>
            <p:nvPr/>
          </p:nvGraphicFramePr>
          <p:xfrm>
            <a:off x="1776" y="2640"/>
            <a:ext cx="720" cy="720"/>
          </p:xfrm>
          <a:graphic>
            <a:graphicData uri="http://schemas.openxmlformats.org/presentationml/2006/ole">
              <p:oleObj spid="_x0000_s2903" name="Immagine bitmap" r:id="rId9" imgW="2228571" imgH="2228571" progId="PBrush">
                <p:embed/>
              </p:oleObj>
            </a:graphicData>
          </a:graphic>
        </p:graphicFrame>
        <p:graphicFrame>
          <p:nvGraphicFramePr>
            <p:cNvPr id="37905" name="Object 10"/>
            <p:cNvGraphicFramePr>
              <a:graphicFrameLocks noChangeAspect="1"/>
            </p:cNvGraphicFramePr>
            <p:nvPr/>
          </p:nvGraphicFramePr>
          <p:xfrm>
            <a:off x="0" y="3456"/>
            <a:ext cx="768" cy="720"/>
          </p:xfrm>
          <a:graphic>
            <a:graphicData uri="http://schemas.openxmlformats.org/presentationml/2006/ole">
              <p:oleObj spid="_x0000_s2904" name="Immagine bitmap" r:id="rId10" imgW="2209524" imgH="2238687" progId="PBrush">
                <p:embed/>
              </p:oleObj>
            </a:graphicData>
          </a:graphic>
        </p:graphicFrame>
        <p:graphicFrame>
          <p:nvGraphicFramePr>
            <p:cNvPr id="37906" name="Object 11"/>
            <p:cNvGraphicFramePr>
              <a:graphicFrameLocks noChangeAspect="1"/>
            </p:cNvGraphicFramePr>
            <p:nvPr/>
          </p:nvGraphicFramePr>
          <p:xfrm>
            <a:off x="864" y="3456"/>
            <a:ext cx="817" cy="720"/>
          </p:xfrm>
          <a:graphic>
            <a:graphicData uri="http://schemas.openxmlformats.org/presentationml/2006/ole">
              <p:oleObj spid="_x0000_s2905" name="Immagine bitmap" r:id="rId11" imgW="2095793" imgH="2219635" progId="PBrush">
                <p:embed/>
              </p:oleObj>
            </a:graphicData>
          </a:graphic>
        </p:graphicFrame>
        <p:graphicFrame>
          <p:nvGraphicFramePr>
            <p:cNvPr id="37907" name="Object 12"/>
            <p:cNvGraphicFramePr>
              <a:graphicFrameLocks noChangeAspect="1"/>
            </p:cNvGraphicFramePr>
            <p:nvPr/>
          </p:nvGraphicFramePr>
          <p:xfrm>
            <a:off x="1776" y="3456"/>
            <a:ext cx="720" cy="716"/>
          </p:xfrm>
          <a:graphic>
            <a:graphicData uri="http://schemas.openxmlformats.org/presentationml/2006/ole">
              <p:oleObj spid="_x0000_s2906" name="Immagine bitmap" r:id="rId12" imgW="2228571" imgH="2209524" progId="PBrush">
                <p:embed/>
              </p:oleObj>
            </a:graphicData>
          </a:graphic>
        </p:graphicFrame>
      </p:grpSp>
      <p:sp>
        <p:nvSpPr>
          <p:cNvPr id="51218" name="Rectangle 18"/>
          <p:cNvSpPr>
            <a:spLocks noChangeArrowheads="1"/>
          </p:cNvSpPr>
          <p:nvPr/>
        </p:nvSpPr>
        <p:spPr bwMode="auto">
          <a:xfrm>
            <a:off x="2209800" y="457200"/>
            <a:ext cx="7772400" cy="990600"/>
          </a:xfrm>
          <a:prstGeom prst="rect">
            <a:avLst/>
          </a:prstGeom>
          <a:noFill/>
          <a:ln w="9525">
            <a:noFill/>
            <a:miter lim="800000"/>
            <a:headEnd/>
            <a:tailEnd/>
          </a:ln>
          <a:effectLst/>
        </p:spPr>
        <p:txBody>
          <a:bodyPr anchor="b"/>
          <a:lstStyle/>
          <a:p>
            <a:pPr algn="ctr" eaLnBrk="1" hangingPunct="1">
              <a:defRPr/>
            </a:pPr>
            <a:r>
              <a:rPr lang="it-IT" sz="4400">
                <a:solidFill>
                  <a:schemeClr val="accent2"/>
                </a:solidFill>
                <a:effectLst>
                  <a:outerShdw blurRad="38100" dist="38100" dir="2700000" algn="tl">
                    <a:srgbClr val="C0C0C0"/>
                  </a:outerShdw>
                </a:effectLst>
                <a:latin typeface="Calibri" panose="020F0502020204030204" pitchFamily="34" charset="0"/>
              </a:rPr>
              <a:t>Cryolife International</a:t>
            </a:r>
          </a:p>
        </p:txBody>
      </p:sp>
      <p:sp>
        <p:nvSpPr>
          <p:cNvPr id="37893" name="Rectangle 19"/>
          <p:cNvSpPr>
            <a:spLocks noChangeArrowheads="1"/>
          </p:cNvSpPr>
          <p:nvPr/>
        </p:nvSpPr>
        <p:spPr bwMode="auto">
          <a:xfrm>
            <a:off x="5410200" y="1524000"/>
            <a:ext cx="2590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Clr>
                <a:schemeClr val="accent2"/>
              </a:buClr>
              <a:buSzPct val="80000"/>
              <a:buFont typeface="Wingdings" panose="05000000000000000000" pitchFamily="2" charset="2"/>
              <a:buNone/>
            </a:pPr>
            <a:r>
              <a:rPr lang="it-IT" altLang="it-IT">
                <a:latin typeface="Calibri" panose="020F0502020204030204" pitchFamily="34" charset="0"/>
              </a:rPr>
              <a:t>Bioglue</a:t>
            </a:r>
            <a:endParaRPr lang="it-IT" altLang="it-IT" i="1">
              <a:latin typeface="Calibri" panose="020F0502020204030204" pitchFamily="34" charset="0"/>
            </a:endParaRPr>
          </a:p>
        </p:txBody>
      </p:sp>
      <p:graphicFrame>
        <p:nvGraphicFramePr>
          <p:cNvPr id="37894" name="Object 3"/>
          <p:cNvGraphicFramePr>
            <a:graphicFrameLocks noChangeAspect="1"/>
          </p:cNvGraphicFramePr>
          <p:nvPr/>
        </p:nvGraphicFramePr>
        <p:xfrm>
          <a:off x="8370888" y="2209800"/>
          <a:ext cx="2297112" cy="2438400"/>
        </p:xfrm>
        <a:graphic>
          <a:graphicData uri="http://schemas.openxmlformats.org/presentationml/2006/ole">
            <p:oleObj spid="_x0000_s2907" name="Immagine bitmap" r:id="rId13" imgW="2734057" imgH="3629532" progId="PBrush">
              <p:embed/>
            </p:oleObj>
          </a:graphicData>
        </a:graphic>
      </p:graphicFrame>
      <p:sp>
        <p:nvSpPr>
          <p:cNvPr id="37896" name="Text Box 11"/>
          <p:cNvSpPr txBox="1">
            <a:spLocks noChangeArrowheads="1"/>
          </p:cNvSpPr>
          <p:nvPr/>
        </p:nvSpPr>
        <p:spPr bwMode="auto">
          <a:xfrm>
            <a:off x="9885363" y="98802"/>
            <a:ext cx="17203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Calibri" panose="020F0502020204030204" pitchFamily="34" charset="0"/>
              </a:rPr>
              <a:t>生物</a:t>
            </a:r>
            <a:r>
              <a:rPr lang="en-US" altLang="zh-CN" sz="1600" b="1" dirty="0" smtClean="0">
                <a:latin typeface="Calibri" panose="020F0502020204030204" pitchFamily="34" charset="0"/>
              </a:rPr>
              <a:t>/</a:t>
            </a:r>
            <a:r>
              <a:rPr lang="zh-CN" altLang="en-US" sz="1600" b="1" dirty="0" smtClean="0">
                <a:latin typeface="Calibri" panose="020F0502020204030204" pitchFamily="34" charset="0"/>
              </a:rPr>
              <a:t>合成密封剂</a:t>
            </a:r>
          </a:p>
        </p:txBody>
      </p:sp>
      <p:grpSp>
        <p:nvGrpSpPr>
          <p:cNvPr id="21" name="Group 17"/>
          <p:cNvGrpSpPr>
            <a:grpSpLocks/>
          </p:cNvGrpSpPr>
          <p:nvPr/>
        </p:nvGrpSpPr>
        <p:grpSpPr bwMode="auto">
          <a:xfrm>
            <a:off x="87316" y="114300"/>
            <a:ext cx="1143000" cy="685800"/>
            <a:chOff x="4944" y="3744"/>
            <a:chExt cx="720" cy="432"/>
          </a:xfrm>
        </p:grpSpPr>
        <p:sp>
          <p:nvSpPr>
            <p:cNvPr id="22"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23"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spTree>
    <p:extLst>
      <p:ext uri="{BB962C8B-B14F-4D97-AF65-F5344CB8AC3E}">
        <p14:creationId xmlns:p14="http://schemas.microsoft.com/office/powerpoint/2010/main" xmlns="" val="2218159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409" name="Group 105"/>
          <p:cNvGraphicFramePr>
            <a:graphicFrameLocks noGrp="1"/>
          </p:cNvGraphicFramePr>
          <p:nvPr>
            <p:extLst>
              <p:ext uri="{D42A27DB-BD31-4B8C-83A1-F6EECF244321}">
                <p14:modId xmlns:p14="http://schemas.microsoft.com/office/powerpoint/2010/main" xmlns="" val="3881205889"/>
              </p:ext>
            </p:extLst>
          </p:nvPr>
        </p:nvGraphicFramePr>
        <p:xfrm>
          <a:off x="1460500" y="1866901"/>
          <a:ext cx="8496300" cy="1463675"/>
        </p:xfrm>
        <a:graphic>
          <a:graphicData uri="http://schemas.openxmlformats.org/drawingml/2006/table">
            <a:tbl>
              <a:tblPr firstCol="1">
                <a:tableStyleId>{5C22544A-7EE6-4342-B048-85BDC9FD1C3A}</a:tableStyleId>
              </a:tblPr>
              <a:tblGrid>
                <a:gridCol w="3009900">
                  <a:extLst>
                    <a:ext uri="{9D8B030D-6E8A-4147-A177-3AD203B41FA5}">
                      <a16:colId xmlns:a16="http://schemas.microsoft.com/office/drawing/2014/main" xmlns="" val="20000"/>
                    </a:ext>
                  </a:extLst>
                </a:gridCol>
                <a:gridCol w="5486400">
                  <a:extLst>
                    <a:ext uri="{9D8B030D-6E8A-4147-A177-3AD203B41FA5}">
                      <a16:colId xmlns:a16="http://schemas.microsoft.com/office/drawing/2014/main" xmlns="" val="20001"/>
                    </a:ext>
                  </a:extLst>
                </a:gridCol>
              </a:tblGrid>
              <a:tr h="1463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u="none" strike="noStrike" cap="none" normalizeH="0" baseline="0" dirty="0">
                          <a:ln>
                            <a:noFill/>
                          </a:ln>
                          <a:effectLst/>
                        </a:rPr>
                        <a:t>BIOGLUE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dirty="0">
                          <a:ln>
                            <a:noFill/>
                          </a:ln>
                          <a:effectLst/>
                        </a:rPr>
                        <a:t>(</a:t>
                      </a:r>
                      <a:r>
                        <a:rPr kumimoji="0" lang="it-IT" sz="1600" u="none" strike="noStrike" cap="none" normalizeH="0" baseline="0" dirty="0" err="1">
                          <a:ln>
                            <a:noFill/>
                          </a:ln>
                          <a:effectLst/>
                        </a:rPr>
                        <a:t>Cryolife</a:t>
                      </a:r>
                      <a:r>
                        <a:rPr kumimoji="0" lang="it-IT" sz="1600" u="none" strike="noStrike" cap="none" normalizeH="0" baseline="0" dirty="0">
                          <a:ln>
                            <a:noFill/>
                          </a:ln>
                          <a:effectLst/>
                        </a:rPr>
                        <a:t> International </a:t>
                      </a:r>
                      <a:r>
                        <a:rPr kumimoji="0" lang="it-IT" sz="1600" u="none" strike="noStrike" cap="none" normalizeH="0" baseline="0" dirty="0" err="1">
                          <a:ln>
                            <a:noFill/>
                          </a:ln>
                          <a:effectLst/>
                        </a:rPr>
                        <a:t>Inc</a:t>
                      </a:r>
                      <a:r>
                        <a:rPr kumimoji="0" lang="it-IT" sz="1600" u="none" strike="noStrike" cap="none" normalizeH="0" baseline="0" dirty="0">
                          <a:ln>
                            <a:noFill/>
                          </a:ln>
                          <a:effectLst/>
                        </a:rPr>
                        <a:t> - USA)</a:t>
                      </a:r>
                      <a:endParaRPr kumimoji="0" lang="it-IT" sz="1600" b="1" i="0" u="none" strike="noStrike" cap="none" normalizeH="0" baseline="0" dirty="0">
                        <a:ln>
                          <a:noFill/>
                        </a:ln>
                        <a:solidFill>
                          <a:srgbClr val="333399"/>
                        </a:solidFill>
                        <a:effectLst/>
                        <a:latin typeface="Calibri" panose="020F0502020204030204" pitchFamily="34" charset="0"/>
                      </a:endParaRPr>
                    </a:p>
                  </a:txBody>
                  <a:tcPr marT="45740" marB="45740" anchor="ctr" horzOverflow="overflow"/>
                </a:tc>
                <a:tc>
                  <a:txBody>
                    <a:bodyPr/>
                    <a:lstStyle/>
                    <a:p>
                      <a:pPr marL="0" marR="0" lvl="0" indent="0" algn="l" defTabSz="914400" rtl="0" eaLnBrk="1" fontAlgn="t" latinLnBrk="0" hangingPunct="1">
                        <a:lnSpc>
                          <a:spcPct val="100000"/>
                        </a:lnSpc>
                        <a:spcBef>
                          <a:spcPct val="50000"/>
                        </a:spcBef>
                        <a:spcAft>
                          <a:spcPct val="0"/>
                        </a:spcAft>
                        <a:buClrTx/>
                        <a:buSzTx/>
                        <a:buFont typeface="Wingdings" pitchFamily="2" charset="2"/>
                        <a:buChar char="ð"/>
                        <a:tabLst/>
                      </a:pPr>
                      <a:endParaRPr kumimoji="0" lang="it-IT" sz="2400" u="none" strike="noStrike" cap="none" normalizeH="0" baseline="0" dirty="0">
                        <a:ln>
                          <a:noFill/>
                        </a:ln>
                        <a:effectLst/>
                      </a:endParaRPr>
                    </a:p>
                    <a:p>
                      <a:pPr marL="0" marR="0" lvl="0" indent="0" algn="l" defTabSz="914400" rtl="0" eaLnBrk="1" fontAlgn="t" latinLnBrk="0" hangingPunct="1">
                        <a:lnSpc>
                          <a:spcPct val="100000"/>
                        </a:lnSpc>
                        <a:spcBef>
                          <a:spcPct val="50000"/>
                        </a:spcBef>
                        <a:spcAft>
                          <a:spcPct val="0"/>
                        </a:spcAft>
                        <a:buClrTx/>
                        <a:buSzTx/>
                        <a:buFont typeface="Wingdings" pitchFamily="2" charset="2"/>
                        <a:buChar char="ð"/>
                        <a:tabLst/>
                      </a:pPr>
                      <a:r>
                        <a:rPr kumimoji="0" lang="it-IT" sz="2400" u="none" strike="noStrike" cap="none" normalizeH="0" baseline="0" dirty="0">
                          <a:ln>
                            <a:noFill/>
                          </a:ln>
                          <a:effectLst/>
                        </a:rPr>
                        <a:t> </a:t>
                      </a:r>
                      <a:r>
                        <a:rPr kumimoji="0" lang="zh-CN" altLang="en-US" sz="2400" u="none" strike="noStrike" cap="none" normalizeH="0" baseline="0" dirty="0" smtClean="0">
                          <a:ln>
                            <a:noFill/>
                          </a:ln>
                          <a:effectLst/>
                        </a:rPr>
                        <a:t>在心脏手术中，密封性能良好</a:t>
                      </a:r>
                      <a:endParaRPr kumimoji="0" lang="it-IT" sz="2000" b="0" i="0" u="none" strike="noStrike" cap="none" normalizeH="0" baseline="0" dirty="0">
                        <a:ln>
                          <a:noFill/>
                        </a:ln>
                        <a:solidFill>
                          <a:schemeClr val="tx1"/>
                        </a:solidFill>
                        <a:effectLst/>
                        <a:latin typeface="Calibri" panose="020F0502020204030204" pitchFamily="34" charset="0"/>
                      </a:endParaRPr>
                    </a:p>
                  </a:txBody>
                  <a:tcPr marT="45740" marB="45740" anchor="ctr" horzOverflow="overflow"/>
                </a:tc>
                <a:extLst>
                  <a:ext uri="{0D108BD9-81ED-4DB2-BD59-A6C34878D82A}">
                    <a16:rowId xmlns:a16="http://schemas.microsoft.com/office/drawing/2014/main" xmlns="" val="10000"/>
                  </a:ext>
                </a:extLst>
              </a:tr>
            </a:tbl>
          </a:graphicData>
        </a:graphic>
      </p:graphicFrame>
      <p:sp>
        <p:nvSpPr>
          <p:cNvPr id="98329" name="Text Box 25"/>
          <p:cNvSpPr txBox="1">
            <a:spLocks noChangeArrowheads="1"/>
          </p:cNvSpPr>
          <p:nvPr/>
        </p:nvSpPr>
        <p:spPr bwMode="auto">
          <a:xfrm>
            <a:off x="3918998" y="800100"/>
            <a:ext cx="1111202" cy="646331"/>
          </a:xfrm>
          <a:prstGeom prst="rect">
            <a:avLst/>
          </a:prstGeom>
          <a:noFill/>
          <a:ln w="9525">
            <a:noFill/>
            <a:miter lim="800000"/>
            <a:headEnd/>
            <a:tailEnd/>
          </a:ln>
          <a:effectLst/>
        </p:spPr>
        <p:txBody>
          <a:bodyPr wrap="none">
            <a:spAutoFit/>
          </a:bodyPr>
          <a:lstStyle/>
          <a:p>
            <a:pPr algn="ctr">
              <a:spcBef>
                <a:spcPct val="50000"/>
              </a:spcBef>
              <a:defRPr/>
            </a:pPr>
            <a:r>
              <a:rPr lang="zh-CN" altLang="en-US" sz="3600" b="1" dirty="0" smtClean="0">
                <a:solidFill>
                  <a:srgbClr val="00CC00"/>
                </a:solidFill>
                <a:effectLst>
                  <a:outerShdw blurRad="38100" dist="38100" dir="2700000" algn="tl">
                    <a:srgbClr val="C0C0C0"/>
                  </a:outerShdw>
                </a:effectLst>
                <a:latin typeface="Calibri" panose="020F0502020204030204" pitchFamily="34" charset="0"/>
              </a:rPr>
              <a:t>优点</a:t>
            </a:r>
            <a:endParaRPr lang="it-IT" sz="6000" b="1" dirty="0">
              <a:solidFill>
                <a:srgbClr val="00CC00"/>
              </a:solidFill>
              <a:latin typeface="Calibri" panose="020F0502020204030204" pitchFamily="34" charset="0"/>
            </a:endParaRPr>
          </a:p>
        </p:txBody>
      </p:sp>
      <p:sp>
        <p:nvSpPr>
          <p:cNvPr id="38925" name="Text Box 11"/>
          <p:cNvSpPr txBox="1">
            <a:spLocks noChangeArrowheads="1"/>
          </p:cNvSpPr>
          <p:nvPr/>
        </p:nvSpPr>
        <p:spPr bwMode="auto">
          <a:xfrm>
            <a:off x="9656763" y="268079"/>
            <a:ext cx="17203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Calibri" panose="020F0502020204030204" pitchFamily="34" charset="0"/>
              </a:rPr>
              <a:t>生物</a:t>
            </a:r>
            <a:r>
              <a:rPr lang="en-US" altLang="zh-CN" sz="1600" b="1" dirty="0" smtClean="0">
                <a:latin typeface="Calibri" panose="020F0502020204030204" pitchFamily="34" charset="0"/>
              </a:rPr>
              <a:t>/</a:t>
            </a:r>
            <a:r>
              <a:rPr lang="zh-CN" altLang="en-US" sz="1600" b="1" dirty="0" smtClean="0">
                <a:latin typeface="Calibri" panose="020F0502020204030204" pitchFamily="34" charset="0"/>
              </a:rPr>
              <a:t>合成密封剂</a:t>
            </a:r>
            <a:endParaRPr lang="zh-CN" altLang="en-US" sz="1600" b="1" dirty="0">
              <a:latin typeface="Calibri" panose="020F0502020204030204" pitchFamily="34" charset="0"/>
            </a:endParaRPr>
          </a:p>
        </p:txBody>
      </p:sp>
      <p:grpSp>
        <p:nvGrpSpPr>
          <p:cNvPr id="9" name="Group 17"/>
          <p:cNvGrpSpPr>
            <a:grpSpLocks/>
          </p:cNvGrpSpPr>
          <p:nvPr/>
        </p:nvGrpSpPr>
        <p:grpSpPr bwMode="auto">
          <a:xfrm>
            <a:off x="87316" y="114300"/>
            <a:ext cx="1143000" cy="685800"/>
            <a:chOff x="4944" y="3744"/>
            <a:chExt cx="720" cy="432"/>
          </a:xfrm>
        </p:grpSpPr>
        <p:sp>
          <p:nvSpPr>
            <p:cNvPr id="10"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1"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spTree>
    <p:extLst>
      <p:ext uri="{BB962C8B-B14F-4D97-AF65-F5344CB8AC3E}">
        <p14:creationId xmlns:p14="http://schemas.microsoft.com/office/powerpoint/2010/main" xmlns="" val="7689020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600200" y="76200"/>
            <a:ext cx="1219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it-IT" altLang="it-IT" sz="3600">
              <a:solidFill>
                <a:schemeClr val="accent1"/>
              </a:solidFill>
            </a:endParaRPr>
          </a:p>
        </p:txBody>
      </p:sp>
      <p:sp>
        <p:nvSpPr>
          <p:cNvPr id="99353" name="Text Box 25"/>
          <p:cNvSpPr txBox="1">
            <a:spLocks noChangeArrowheads="1"/>
          </p:cNvSpPr>
          <p:nvPr/>
        </p:nvSpPr>
        <p:spPr bwMode="auto">
          <a:xfrm>
            <a:off x="4114311" y="1003300"/>
            <a:ext cx="1215397" cy="646331"/>
          </a:xfrm>
          <a:prstGeom prst="rect">
            <a:avLst/>
          </a:prstGeom>
          <a:noFill/>
          <a:ln w="9525">
            <a:noFill/>
            <a:miter lim="800000"/>
            <a:headEnd/>
            <a:tailEnd/>
          </a:ln>
          <a:effectLst/>
        </p:spPr>
        <p:txBody>
          <a:bodyPr wrap="none">
            <a:spAutoFit/>
          </a:bodyPr>
          <a:lstStyle/>
          <a:p>
            <a:pPr algn="ctr" eaLnBrk="1" hangingPunct="1">
              <a:spcBef>
                <a:spcPct val="50000"/>
              </a:spcBef>
              <a:defRPr/>
            </a:pPr>
            <a:r>
              <a:rPr lang="zh-CN" altLang="en-US" sz="3600" b="1" dirty="0" smtClean="0">
                <a:solidFill>
                  <a:srgbClr val="FF0000"/>
                </a:solidFill>
                <a:effectLst>
                  <a:outerShdw blurRad="38100" dist="38100" dir="2700000" algn="tl">
                    <a:srgbClr val="C0C0C0"/>
                  </a:outerShdw>
                </a:effectLst>
                <a:latin typeface="Calibri" panose="020F0502020204030204" pitchFamily="34" charset="0"/>
              </a:rPr>
              <a:t>缺点</a:t>
            </a:r>
            <a:r>
              <a:rPr lang="it-IT" sz="3600" b="1" dirty="0" smtClean="0">
                <a:solidFill>
                  <a:srgbClr val="FF0000"/>
                </a:solidFill>
                <a:effectLst>
                  <a:outerShdw blurRad="38100" dist="38100" dir="2700000" algn="tl">
                    <a:srgbClr val="C0C0C0"/>
                  </a:outerShdw>
                </a:effectLst>
                <a:latin typeface="Calibri" panose="020F0502020204030204" pitchFamily="34" charset="0"/>
              </a:rPr>
              <a:t> </a:t>
            </a:r>
            <a:endParaRPr lang="it-IT" sz="3600" b="1" dirty="0">
              <a:solidFill>
                <a:schemeClr val="bg2"/>
              </a:solidFill>
              <a:latin typeface="Calibri" panose="020F0502020204030204" pitchFamily="34" charset="0"/>
            </a:endParaRPr>
          </a:p>
        </p:txBody>
      </p:sp>
      <p:graphicFrame>
        <p:nvGraphicFramePr>
          <p:cNvPr id="99372" name="Group 44"/>
          <p:cNvGraphicFramePr>
            <a:graphicFrameLocks noGrp="1"/>
          </p:cNvGraphicFramePr>
          <p:nvPr>
            <p:extLst>
              <p:ext uri="{D42A27DB-BD31-4B8C-83A1-F6EECF244321}">
                <p14:modId xmlns:p14="http://schemas.microsoft.com/office/powerpoint/2010/main" xmlns="" val="1171580065"/>
              </p:ext>
            </p:extLst>
          </p:nvPr>
        </p:nvGraphicFramePr>
        <p:xfrm>
          <a:off x="1230316" y="2311401"/>
          <a:ext cx="9501184" cy="1892299"/>
        </p:xfrm>
        <a:graphic>
          <a:graphicData uri="http://schemas.openxmlformats.org/drawingml/2006/table">
            <a:tbl>
              <a:tblPr firstCol="1">
                <a:tableStyleId>{5C22544A-7EE6-4342-B048-85BDC9FD1C3A}</a:tableStyleId>
              </a:tblPr>
              <a:tblGrid>
                <a:gridCol w="3194366">
                  <a:extLst>
                    <a:ext uri="{9D8B030D-6E8A-4147-A177-3AD203B41FA5}">
                      <a16:colId xmlns:a16="http://schemas.microsoft.com/office/drawing/2014/main" xmlns="" val="20000"/>
                    </a:ext>
                  </a:extLst>
                </a:gridCol>
                <a:gridCol w="3627118">
                  <a:extLst>
                    <a:ext uri="{9D8B030D-6E8A-4147-A177-3AD203B41FA5}">
                      <a16:colId xmlns:a16="http://schemas.microsoft.com/office/drawing/2014/main" xmlns="" val="20001"/>
                    </a:ext>
                  </a:extLst>
                </a:gridCol>
                <a:gridCol w="2679700">
                  <a:extLst>
                    <a:ext uri="{9D8B030D-6E8A-4147-A177-3AD203B41FA5}">
                      <a16:colId xmlns:a16="http://schemas.microsoft.com/office/drawing/2014/main" xmlns="" val="20002"/>
                    </a:ext>
                  </a:extLst>
                </a:gridCol>
              </a:tblGrid>
              <a:tr h="18922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u="none" strike="noStrike" cap="none" normalizeH="0" baseline="0" dirty="0">
                          <a:ln>
                            <a:noFill/>
                          </a:ln>
                          <a:effectLst/>
                        </a:rPr>
                        <a:t>BIOGLUE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dirty="0">
                          <a:ln>
                            <a:noFill/>
                          </a:ln>
                          <a:effectLst/>
                        </a:rPr>
                        <a:t>(</a:t>
                      </a:r>
                      <a:r>
                        <a:rPr kumimoji="0" lang="it-IT" sz="1600" u="none" strike="noStrike" cap="none" normalizeH="0" baseline="0" dirty="0" err="1">
                          <a:ln>
                            <a:noFill/>
                          </a:ln>
                          <a:effectLst/>
                        </a:rPr>
                        <a:t>Cryolife</a:t>
                      </a:r>
                      <a:r>
                        <a:rPr kumimoji="0" lang="it-IT" sz="1600" u="none" strike="noStrike" cap="none" normalizeH="0" baseline="0" dirty="0">
                          <a:ln>
                            <a:noFill/>
                          </a:ln>
                          <a:effectLst/>
                        </a:rPr>
                        <a:t> International </a:t>
                      </a:r>
                      <a:r>
                        <a:rPr kumimoji="0" lang="it-IT" sz="1600" u="none" strike="noStrike" cap="none" normalizeH="0" baseline="0" dirty="0" err="1">
                          <a:ln>
                            <a:noFill/>
                          </a:ln>
                          <a:effectLst/>
                        </a:rPr>
                        <a:t>Inc</a:t>
                      </a:r>
                      <a:r>
                        <a:rPr kumimoji="0" lang="it-IT" sz="1600" u="none" strike="noStrike" cap="none" normalizeH="0" baseline="0" dirty="0">
                          <a:ln>
                            <a:noFill/>
                          </a:ln>
                          <a:effectLst/>
                        </a:rPr>
                        <a:t> - USA)</a:t>
                      </a:r>
                      <a:endParaRPr kumimoji="0" lang="it-IT" sz="1600" b="1" i="0" u="none" strike="noStrike" cap="none" normalizeH="0" baseline="0" dirty="0">
                        <a:ln>
                          <a:noFill/>
                        </a:ln>
                        <a:solidFill>
                          <a:srgbClr val="333399"/>
                        </a:solidFill>
                        <a:effectLst/>
                        <a:latin typeface="Calibri" panose="020F0502020204030204" pitchFamily="34" charset="0"/>
                      </a:endParaRPr>
                    </a:p>
                  </a:txBody>
                  <a:tcPr marT="45735" marB="45735" anchor="ctr" horzOverflow="overflow"/>
                </a:tc>
                <a:tc>
                  <a:txBody>
                    <a:bodyPr/>
                    <a:lstStyle/>
                    <a:p>
                      <a:pPr marL="0" marR="0" lvl="0" indent="0" algn="l" defTabSz="914400" rtl="0" eaLnBrk="1" fontAlgn="t" latinLnBrk="0" hangingPunct="1">
                        <a:lnSpc>
                          <a:spcPct val="100000"/>
                        </a:lnSpc>
                        <a:spcBef>
                          <a:spcPct val="50000"/>
                        </a:spcBef>
                        <a:spcAft>
                          <a:spcPct val="0"/>
                        </a:spcAft>
                        <a:buClrTx/>
                        <a:buSzTx/>
                        <a:buFont typeface="Wingdings" pitchFamily="2" charset="2"/>
                        <a:buChar char="ð"/>
                        <a:tabLst/>
                      </a:pPr>
                      <a:r>
                        <a:rPr kumimoji="0" lang="it-IT" sz="2400" u="none" strike="noStrike" cap="none" normalizeH="0" baseline="0" dirty="0">
                          <a:ln>
                            <a:noFill/>
                          </a:ln>
                          <a:effectLst/>
                        </a:rPr>
                        <a:t> </a:t>
                      </a:r>
                      <a:r>
                        <a:rPr kumimoji="0" lang="zh-CN" altLang="en-US" sz="2400" u="none" strike="noStrike" cap="none" normalizeH="0" baseline="0" dirty="0" smtClean="0">
                          <a:ln>
                            <a:noFill/>
                          </a:ln>
                          <a:effectLst/>
                        </a:rPr>
                        <a:t>非即用</a:t>
                      </a:r>
                      <a:endParaRPr kumimoji="0" lang="it-IT" sz="2400" u="none" strike="noStrike" cap="none" normalizeH="0" baseline="0" dirty="0">
                        <a:ln>
                          <a:noFill/>
                        </a:ln>
                        <a:effectLst/>
                      </a:endParaRPr>
                    </a:p>
                    <a:p>
                      <a:pPr marL="0" marR="0" lvl="0" indent="0" algn="l" defTabSz="914400" rtl="0" eaLnBrk="1" fontAlgn="t" latinLnBrk="0" hangingPunct="1">
                        <a:lnSpc>
                          <a:spcPct val="100000"/>
                        </a:lnSpc>
                        <a:spcBef>
                          <a:spcPct val="50000"/>
                        </a:spcBef>
                        <a:spcAft>
                          <a:spcPct val="0"/>
                        </a:spcAft>
                        <a:buClrTx/>
                        <a:buSzTx/>
                        <a:buFont typeface="Wingdings" pitchFamily="2" charset="2"/>
                        <a:buChar char="ð"/>
                        <a:tabLst/>
                      </a:pPr>
                      <a:r>
                        <a:rPr kumimoji="0" lang="it-IT" sz="2400" u="none" strike="noStrike" cap="none" normalizeH="0" baseline="0" dirty="0">
                          <a:ln>
                            <a:noFill/>
                          </a:ln>
                          <a:effectLst/>
                        </a:rPr>
                        <a:t> </a:t>
                      </a:r>
                      <a:r>
                        <a:rPr kumimoji="0" lang="zh-CN" altLang="en-US" sz="2400" u="none" strike="noStrike" cap="none" normalizeH="0" baseline="0" dirty="0" smtClean="0">
                          <a:ln>
                            <a:noFill/>
                          </a:ln>
                          <a:effectLst/>
                        </a:rPr>
                        <a:t>昂贵</a:t>
                      </a:r>
                      <a:endParaRPr kumimoji="0" lang="it-IT" sz="2400" u="none" strike="noStrike" cap="none" normalizeH="0" baseline="0" dirty="0">
                        <a:ln>
                          <a:noFill/>
                        </a:ln>
                        <a:effectLst/>
                      </a:endParaRPr>
                    </a:p>
                  </a:txBody>
                  <a:tcPr marT="45735" marB="45735" anchor="ctr" horzOverflow="overflow"/>
                </a:tc>
                <a:tc>
                  <a:txBody>
                    <a:bodyPr/>
                    <a:lstStyle/>
                    <a:p>
                      <a:pPr marL="0" marR="0" lvl="0" indent="0" algn="l" defTabSz="914400" rtl="0" eaLnBrk="1" fontAlgn="t" latinLnBrk="0" hangingPunct="1">
                        <a:lnSpc>
                          <a:spcPct val="100000"/>
                        </a:lnSpc>
                        <a:spcBef>
                          <a:spcPct val="50000"/>
                        </a:spcBef>
                        <a:spcAft>
                          <a:spcPct val="0"/>
                        </a:spcAft>
                        <a:buClrTx/>
                        <a:buSzTx/>
                        <a:buFont typeface="Wingdings" pitchFamily="2" charset="2"/>
                        <a:buNone/>
                        <a:tabLst/>
                        <a:defRPr/>
                      </a:pPr>
                      <a:r>
                        <a:rPr lang="it-IT" sz="2400" u="none" strike="noStrike" dirty="0" smtClean="0">
                          <a:effectLst/>
                        </a:rPr>
                        <a:t>   ̴̴ 330.00€ </a:t>
                      </a:r>
                      <a:r>
                        <a:rPr lang="it-IT" sz="2400" u="none" strike="noStrike" dirty="0">
                          <a:effectLst/>
                        </a:rPr>
                        <a:t>/5ml</a:t>
                      </a:r>
                    </a:p>
                    <a:p>
                      <a:pPr marL="0" marR="0" lvl="0" indent="0" algn="l" defTabSz="914400" rtl="0" eaLnBrk="1" fontAlgn="t" latinLnBrk="0" hangingPunct="1">
                        <a:lnSpc>
                          <a:spcPct val="100000"/>
                        </a:lnSpc>
                        <a:spcBef>
                          <a:spcPct val="50000"/>
                        </a:spcBef>
                        <a:spcAft>
                          <a:spcPct val="0"/>
                        </a:spcAft>
                        <a:buClrTx/>
                        <a:buSzTx/>
                        <a:buFont typeface="Wingdings" pitchFamily="2" charset="2"/>
                        <a:buNone/>
                        <a:tabLst/>
                        <a:defRPr/>
                      </a:pPr>
                      <a:r>
                        <a:rPr lang="it-IT" sz="2400" u="none" strike="noStrike" dirty="0">
                          <a:effectLst/>
                        </a:rPr>
                        <a:t>   </a:t>
                      </a:r>
                      <a:r>
                        <a:rPr lang="it-IT" sz="2400" u="none" strike="noStrike" dirty="0" smtClean="0">
                          <a:effectLst/>
                        </a:rPr>
                        <a:t>̴ 700.00</a:t>
                      </a:r>
                      <a:r>
                        <a:rPr lang="it-IT" sz="2400" u="none" strike="noStrike" dirty="0">
                          <a:effectLst/>
                        </a:rPr>
                        <a:t>€ /10ml</a:t>
                      </a:r>
                      <a:endParaRPr lang="it-IT" sz="2400" b="0" i="0" u="none" strike="noStrike" dirty="0">
                        <a:solidFill>
                          <a:srgbClr val="000000"/>
                        </a:solidFill>
                        <a:effectLst/>
                        <a:latin typeface="Calibri" panose="020F0502020204030204" pitchFamily="34" charset="0"/>
                      </a:endParaRPr>
                    </a:p>
                  </a:txBody>
                  <a:tcPr marT="45735" marB="45735" anchor="ctr" horzOverflow="overflow"/>
                </a:tc>
                <a:extLst>
                  <a:ext uri="{0D108BD9-81ED-4DB2-BD59-A6C34878D82A}">
                    <a16:rowId xmlns:a16="http://schemas.microsoft.com/office/drawing/2014/main" xmlns="" val="10000"/>
                  </a:ext>
                </a:extLst>
              </a:tr>
            </a:tbl>
          </a:graphicData>
        </a:graphic>
      </p:graphicFrame>
      <p:sp>
        <p:nvSpPr>
          <p:cNvPr id="9" name="Text Box 11"/>
          <p:cNvSpPr txBox="1">
            <a:spLocks noChangeArrowheads="1"/>
          </p:cNvSpPr>
          <p:nvPr/>
        </p:nvSpPr>
        <p:spPr bwMode="auto">
          <a:xfrm>
            <a:off x="9656763" y="268079"/>
            <a:ext cx="17203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Calibri" panose="020F0502020204030204" pitchFamily="34" charset="0"/>
              </a:rPr>
              <a:t>生物</a:t>
            </a:r>
            <a:r>
              <a:rPr lang="en-US" altLang="zh-CN" sz="1600" b="1" dirty="0" smtClean="0">
                <a:latin typeface="Calibri" panose="020F0502020204030204" pitchFamily="34" charset="0"/>
              </a:rPr>
              <a:t>/</a:t>
            </a:r>
            <a:r>
              <a:rPr lang="zh-CN" altLang="en-US" sz="1600" b="1" dirty="0" smtClean="0">
                <a:latin typeface="Calibri" panose="020F0502020204030204" pitchFamily="34" charset="0"/>
              </a:rPr>
              <a:t>合成密封剂</a:t>
            </a:r>
            <a:endParaRPr lang="zh-CN" altLang="en-US" sz="1600" b="1" dirty="0">
              <a:latin typeface="Calibri" panose="020F0502020204030204" pitchFamily="34" charset="0"/>
            </a:endParaRPr>
          </a:p>
        </p:txBody>
      </p:sp>
      <p:grpSp>
        <p:nvGrpSpPr>
          <p:cNvPr id="10" name="Group 17"/>
          <p:cNvGrpSpPr>
            <a:grpSpLocks/>
          </p:cNvGrpSpPr>
          <p:nvPr/>
        </p:nvGrpSpPr>
        <p:grpSpPr bwMode="auto">
          <a:xfrm>
            <a:off x="87316" y="114300"/>
            <a:ext cx="1143000" cy="685800"/>
            <a:chOff x="4944" y="3744"/>
            <a:chExt cx="720" cy="432"/>
          </a:xfrm>
        </p:grpSpPr>
        <p:sp>
          <p:nvSpPr>
            <p:cNvPr id="11"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2"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spTree>
    <p:extLst>
      <p:ext uri="{BB962C8B-B14F-4D97-AF65-F5344CB8AC3E}">
        <p14:creationId xmlns:p14="http://schemas.microsoft.com/office/powerpoint/2010/main" xmlns="" val="29040499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2155015" y="901700"/>
            <a:ext cx="5316713" cy="523220"/>
          </a:xfrm>
          <a:prstGeom prst="rect">
            <a:avLst/>
          </a:prstGeom>
          <a:noFill/>
          <a:ln w="9525">
            <a:noFill/>
            <a:miter lim="800000"/>
            <a:headEnd/>
            <a:tailEnd/>
          </a:ln>
          <a:effectLst/>
        </p:spPr>
        <p:txBody>
          <a:bodyPr wrap="none">
            <a:spAutoFit/>
          </a:bodyPr>
          <a:lstStyle/>
          <a:p>
            <a:pPr algn="ctr">
              <a:spcBef>
                <a:spcPct val="50000"/>
              </a:spcBef>
              <a:defRPr/>
            </a:pPr>
            <a:r>
              <a:rPr lang="it-IT" sz="2800" b="1" dirty="0">
                <a:solidFill>
                  <a:srgbClr val="FF0000"/>
                </a:solidFill>
                <a:effectLst>
                  <a:outerShdw blurRad="38100" dist="38100" dir="2700000" algn="tl">
                    <a:srgbClr val="C0C0C0"/>
                  </a:outerShdw>
                </a:effectLst>
                <a:latin typeface="Calibri" panose="020F0502020204030204" pitchFamily="34" charset="0"/>
              </a:rPr>
              <a:t>GLUBRAN 2 </a:t>
            </a:r>
            <a:r>
              <a:rPr lang="it-IT" sz="2800" b="1" dirty="0">
                <a:solidFill>
                  <a:srgbClr val="FF0000"/>
                </a:solidFill>
                <a:effectLst>
                  <a:outerShdw blurRad="38100" dist="38100" dir="2700000" algn="tl">
                    <a:srgbClr val="C0C0C0"/>
                  </a:outerShdw>
                </a:effectLst>
                <a:latin typeface="Calibri" panose="020F0502020204030204" pitchFamily="34" charset="0"/>
                <a:sym typeface="Wingdings" panose="05000000000000000000" pitchFamily="2" charset="2"/>
              </a:rPr>
              <a:t></a:t>
            </a:r>
            <a:r>
              <a:rPr lang="it-IT" sz="2800" b="1" dirty="0">
                <a:solidFill>
                  <a:srgbClr val="FF0000"/>
                </a:solidFill>
                <a:effectLst>
                  <a:outerShdw blurRad="38100" dist="38100" dir="2700000" algn="tl">
                    <a:srgbClr val="C0C0C0"/>
                  </a:outerShdw>
                </a:effectLst>
                <a:latin typeface="Calibri" panose="020F0502020204030204" pitchFamily="34" charset="0"/>
              </a:rPr>
              <a:t> </a:t>
            </a:r>
            <a:r>
              <a:rPr lang="zh-CN" altLang="en-US" sz="2800" b="1" dirty="0" smtClean="0">
                <a:solidFill>
                  <a:srgbClr val="FF0000"/>
                </a:solidFill>
                <a:effectLst>
                  <a:outerShdw blurRad="38100" dist="38100" dir="2700000" algn="tl">
                    <a:srgbClr val="C0C0C0"/>
                  </a:outerShdw>
                </a:effectLst>
                <a:latin typeface="Calibri" panose="020F0502020204030204" pitchFamily="34" charset="0"/>
              </a:rPr>
              <a:t>动物源性生物制品</a:t>
            </a:r>
            <a:endParaRPr lang="it-IT" sz="2800" b="1" dirty="0">
              <a:solidFill>
                <a:srgbClr val="FF0000"/>
              </a:solidFill>
              <a:effectLst>
                <a:outerShdw blurRad="38100" dist="38100" dir="2700000" algn="tl">
                  <a:srgbClr val="C0C0C0"/>
                </a:outerShdw>
              </a:effectLst>
              <a:latin typeface="Calibri" panose="020F0502020204030204" pitchFamily="34" charset="0"/>
            </a:endParaRPr>
          </a:p>
        </p:txBody>
      </p:sp>
      <p:graphicFrame>
        <p:nvGraphicFramePr>
          <p:cNvPr id="100359" name="Group 7"/>
          <p:cNvGraphicFramePr>
            <a:graphicFrameLocks noGrp="1"/>
          </p:cNvGraphicFramePr>
          <p:nvPr>
            <p:extLst>
              <p:ext uri="{D42A27DB-BD31-4B8C-83A1-F6EECF244321}">
                <p14:modId xmlns:p14="http://schemas.microsoft.com/office/powerpoint/2010/main" xmlns="" val="1691657214"/>
              </p:ext>
            </p:extLst>
          </p:nvPr>
        </p:nvGraphicFramePr>
        <p:xfrm>
          <a:off x="186117" y="1536700"/>
          <a:ext cx="10710483" cy="5105400"/>
        </p:xfrm>
        <a:graphic>
          <a:graphicData uri="http://schemas.openxmlformats.org/drawingml/2006/table">
            <a:tbl>
              <a:tblPr bandCol="1">
                <a:tableStyleId>{8FD4443E-F989-4FC4-A0C8-D5A2AF1F390B}</a:tableStyleId>
              </a:tblPr>
              <a:tblGrid>
                <a:gridCol w="4337331">
                  <a:extLst>
                    <a:ext uri="{9D8B030D-6E8A-4147-A177-3AD203B41FA5}">
                      <a16:colId xmlns:a16="http://schemas.microsoft.com/office/drawing/2014/main" xmlns="" val="20000"/>
                    </a:ext>
                  </a:extLst>
                </a:gridCol>
                <a:gridCol w="6373152">
                  <a:extLst>
                    <a:ext uri="{9D8B030D-6E8A-4147-A177-3AD203B41FA5}">
                      <a16:colId xmlns:a16="http://schemas.microsoft.com/office/drawing/2014/main" xmlns="" val="20001"/>
                    </a:ext>
                  </a:extLst>
                </a:gridCol>
              </a:tblGrid>
              <a:tr h="5105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u="none" strike="noStrike" cap="none" normalizeH="0" baseline="0" dirty="0" smtClean="0">
                          <a:ln>
                            <a:noFill/>
                          </a:ln>
                          <a:effectLst/>
                        </a:rPr>
                        <a:t>动物源性生物制品</a:t>
                      </a:r>
                      <a:endParaRPr kumimoji="0" lang="it-IT" sz="14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400" u="none" strike="noStrike" cap="none" normalizeH="0" baseline="0" dirty="0">
                          <a:ln>
                            <a:noFill/>
                          </a:ln>
                          <a:effectLst/>
                        </a:rPr>
                        <a:t> </a:t>
                      </a:r>
                      <a:r>
                        <a:rPr kumimoji="0" lang="it-IT" sz="1400" u="none" strike="noStrike" cap="none" normalizeH="0" baseline="0" dirty="0">
                          <a:ln>
                            <a:noFill/>
                          </a:ln>
                          <a:effectLst/>
                        </a:rPr>
                        <a:t>  </a:t>
                      </a:r>
                      <a:r>
                        <a:rPr kumimoji="0" lang="zh-CN" altLang="en-US" sz="1400" u="none" strike="noStrike" cap="none" normalizeH="0" baseline="0" dirty="0" smtClean="0">
                          <a:ln>
                            <a:noFill/>
                          </a:ln>
                          <a:effectLst/>
                        </a:rPr>
                        <a:t>生物相容性</a:t>
                      </a:r>
                      <a:endParaRPr kumimoji="0" lang="en-GB" sz="18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800" u="none" strike="noStrike" cap="none" normalizeH="0" baseline="0" dirty="0">
                          <a:ln>
                            <a:noFill/>
                          </a:ln>
                          <a:effectLst/>
                        </a:rPr>
                        <a:t>  </a:t>
                      </a:r>
                      <a:r>
                        <a:rPr kumimoji="0" lang="zh-CN" altLang="en-US" sz="1800" u="none" strike="noStrike" cap="none" normalizeH="0" baseline="0" dirty="0" smtClean="0">
                          <a:ln>
                            <a:noFill/>
                          </a:ln>
                          <a:effectLst/>
                        </a:rPr>
                        <a:t>止血性</a:t>
                      </a:r>
                      <a:endParaRPr kumimoji="0" lang="en-GB" sz="18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8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u="none" strike="noStrike" cap="none" normalizeH="0" baseline="0" dirty="0" smtClean="0">
                          <a:ln>
                            <a:noFill/>
                          </a:ln>
                          <a:solidFill>
                            <a:srgbClr val="FFFF00"/>
                          </a:solidFill>
                          <a:effectLst/>
                        </a:rPr>
                        <a:t>这是药品</a:t>
                      </a:r>
                      <a:endParaRPr kumimoji="0" lang="en-US" altLang="zh-CN" sz="2800" b="1" u="none" strike="noStrike" cap="none" normalizeH="0" baseline="0" dirty="0" smtClean="0">
                        <a:ln>
                          <a:noFill/>
                        </a:ln>
                        <a:solidFill>
                          <a:srgbClr val="FFFF00"/>
                        </a:solidFill>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u="none" strike="noStrike" cap="none" normalizeH="0" baseline="0" dirty="0" smtClean="0">
                          <a:ln>
                            <a:noFill/>
                          </a:ln>
                          <a:solidFill>
                            <a:srgbClr val="FFFF00"/>
                          </a:solidFill>
                          <a:effectLst/>
                        </a:rPr>
                        <a:t> </a:t>
                      </a:r>
                      <a:r>
                        <a:rPr kumimoji="0" lang="it-IT" sz="2800" b="1" u="none" strike="noStrike" cap="none" normalizeH="0" baseline="0" dirty="0" smtClean="0">
                          <a:ln>
                            <a:noFill/>
                          </a:ln>
                          <a:solidFill>
                            <a:srgbClr val="FFFF00"/>
                          </a:solidFill>
                          <a:effectLst/>
                        </a:rPr>
                        <a:t>(</a:t>
                      </a:r>
                      <a:r>
                        <a:rPr kumimoji="0" lang="zh-CN" altLang="en-US" sz="2800" b="1" u="none" strike="noStrike" cap="none" normalizeH="0" baseline="0" dirty="0" smtClean="0">
                          <a:ln>
                            <a:noFill/>
                          </a:ln>
                          <a:solidFill>
                            <a:srgbClr val="FFFF00"/>
                          </a:solidFill>
                          <a:effectLst/>
                        </a:rPr>
                        <a:t>不是医疗器械</a:t>
                      </a:r>
                      <a:r>
                        <a:rPr kumimoji="0" lang="it-IT" sz="2800" b="1" u="none" strike="noStrike" cap="none" normalizeH="0" baseline="0" dirty="0" smtClean="0">
                          <a:ln>
                            <a:noFill/>
                          </a:ln>
                          <a:solidFill>
                            <a:srgbClr val="FFFF00"/>
                          </a:solidFill>
                          <a:effectLst/>
                        </a:rPr>
                        <a:t>)</a:t>
                      </a:r>
                      <a:endParaRPr kumimoji="0" lang="en-GB" sz="2800" b="1" i="0" u="none" strike="noStrike" cap="none" normalizeH="0" baseline="0" dirty="0">
                        <a:ln>
                          <a:noFill/>
                        </a:ln>
                        <a:solidFill>
                          <a:srgbClr val="FFFF00"/>
                        </a:solidFill>
                        <a:effectLst/>
                        <a:latin typeface="Comic Sans MS" pitchFamily="66" charset="0"/>
                      </a:endParaRPr>
                    </a:p>
                  </a:txBody>
                  <a:tcPr horzOverflow="overflow"/>
                </a:tc>
                <a:tc>
                  <a:txBody>
                    <a:bodyPr/>
                    <a:lstStyle/>
                    <a:p>
                      <a:pPr marL="0" marR="0" lvl="0" indent="0" algn="l" defTabSz="914400" rtl="0" eaLnBrk="1" fontAlgn="base" latinLnBrk="0" hangingPunct="1">
                        <a:lnSpc>
                          <a:spcPct val="100000"/>
                        </a:lnSpc>
                        <a:spcBef>
                          <a:spcPct val="35000"/>
                        </a:spcBef>
                        <a:spcAft>
                          <a:spcPct val="0"/>
                        </a:spcAft>
                        <a:buClrTx/>
                        <a:buSzTx/>
                        <a:buFontTx/>
                        <a:buNone/>
                        <a:tabLst/>
                      </a:pPr>
                      <a:r>
                        <a:rPr kumimoji="0" lang="en-GB" sz="1600" u="none" strike="noStrike" cap="none" normalizeH="0" baseline="0" dirty="0">
                          <a:ln>
                            <a:noFill/>
                          </a:ln>
                          <a:effectLst/>
                        </a:rPr>
                        <a:t> </a:t>
                      </a:r>
                      <a:endParaRPr kumimoji="0" lang="it-IT" sz="16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outerShdw blurRad="38100" dist="38100" dir="2700000" algn="tl">
                              <a:srgbClr val="C0C0C0"/>
                            </a:outerShdw>
                          </a:effectLst>
                        </a:rPr>
                        <a:t>GLUBRAN® 2 </a:t>
                      </a:r>
                      <a:r>
                        <a:rPr kumimoji="0" lang="zh-CN" altLang="en-US" sz="2400" u="none" strike="noStrike" cap="none" normalizeH="0" baseline="0" dirty="0" smtClean="0">
                          <a:ln>
                            <a:noFill/>
                          </a:ln>
                          <a:effectLst>
                            <a:outerShdw blurRad="38100" dist="38100" dir="2700000" algn="tl">
                              <a:srgbClr val="C0C0C0"/>
                            </a:outerShdw>
                          </a:effectLst>
                        </a:rPr>
                        <a:t>还具有以下特性</a:t>
                      </a:r>
                      <a:endParaRPr kumimoji="0" lang="en-US" sz="2400" u="none" strike="noStrike" cap="none" normalizeH="0" baseline="0" dirty="0">
                        <a:ln>
                          <a:noFill/>
                        </a:ln>
                        <a:effectLst>
                          <a:outerShdw blurRad="38100" dist="38100" dir="2700000" algn="tl">
                            <a:srgbClr val="C0C0C0"/>
                          </a:outerShdw>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a:ln>
                            <a:noFill/>
                          </a:ln>
                          <a:effectLst/>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u="none" strike="noStrike" cap="none" normalizeH="0" baseline="0" dirty="0">
                        <a:ln>
                          <a:noFill/>
                        </a:ln>
                        <a:effectLst/>
                      </a:endParaRPr>
                    </a:p>
                    <a:p>
                      <a:pPr marL="0" marR="0" lvl="0" indent="0" algn="l" defTabSz="914400" rtl="0" eaLnBrk="1" fontAlgn="base" latinLnBrk="0" hangingPunct="1">
                        <a:lnSpc>
                          <a:spcPct val="100000"/>
                        </a:lnSpc>
                        <a:spcBef>
                          <a:spcPct val="35000"/>
                        </a:spcBef>
                        <a:spcAft>
                          <a:spcPct val="0"/>
                        </a:spcAft>
                        <a:buClrTx/>
                        <a:buSzTx/>
                        <a:buFontTx/>
                        <a:buChar char="•"/>
                        <a:tabLst/>
                      </a:pPr>
                      <a:r>
                        <a:rPr kumimoji="0" lang="zh-CN" altLang="en-US" sz="1800" u="none" strike="noStrike" cap="none" normalizeH="0" baseline="0" dirty="0" smtClean="0">
                          <a:ln>
                            <a:noFill/>
                          </a:ln>
                          <a:effectLst/>
                        </a:rPr>
                        <a:t>即用，易用</a:t>
                      </a:r>
                      <a:endParaRPr kumimoji="0" lang="en-US" altLang="zh-CN" sz="1800" u="none" strike="noStrike" cap="none" normalizeH="0" baseline="0" dirty="0" smtClean="0">
                        <a:ln>
                          <a:noFill/>
                        </a:ln>
                        <a:effectLst/>
                      </a:endParaRPr>
                    </a:p>
                    <a:p>
                      <a:pPr marL="0" marR="0" lvl="0" indent="0" algn="l" defTabSz="914400" rtl="0" eaLnBrk="1" fontAlgn="base" latinLnBrk="0" hangingPunct="1">
                        <a:lnSpc>
                          <a:spcPct val="100000"/>
                        </a:lnSpc>
                        <a:spcBef>
                          <a:spcPct val="35000"/>
                        </a:spcBef>
                        <a:spcAft>
                          <a:spcPct val="0"/>
                        </a:spcAft>
                        <a:buClrTx/>
                        <a:buSzTx/>
                        <a:buFontTx/>
                        <a:buChar char="•"/>
                        <a:tabLst/>
                      </a:pPr>
                      <a:r>
                        <a:rPr kumimoji="0" lang="en-US" sz="1800" u="none" strike="noStrike" cap="none" normalizeH="0" baseline="0" dirty="0" smtClean="0">
                          <a:ln>
                            <a:noFill/>
                          </a:ln>
                          <a:effectLst/>
                        </a:rPr>
                        <a:t>   </a:t>
                      </a:r>
                      <a:r>
                        <a:rPr kumimoji="0" lang="zh-CN" altLang="en-US" sz="1800" u="none" strike="noStrike" cap="none" normalizeH="0" baseline="0" dirty="0" smtClean="0">
                          <a:ln>
                            <a:noFill/>
                          </a:ln>
                          <a:effectLst/>
                        </a:rPr>
                        <a:t>粘合</a:t>
                      </a:r>
                      <a:r>
                        <a:rPr kumimoji="0" lang="zh-CN" altLang="en-US" sz="1800" u="none" strike="noStrike" cap="none" normalizeH="0" baseline="0" dirty="0" smtClean="0">
                          <a:ln>
                            <a:noFill/>
                          </a:ln>
                          <a:effectLst/>
                        </a:rPr>
                        <a:t>效果好</a:t>
                      </a:r>
                      <a:endParaRPr kumimoji="0" lang="en-US" sz="1800" u="none" strike="noStrike" cap="none" normalizeH="0" baseline="0" dirty="0">
                        <a:ln>
                          <a:noFill/>
                        </a:ln>
                        <a:effectLst/>
                      </a:endParaRPr>
                    </a:p>
                    <a:p>
                      <a:pPr marL="0" marR="0" lvl="0" indent="0" algn="l" defTabSz="914400" rtl="0" eaLnBrk="1" fontAlgn="base" latinLnBrk="0" hangingPunct="1">
                        <a:lnSpc>
                          <a:spcPct val="100000"/>
                        </a:lnSpc>
                        <a:spcBef>
                          <a:spcPct val="35000"/>
                        </a:spcBef>
                        <a:spcAft>
                          <a:spcPct val="0"/>
                        </a:spcAft>
                        <a:buClrTx/>
                        <a:buSzTx/>
                        <a:buFontTx/>
                        <a:buChar char="•"/>
                        <a:tabLst/>
                      </a:pPr>
                      <a:r>
                        <a:rPr kumimoji="0" lang="en-US" sz="1800" u="none" strike="noStrike" cap="none" normalizeH="0" baseline="0" dirty="0">
                          <a:ln>
                            <a:noFill/>
                          </a:ln>
                          <a:effectLst/>
                        </a:rPr>
                        <a:t>   </a:t>
                      </a:r>
                      <a:r>
                        <a:rPr kumimoji="0" lang="zh-CN" altLang="en-US" sz="1800" u="none" strike="noStrike" cap="none" normalizeH="0" baseline="0" dirty="0" smtClean="0">
                          <a:ln>
                            <a:noFill/>
                          </a:ln>
                          <a:effectLst/>
                        </a:rPr>
                        <a:t>聚合迅速</a:t>
                      </a:r>
                      <a:endParaRPr kumimoji="0" lang="en-US" sz="1800" u="none" strike="noStrike" cap="none" normalizeH="0" baseline="0" dirty="0">
                        <a:ln>
                          <a:noFill/>
                        </a:ln>
                        <a:effectLst/>
                      </a:endParaRPr>
                    </a:p>
                    <a:p>
                      <a:pPr marL="0" marR="0" lvl="0" indent="0" algn="l" defTabSz="914400" rtl="0" eaLnBrk="1" fontAlgn="base" latinLnBrk="0" hangingPunct="1">
                        <a:lnSpc>
                          <a:spcPct val="100000"/>
                        </a:lnSpc>
                        <a:spcBef>
                          <a:spcPct val="35000"/>
                        </a:spcBef>
                        <a:spcAft>
                          <a:spcPct val="0"/>
                        </a:spcAft>
                        <a:buClrTx/>
                        <a:buSzTx/>
                        <a:buFontTx/>
                        <a:buChar char="•"/>
                        <a:tabLst/>
                      </a:pPr>
                      <a:r>
                        <a:rPr kumimoji="0" lang="zh-CN" altLang="en-US" sz="1800" u="none" strike="noStrike" cap="none" normalizeH="0" baseline="0" dirty="0" smtClean="0">
                          <a:ln>
                            <a:noFill/>
                          </a:ln>
                          <a:effectLst/>
                        </a:rPr>
                        <a:t>无传染病原体风险</a:t>
                      </a:r>
                      <a:r>
                        <a:rPr kumimoji="0" lang="en-US" sz="1800" u="none" strike="noStrike" cap="none" normalizeH="0" baseline="0" dirty="0" smtClean="0">
                          <a:ln>
                            <a:noFill/>
                          </a:ln>
                          <a:effectLst/>
                        </a:rPr>
                        <a:t>(</a:t>
                      </a:r>
                      <a:r>
                        <a:rPr kumimoji="0" lang="zh-CN" altLang="en-US" sz="1800" u="none" strike="noStrike" cap="none" normalizeH="0" baseline="0" dirty="0" smtClean="0">
                          <a:ln>
                            <a:noFill/>
                          </a:ln>
                          <a:effectLst/>
                        </a:rPr>
                        <a:t>艾滋病</a:t>
                      </a:r>
                      <a:r>
                        <a:rPr kumimoji="0" lang="en-US" sz="1800" u="none" strike="noStrike" cap="none" normalizeH="0" baseline="0" dirty="0" smtClean="0">
                          <a:ln>
                            <a:noFill/>
                          </a:ln>
                          <a:effectLst/>
                        </a:rPr>
                        <a:t>, </a:t>
                      </a:r>
                      <a:r>
                        <a:rPr kumimoji="0" lang="zh-CN" altLang="en-US" sz="1800" u="none" strike="noStrike" cap="none" normalizeH="0" baseline="0" dirty="0" smtClean="0">
                          <a:ln>
                            <a:noFill/>
                          </a:ln>
                          <a:effectLst/>
                        </a:rPr>
                        <a:t>疯牛病</a:t>
                      </a:r>
                      <a:r>
                        <a:rPr kumimoji="0" lang="en-US" sz="1800" u="none" strike="noStrike" cap="none" normalizeH="0" baseline="0" dirty="0" smtClean="0">
                          <a:ln>
                            <a:noFill/>
                          </a:ln>
                          <a:effectLst/>
                        </a:rPr>
                        <a:t>)</a:t>
                      </a:r>
                      <a:endParaRPr kumimoji="0" lang="en-US" sz="1800" u="none" strike="noStrike" cap="none" normalizeH="0" baseline="0" dirty="0">
                        <a:ln>
                          <a:noFill/>
                        </a:ln>
                        <a:effectLst/>
                      </a:endParaRPr>
                    </a:p>
                    <a:p>
                      <a:pPr marL="0" marR="0" lvl="0" indent="0" algn="l" defTabSz="914400" rtl="0" eaLnBrk="1" fontAlgn="base" latinLnBrk="0" hangingPunct="1">
                        <a:lnSpc>
                          <a:spcPct val="100000"/>
                        </a:lnSpc>
                        <a:spcBef>
                          <a:spcPct val="35000"/>
                        </a:spcBef>
                        <a:spcAft>
                          <a:spcPct val="0"/>
                        </a:spcAft>
                        <a:buClrTx/>
                        <a:buSzTx/>
                        <a:buFontTx/>
                        <a:buChar char="•"/>
                        <a:tabLst/>
                      </a:pPr>
                      <a:r>
                        <a:rPr kumimoji="0" lang="zh-CN" altLang="en-US" sz="1800" u="none" strike="noStrike" cap="none" normalizeH="0" baseline="0" dirty="0" smtClean="0">
                          <a:ln>
                            <a:noFill/>
                          </a:ln>
                          <a:effectLst/>
                        </a:rPr>
                        <a:t> 用量最小</a:t>
                      </a:r>
                      <a:r>
                        <a:rPr kumimoji="0" lang="en-US" sz="1800" u="none" strike="noStrike" cap="none" normalizeH="0" baseline="0" dirty="0" smtClean="0">
                          <a:ln>
                            <a:noFill/>
                          </a:ln>
                          <a:effectLst/>
                        </a:rPr>
                        <a:t>(</a:t>
                      </a:r>
                      <a:r>
                        <a:rPr kumimoji="0" lang="en-US" sz="1800" u="none" strike="noStrike" cap="none" normalizeH="0" baseline="0" dirty="0" smtClean="0">
                          <a:ln>
                            <a:noFill/>
                          </a:ln>
                          <a:effectLst/>
                        </a:rPr>
                        <a:t>1</a:t>
                      </a:r>
                      <a:r>
                        <a:rPr kumimoji="0" lang="zh-CN" altLang="en-US" sz="1800" u="none" strike="noStrike" cap="none" normalizeH="0" baseline="0" dirty="0" smtClean="0">
                          <a:ln>
                            <a:noFill/>
                          </a:ln>
                          <a:effectLst/>
                        </a:rPr>
                        <a:t>滴</a:t>
                      </a:r>
                      <a:r>
                        <a:rPr kumimoji="0" lang="en-US" altLang="zh-CN" sz="1800" u="none" strike="noStrike" cap="none" normalizeH="0" baseline="0" dirty="0" smtClean="0">
                          <a:ln>
                            <a:noFill/>
                          </a:ln>
                          <a:effectLst/>
                        </a:rPr>
                        <a:t>/</a:t>
                      </a:r>
                      <a:r>
                        <a:rPr kumimoji="0" lang="en-US" sz="1800" u="none" strike="noStrike" cap="none" normalizeH="0" baseline="0" dirty="0" smtClean="0">
                          <a:ln>
                            <a:noFill/>
                          </a:ln>
                          <a:effectLst/>
                        </a:rPr>
                        <a:t>cm2</a:t>
                      </a:r>
                      <a:r>
                        <a:rPr kumimoji="0" lang="en-US" sz="1800" u="none" strike="noStrike" cap="none" normalizeH="0" baseline="0" dirty="0">
                          <a:ln>
                            <a:noFill/>
                          </a:ln>
                          <a:effectLst/>
                        </a:rPr>
                        <a:t>)</a:t>
                      </a:r>
                      <a:endParaRPr kumimoji="0" lang="en-GB" sz="1800" b="0" i="0" u="none" strike="noStrike" cap="none" normalizeH="0" baseline="0" dirty="0">
                        <a:ln>
                          <a:noFill/>
                        </a:ln>
                        <a:solidFill>
                          <a:srgbClr val="FF3399"/>
                        </a:solidFill>
                        <a:effectLst/>
                        <a:latin typeface="Comic Sans MS" pitchFamily="66" charset="0"/>
                      </a:endParaRPr>
                    </a:p>
                  </a:txBody>
                  <a:tcPr horzOverflow="overflow">
                    <a:solidFill>
                      <a:srgbClr val="92D050"/>
                    </a:solidFill>
                  </a:tcPr>
                </a:tc>
                <a:extLst>
                  <a:ext uri="{0D108BD9-81ED-4DB2-BD59-A6C34878D82A}">
                    <a16:rowId xmlns:a16="http://schemas.microsoft.com/office/drawing/2014/main" xmlns="" val="10000"/>
                  </a:ext>
                </a:extLst>
              </a:tr>
            </a:tbl>
          </a:graphicData>
        </a:graphic>
      </p:graphicFrame>
      <p:sp>
        <p:nvSpPr>
          <p:cNvPr id="40972" name="Text Box 11"/>
          <p:cNvSpPr txBox="1">
            <a:spLocks noChangeArrowheads="1"/>
          </p:cNvSpPr>
          <p:nvPr/>
        </p:nvSpPr>
        <p:spPr bwMode="auto">
          <a:xfrm>
            <a:off x="7967663" y="188914"/>
            <a:ext cx="17203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Calibri" panose="020F0502020204030204" pitchFamily="34" charset="0"/>
              </a:rPr>
              <a:t>生物</a:t>
            </a:r>
            <a:r>
              <a:rPr lang="en-US" altLang="zh-CN" sz="1600" b="1" dirty="0" smtClean="0">
                <a:latin typeface="Calibri" panose="020F0502020204030204" pitchFamily="34" charset="0"/>
              </a:rPr>
              <a:t>/</a:t>
            </a:r>
            <a:r>
              <a:rPr lang="zh-CN" altLang="en-US" sz="1600" b="1" dirty="0" smtClean="0">
                <a:latin typeface="Calibri" panose="020F0502020204030204" pitchFamily="34" charset="0"/>
              </a:rPr>
              <a:t>合成密封剂</a:t>
            </a:r>
            <a:endParaRPr lang="zh-CN" altLang="en-US" sz="1600" b="1" dirty="0">
              <a:latin typeface="Calibri" panose="020F0502020204030204" pitchFamily="34" charset="0"/>
            </a:endParaRPr>
          </a:p>
        </p:txBody>
      </p:sp>
      <p:grpSp>
        <p:nvGrpSpPr>
          <p:cNvPr id="9" name="Group 17"/>
          <p:cNvGrpSpPr>
            <a:grpSpLocks/>
          </p:cNvGrpSpPr>
          <p:nvPr/>
        </p:nvGrpSpPr>
        <p:grpSpPr bwMode="auto">
          <a:xfrm>
            <a:off x="87316" y="114300"/>
            <a:ext cx="1143000" cy="685800"/>
            <a:chOff x="4944" y="3744"/>
            <a:chExt cx="720" cy="432"/>
          </a:xfrm>
        </p:grpSpPr>
        <p:sp>
          <p:nvSpPr>
            <p:cNvPr id="10"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1"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spTree>
    <p:extLst>
      <p:ext uri="{BB962C8B-B14F-4D97-AF65-F5344CB8AC3E}">
        <p14:creationId xmlns:p14="http://schemas.microsoft.com/office/powerpoint/2010/main" xmlns="" val="35557341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7"/>
          <p:cNvSpPr txBox="1">
            <a:spLocks noChangeArrowheads="1"/>
          </p:cNvSpPr>
          <p:nvPr/>
        </p:nvSpPr>
        <p:spPr bwMode="auto">
          <a:xfrm>
            <a:off x="1652589" y="3311525"/>
            <a:ext cx="2382837"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zh-CN" altLang="en-US" sz="3600" b="1" dirty="0" smtClean="0">
                <a:latin typeface="Calibri" panose="020F0502020204030204" pitchFamily="34" charset="0"/>
              </a:rPr>
              <a:t>生物制品</a:t>
            </a:r>
            <a:endParaRPr lang="it-IT" altLang="it-IT" sz="3600" b="1" dirty="0">
              <a:latin typeface="Calibri" panose="020F0502020204030204" pitchFamily="34" charset="0"/>
            </a:endParaRPr>
          </a:p>
        </p:txBody>
      </p:sp>
      <p:sp>
        <p:nvSpPr>
          <p:cNvPr id="43013" name="Rectangle 10"/>
          <p:cNvSpPr>
            <a:spLocks noChangeArrowheads="1"/>
          </p:cNvSpPr>
          <p:nvPr/>
        </p:nvSpPr>
        <p:spPr bwMode="auto">
          <a:xfrm>
            <a:off x="4965701" y="2446338"/>
            <a:ext cx="111120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3600" b="1" dirty="0" smtClean="0">
                <a:solidFill>
                  <a:srgbClr val="FF3300"/>
                </a:solidFill>
                <a:latin typeface="Calibri" panose="020F0502020204030204" pitchFamily="34" charset="0"/>
              </a:rPr>
              <a:t>人源</a:t>
            </a:r>
            <a:endParaRPr lang="it-IT" altLang="it-IT" sz="3600" b="1" dirty="0">
              <a:solidFill>
                <a:srgbClr val="FF3300"/>
              </a:solidFill>
              <a:latin typeface="Calibri" panose="020F0502020204030204" pitchFamily="34" charset="0"/>
            </a:endParaRPr>
          </a:p>
        </p:txBody>
      </p:sp>
      <p:sp>
        <p:nvSpPr>
          <p:cNvPr id="43014" name="Rectangle 11"/>
          <p:cNvSpPr>
            <a:spLocks noChangeArrowheads="1"/>
          </p:cNvSpPr>
          <p:nvPr/>
        </p:nvSpPr>
        <p:spPr bwMode="auto">
          <a:xfrm>
            <a:off x="4965701" y="3238500"/>
            <a:ext cx="157447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3600" b="1" dirty="0" smtClean="0">
                <a:latin typeface="Calibri" panose="020F0502020204030204" pitchFamily="34" charset="0"/>
              </a:rPr>
              <a:t>动物源</a:t>
            </a:r>
            <a:endParaRPr lang="it-IT" altLang="it-IT" sz="3600" b="1" dirty="0">
              <a:latin typeface="Calibri" panose="020F0502020204030204" pitchFamily="34" charset="0"/>
            </a:endParaRPr>
          </a:p>
        </p:txBody>
      </p:sp>
      <p:sp>
        <p:nvSpPr>
          <p:cNvPr id="43015" name="Rectangle 12"/>
          <p:cNvSpPr>
            <a:spLocks noChangeArrowheads="1"/>
          </p:cNvSpPr>
          <p:nvPr/>
        </p:nvSpPr>
        <p:spPr bwMode="auto">
          <a:xfrm>
            <a:off x="4965700" y="4103688"/>
            <a:ext cx="157447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3600" b="1" dirty="0" smtClean="0">
                <a:latin typeface="Calibri" panose="020F0502020204030204" pitchFamily="34" charset="0"/>
              </a:rPr>
              <a:t>植物源</a:t>
            </a:r>
            <a:endParaRPr lang="it-IT" altLang="it-IT" sz="3600" b="1" dirty="0">
              <a:latin typeface="Calibri" panose="020F0502020204030204" pitchFamily="34" charset="0"/>
            </a:endParaRPr>
          </a:p>
        </p:txBody>
      </p:sp>
      <p:sp>
        <p:nvSpPr>
          <p:cNvPr id="43016" name="AutoShape 14"/>
          <p:cNvSpPr>
            <a:spLocks/>
          </p:cNvSpPr>
          <p:nvPr/>
        </p:nvSpPr>
        <p:spPr bwMode="auto">
          <a:xfrm>
            <a:off x="4376738" y="2298700"/>
            <a:ext cx="457200" cy="2667000"/>
          </a:xfrm>
          <a:prstGeom prst="leftBrace">
            <a:avLst>
              <a:gd name="adj1" fmla="val 48611"/>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Calibri" panose="020F0502020204030204" pitchFamily="34" charset="0"/>
            </a:endParaRPr>
          </a:p>
        </p:txBody>
      </p:sp>
      <p:sp>
        <p:nvSpPr>
          <p:cNvPr id="43017" name="Rectangle 3"/>
          <p:cNvSpPr>
            <a:spLocks noChangeArrowheads="1"/>
          </p:cNvSpPr>
          <p:nvPr/>
        </p:nvSpPr>
        <p:spPr bwMode="auto">
          <a:xfrm>
            <a:off x="4008438" y="404813"/>
            <a:ext cx="4572000" cy="82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zh-CN" altLang="en-US" sz="4800" b="1" dirty="0" smtClean="0">
                <a:solidFill>
                  <a:srgbClr val="FF0000"/>
                </a:solidFill>
                <a:latin typeface="Calibri" panose="020F0502020204030204" pitchFamily="34" charset="0"/>
              </a:rPr>
              <a:t>竞争者</a:t>
            </a:r>
            <a:endParaRPr lang="it-IT" altLang="it-IT" sz="4800" b="1" dirty="0">
              <a:solidFill>
                <a:srgbClr val="FF0000"/>
              </a:solidFill>
              <a:latin typeface="Calibri" panose="020F0502020204030204" pitchFamily="34" charset="0"/>
            </a:endParaRPr>
          </a:p>
        </p:txBody>
      </p:sp>
      <p:sp>
        <p:nvSpPr>
          <p:cNvPr id="43018" name="CasellaDiTesto 17"/>
          <p:cNvSpPr txBox="1">
            <a:spLocks noChangeArrowheads="1"/>
          </p:cNvSpPr>
          <p:nvPr/>
        </p:nvSpPr>
        <p:spPr bwMode="auto">
          <a:xfrm>
            <a:off x="4532314" y="1374556"/>
            <a:ext cx="489743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zh-CN" altLang="en-US" sz="3600" b="1" dirty="0" smtClean="0">
                <a:solidFill>
                  <a:srgbClr val="00B050"/>
                </a:solidFill>
                <a:latin typeface="Calibri" panose="020F0502020204030204" pitchFamily="34" charset="0"/>
              </a:rPr>
              <a:t>止血剂</a:t>
            </a:r>
            <a:endParaRPr lang="it-IT" altLang="it-IT" sz="3600" b="1" dirty="0">
              <a:solidFill>
                <a:srgbClr val="00B050"/>
              </a:solidFill>
              <a:latin typeface="Calibri" panose="020F0502020204030204" pitchFamily="34" charset="0"/>
            </a:endParaRPr>
          </a:p>
        </p:txBody>
      </p:sp>
      <p:grpSp>
        <p:nvGrpSpPr>
          <p:cNvPr id="13" name="Group 17"/>
          <p:cNvGrpSpPr>
            <a:grpSpLocks/>
          </p:cNvGrpSpPr>
          <p:nvPr/>
        </p:nvGrpSpPr>
        <p:grpSpPr bwMode="auto">
          <a:xfrm>
            <a:off x="87316" y="50800"/>
            <a:ext cx="1143000" cy="685800"/>
            <a:chOff x="4944" y="3744"/>
            <a:chExt cx="720" cy="432"/>
          </a:xfrm>
        </p:grpSpPr>
        <p:sp>
          <p:nvSpPr>
            <p:cNvPr id="14"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5"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grpSp>
        <p:nvGrpSpPr>
          <p:cNvPr id="16" name="Group 17"/>
          <p:cNvGrpSpPr>
            <a:grpSpLocks/>
          </p:cNvGrpSpPr>
          <p:nvPr/>
        </p:nvGrpSpPr>
        <p:grpSpPr bwMode="auto">
          <a:xfrm>
            <a:off x="0" y="61913"/>
            <a:ext cx="1143000" cy="685800"/>
            <a:chOff x="4944" y="3744"/>
            <a:chExt cx="720" cy="432"/>
          </a:xfrm>
        </p:grpSpPr>
        <p:sp>
          <p:nvSpPr>
            <p:cNvPr id="17"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8"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spTree>
    <p:extLst>
      <p:ext uri="{BB962C8B-B14F-4D97-AF65-F5344CB8AC3E}">
        <p14:creationId xmlns:p14="http://schemas.microsoft.com/office/powerpoint/2010/main" xmlns="" val="31211043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1353720" y="1548715"/>
            <a:ext cx="10047960" cy="1274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180975" indent="-180975">
              <a:lnSpc>
                <a:spcPct val="90000"/>
              </a:lnSpc>
              <a:spcBef>
                <a:spcPct val="50000"/>
              </a:spcBef>
              <a:buClr>
                <a:schemeClr val="accent2"/>
              </a:buClr>
              <a:buSzPct val="80000"/>
              <a:buFont typeface="Wingdings" panose="05000000000000000000" pitchFamily="2" charset="2"/>
              <a:buChar char="l"/>
            </a:pPr>
            <a:r>
              <a:rPr lang="zh-CN" altLang="en-US" sz="2400" dirty="0" smtClean="0">
                <a:latin typeface="+mn-lt"/>
              </a:rPr>
              <a:t>完全生物制品（任何来源）也算是止血剂，但</a:t>
            </a:r>
            <a:r>
              <a:rPr lang="zh-CN" altLang="en-US" sz="2400" dirty="0" smtClean="0">
                <a:solidFill>
                  <a:srgbClr val="FF0000"/>
                </a:solidFill>
                <a:latin typeface="+mn-lt"/>
              </a:rPr>
              <a:t>在滴血严重的表面无效</a:t>
            </a:r>
            <a:r>
              <a:rPr lang="zh-CN" altLang="en-US" sz="2400" dirty="0" smtClean="0">
                <a:latin typeface="+mn-lt"/>
              </a:rPr>
              <a:t>，并无明确的止血性能，因其不能使异于全血的体液发生凝固。</a:t>
            </a:r>
            <a:endParaRPr lang="it-IT" altLang="it-IT" sz="2400" dirty="0">
              <a:latin typeface="+mn-lt"/>
            </a:endParaRPr>
          </a:p>
          <a:p>
            <a:pPr marL="180975" indent="-180975">
              <a:lnSpc>
                <a:spcPct val="90000"/>
              </a:lnSpc>
              <a:spcBef>
                <a:spcPct val="50000"/>
              </a:spcBef>
              <a:buClr>
                <a:schemeClr val="accent2"/>
              </a:buClr>
              <a:buSzPct val="80000"/>
              <a:buFont typeface="Wingdings" panose="05000000000000000000" pitchFamily="2" charset="2"/>
              <a:buChar char="l"/>
            </a:pPr>
            <a:r>
              <a:rPr lang="zh-CN" altLang="en-US" sz="2400" dirty="0" smtClean="0">
                <a:solidFill>
                  <a:srgbClr val="FF0000"/>
                </a:solidFill>
                <a:latin typeface="+mn-lt"/>
              </a:rPr>
              <a:t>生物止血剂无粘合性能</a:t>
            </a:r>
            <a:r>
              <a:rPr lang="zh-CN" altLang="en-US" sz="2400" dirty="0" smtClean="0">
                <a:latin typeface="+mn-lt"/>
              </a:rPr>
              <a:t>，因其由蛋白质构成，蛋白质无粘合性能。</a:t>
            </a:r>
            <a:endParaRPr lang="it-IT" altLang="it-IT" sz="2400" dirty="0">
              <a:latin typeface="+mn-lt"/>
            </a:endParaRPr>
          </a:p>
        </p:txBody>
      </p:sp>
      <p:pic>
        <p:nvPicPr>
          <p:cNvPr id="75779" name="Picture 8" descr="http://www.massimilianoalbanese.net/emoticons/emoticons/36_1_30.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820" y="3945925"/>
            <a:ext cx="1066800"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781" name="Picture 14" descr="http://www.massimilianoalbanese.net/emoticons/emoticons/36_2_17.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4776" y="1474362"/>
            <a:ext cx="783320" cy="783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Group 17"/>
          <p:cNvGrpSpPr>
            <a:grpSpLocks/>
          </p:cNvGrpSpPr>
          <p:nvPr/>
        </p:nvGrpSpPr>
        <p:grpSpPr bwMode="auto">
          <a:xfrm>
            <a:off x="87316" y="114300"/>
            <a:ext cx="1143000" cy="685800"/>
            <a:chOff x="4944" y="3744"/>
            <a:chExt cx="720" cy="432"/>
          </a:xfrm>
        </p:grpSpPr>
        <p:sp>
          <p:nvSpPr>
            <p:cNvPr id="10"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mn-lt"/>
              </a:endParaRPr>
            </a:p>
          </p:txBody>
        </p:sp>
        <p:sp>
          <p:nvSpPr>
            <p:cNvPr id="11"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mn-lt"/>
                </a:rPr>
                <a:t>GEM</a:t>
              </a:r>
              <a:endParaRPr lang="en-GB" altLang="it-IT" sz="3600" u="sng">
                <a:solidFill>
                  <a:schemeClr val="bg1"/>
                </a:solidFill>
                <a:latin typeface="+mn-lt"/>
              </a:endParaRPr>
            </a:p>
          </p:txBody>
        </p:sp>
      </p:grpSp>
      <p:sp>
        <p:nvSpPr>
          <p:cNvPr id="8" name="Rectangle 9"/>
          <p:cNvSpPr>
            <a:spLocks noChangeArrowheads="1"/>
          </p:cNvSpPr>
          <p:nvPr/>
        </p:nvSpPr>
        <p:spPr bwMode="auto">
          <a:xfrm>
            <a:off x="3540763" y="219062"/>
            <a:ext cx="71437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zh-CN" altLang="en-US" sz="3600" b="1" dirty="0" smtClean="0">
                <a:solidFill>
                  <a:srgbClr val="FF0000"/>
                </a:solidFill>
                <a:latin typeface="Calibri" panose="020F0502020204030204" pitchFamily="34" charset="0"/>
              </a:rPr>
              <a:t>重要</a:t>
            </a:r>
            <a:r>
              <a:rPr lang="it-IT" altLang="it-IT" sz="3600" b="1" dirty="0" smtClean="0">
                <a:solidFill>
                  <a:srgbClr val="FF0000"/>
                </a:solidFill>
                <a:latin typeface="Calibri" panose="020F0502020204030204" pitchFamily="34" charset="0"/>
              </a:rPr>
              <a:t> </a:t>
            </a:r>
            <a:r>
              <a:rPr lang="it-IT" altLang="it-IT" sz="3600" b="1" dirty="0">
                <a:solidFill>
                  <a:srgbClr val="FF0000"/>
                </a:solidFill>
                <a:latin typeface="Calibri" panose="020F0502020204030204" pitchFamily="34" charset="0"/>
              </a:rPr>
              <a:t>!!!!</a:t>
            </a:r>
            <a:endParaRPr lang="en-GB" altLang="it-IT" sz="3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xmlns="" val="22641227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1230316" y="153769"/>
            <a:ext cx="342754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3600" b="1" dirty="0" smtClean="0">
                <a:latin typeface="Calibri" panose="020F0502020204030204" pitchFamily="34" charset="0"/>
              </a:rPr>
              <a:t>人源生物止血剂</a:t>
            </a:r>
            <a:endParaRPr lang="it-IT" altLang="it-IT" sz="3600" b="1" dirty="0">
              <a:latin typeface="Calibri" panose="020F0502020204030204" pitchFamily="34" charset="0"/>
            </a:endParaRPr>
          </a:p>
        </p:txBody>
      </p:sp>
      <p:grpSp>
        <p:nvGrpSpPr>
          <p:cNvPr id="11" name="Group 17"/>
          <p:cNvGrpSpPr>
            <a:grpSpLocks/>
          </p:cNvGrpSpPr>
          <p:nvPr/>
        </p:nvGrpSpPr>
        <p:grpSpPr bwMode="auto">
          <a:xfrm>
            <a:off x="87316" y="114300"/>
            <a:ext cx="1143000" cy="685800"/>
            <a:chOff x="4944" y="3744"/>
            <a:chExt cx="720" cy="432"/>
          </a:xfrm>
        </p:grpSpPr>
        <p:sp>
          <p:nvSpPr>
            <p:cNvPr id="12"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3"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graphicFrame>
        <p:nvGraphicFramePr>
          <p:cNvPr id="2" name="Tabella 1"/>
          <p:cNvGraphicFramePr>
            <a:graphicFrameLocks noGrp="1"/>
          </p:cNvGraphicFramePr>
          <p:nvPr>
            <p:extLst>
              <p:ext uri="{D42A27DB-BD31-4B8C-83A1-F6EECF244321}">
                <p14:modId xmlns:p14="http://schemas.microsoft.com/office/powerpoint/2010/main" xmlns="" val="2340812850"/>
              </p:ext>
            </p:extLst>
          </p:nvPr>
        </p:nvGraphicFramePr>
        <p:xfrm>
          <a:off x="203681" y="853970"/>
          <a:ext cx="11497989" cy="5870680"/>
        </p:xfrm>
        <a:graphic>
          <a:graphicData uri="http://schemas.openxmlformats.org/drawingml/2006/table">
            <a:tbl>
              <a:tblPr firstRow="1" firstCol="1">
                <a:tableStyleId>{073A0DAA-6AF3-43AB-8588-CEC1D06C72B9}</a:tableStyleId>
              </a:tblPr>
              <a:tblGrid>
                <a:gridCol w="1671009">
                  <a:extLst>
                    <a:ext uri="{9D8B030D-6E8A-4147-A177-3AD203B41FA5}">
                      <a16:colId xmlns:a16="http://schemas.microsoft.com/office/drawing/2014/main" xmlns="" val="20000"/>
                    </a:ext>
                  </a:extLst>
                </a:gridCol>
                <a:gridCol w="1290875">
                  <a:extLst>
                    <a:ext uri="{9D8B030D-6E8A-4147-A177-3AD203B41FA5}">
                      <a16:colId xmlns:a16="http://schemas.microsoft.com/office/drawing/2014/main" xmlns="" val="20001"/>
                    </a:ext>
                  </a:extLst>
                </a:gridCol>
                <a:gridCol w="2854235">
                  <a:extLst>
                    <a:ext uri="{9D8B030D-6E8A-4147-A177-3AD203B41FA5}">
                      <a16:colId xmlns:a16="http://schemas.microsoft.com/office/drawing/2014/main" xmlns="" val="20002"/>
                    </a:ext>
                  </a:extLst>
                </a:gridCol>
                <a:gridCol w="2503329">
                  <a:extLst>
                    <a:ext uri="{9D8B030D-6E8A-4147-A177-3AD203B41FA5}">
                      <a16:colId xmlns:a16="http://schemas.microsoft.com/office/drawing/2014/main" xmlns="" val="20003"/>
                    </a:ext>
                  </a:extLst>
                </a:gridCol>
                <a:gridCol w="1740223">
                  <a:extLst>
                    <a:ext uri="{9D8B030D-6E8A-4147-A177-3AD203B41FA5}">
                      <a16:colId xmlns:a16="http://schemas.microsoft.com/office/drawing/2014/main" xmlns="" val="20004"/>
                    </a:ext>
                  </a:extLst>
                </a:gridCol>
                <a:gridCol w="1438318">
                  <a:extLst>
                    <a:ext uri="{9D8B030D-6E8A-4147-A177-3AD203B41FA5}">
                      <a16:colId xmlns:a16="http://schemas.microsoft.com/office/drawing/2014/main" xmlns="" val="20005"/>
                    </a:ext>
                  </a:extLst>
                </a:gridCol>
              </a:tblGrid>
              <a:tr h="901887">
                <a:tc>
                  <a:txBody>
                    <a:bodyPr/>
                    <a:lstStyle/>
                    <a:p>
                      <a:pPr algn="ctr" fontAlgn="ctr"/>
                      <a:r>
                        <a:rPr lang="zh-CN" altLang="en-US" sz="1400" b="0" i="0" u="none" strike="noStrike" dirty="0" smtClean="0">
                          <a:solidFill>
                            <a:srgbClr val="FFFFFF"/>
                          </a:solidFill>
                          <a:effectLst/>
                          <a:latin typeface="Calibri" panose="020F0502020204030204" pitchFamily="34" charset="0"/>
                        </a:rPr>
                        <a:t>商品名</a:t>
                      </a:r>
                      <a:endParaRPr lang="it-IT" sz="1400" b="0"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zh-CN" altLang="en-US" sz="1400" b="0" i="0" u="none" strike="noStrike" dirty="0" smtClean="0">
                          <a:solidFill>
                            <a:srgbClr val="FFFFFF"/>
                          </a:solidFill>
                          <a:effectLst/>
                          <a:latin typeface="Calibri" panose="020F0502020204030204" pitchFamily="34" charset="0"/>
                        </a:rPr>
                        <a:t>厂商</a:t>
                      </a:r>
                      <a:endParaRPr lang="it-IT" sz="1400" b="0"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zh-CN" altLang="en-US" sz="1400" b="0" i="0" u="none" strike="noStrike" dirty="0" smtClean="0">
                          <a:solidFill>
                            <a:srgbClr val="FFFFFF"/>
                          </a:solidFill>
                          <a:effectLst/>
                          <a:latin typeface="Calibri" panose="020F0502020204030204" pitchFamily="34" charset="0"/>
                        </a:rPr>
                        <a:t>组份</a:t>
                      </a:r>
                      <a:endParaRPr lang="it-IT" sz="1400" b="0"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zh-CN" altLang="en-US" sz="1400" b="0" i="0" u="none" strike="noStrike" dirty="0" smtClean="0">
                          <a:solidFill>
                            <a:srgbClr val="FFFFFF"/>
                          </a:solidFill>
                          <a:effectLst/>
                          <a:latin typeface="Calibri" panose="020F0502020204030204" pitchFamily="34" charset="0"/>
                        </a:rPr>
                        <a:t>缺点</a:t>
                      </a:r>
                      <a:endParaRPr lang="it-IT" sz="1400" b="0"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zh-CN" altLang="en-US" sz="1400" b="0" i="0" u="none" strike="noStrike" dirty="0" smtClean="0">
                          <a:solidFill>
                            <a:srgbClr val="FFFFFF"/>
                          </a:solidFill>
                          <a:effectLst/>
                          <a:latin typeface="Calibri" panose="020F0502020204030204" pitchFamily="34" charset="0"/>
                        </a:rPr>
                        <a:t>优点</a:t>
                      </a:r>
                      <a:endParaRPr lang="it-IT" sz="1400" b="0"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zh-CN" altLang="en-US" sz="1400" u="none" strike="noStrike" dirty="0" smtClean="0">
                          <a:effectLst/>
                        </a:rPr>
                        <a:t>估计价格 </a:t>
                      </a:r>
                      <a:r>
                        <a:rPr lang="it-IT" sz="1400" u="none" strike="noStrike" dirty="0" smtClean="0">
                          <a:effectLst/>
                        </a:rPr>
                        <a:t>€</a:t>
                      </a:r>
                      <a:endParaRPr lang="it-IT" sz="1400" b="0"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0"/>
                  </a:ext>
                </a:extLst>
              </a:tr>
              <a:tr h="1096974">
                <a:tc>
                  <a:txBody>
                    <a:bodyPr/>
                    <a:lstStyle/>
                    <a:p>
                      <a:pPr algn="l" rtl="0" fontAlgn="ctr"/>
                      <a:r>
                        <a:rPr lang="it-IT" sz="1400" u="none" strike="noStrike" dirty="0">
                          <a:effectLst/>
                        </a:rPr>
                        <a:t>TISSEEL  (</a:t>
                      </a:r>
                      <a:r>
                        <a:rPr lang="it-IT" sz="1400" u="none" strike="noStrike" dirty="0" err="1">
                          <a:effectLst/>
                        </a:rPr>
                        <a:t>Tissucol</a:t>
                      </a:r>
                      <a:r>
                        <a:rPr lang="it-IT" sz="1400" u="none" strike="noStrike" dirty="0">
                          <a:effectLst/>
                        </a:rPr>
                        <a:t>)</a:t>
                      </a:r>
                      <a:endParaRPr lang="it-IT" sz="1400" b="1" i="0" u="none" strike="noStrike" dirty="0">
                        <a:solidFill>
                          <a:srgbClr val="FF0000"/>
                        </a:solidFill>
                        <a:effectLst/>
                        <a:latin typeface="Calibri" panose="020F0502020204030204" pitchFamily="34" charset="0"/>
                      </a:endParaRPr>
                    </a:p>
                  </a:txBody>
                  <a:tcPr marL="5957" marR="5957" marT="5957" marB="0" anchor="ctr"/>
                </a:tc>
                <a:tc>
                  <a:txBody>
                    <a:bodyPr/>
                    <a:lstStyle/>
                    <a:p>
                      <a:pPr algn="l" rtl="0" fontAlgn="ctr"/>
                      <a:r>
                        <a:rPr lang="it-IT" sz="1400" u="none" strike="noStrike">
                          <a:effectLst/>
                        </a:rPr>
                        <a:t>Baxter</a:t>
                      </a:r>
                      <a:endParaRPr lang="it-IT" sz="1400" b="0" i="0" u="none" strike="noStrike">
                        <a:solidFill>
                          <a:srgbClr val="000000"/>
                        </a:solidFill>
                        <a:effectLst/>
                        <a:latin typeface="Calibri" panose="020F0502020204030204" pitchFamily="34" charset="0"/>
                      </a:endParaRPr>
                    </a:p>
                  </a:txBody>
                  <a:tcPr marL="5957" marR="5957" marT="5957" marB="0" anchor="ctr"/>
                </a:tc>
                <a:tc>
                  <a:txBody>
                    <a:bodyPr/>
                    <a:lstStyle/>
                    <a:p>
                      <a:pPr algn="l" rtl="0" fontAlgn="ctr"/>
                      <a:r>
                        <a:rPr lang="zh-CN" altLang="en-US" sz="1400" u="none" strike="noStrike" dirty="0" smtClean="0">
                          <a:effectLst/>
                        </a:rPr>
                        <a:t>冻干的凝血酶</a:t>
                      </a:r>
                      <a:r>
                        <a:rPr lang="it-IT" sz="1400" u="none" strike="noStrike" dirty="0" smtClean="0">
                          <a:effectLst/>
                        </a:rPr>
                        <a:t>+</a:t>
                      </a:r>
                      <a:r>
                        <a:rPr lang="zh-CN" altLang="en-US" sz="1400" u="none" strike="noStrike" dirty="0" smtClean="0">
                          <a:effectLst/>
                        </a:rPr>
                        <a:t>纤维蛋白原</a:t>
                      </a:r>
                    </a:p>
                    <a:p>
                      <a:pPr algn="l" rtl="0" fontAlgn="ctr"/>
                      <a:endParaRPr lang="it-IT" sz="1400" b="1" i="0" u="none" strike="noStrike" dirty="0">
                        <a:solidFill>
                          <a:srgbClr val="FF33CC"/>
                        </a:solidFill>
                        <a:effectLst/>
                        <a:latin typeface="Calibri" panose="020F0502020204030204" pitchFamily="34" charset="0"/>
                      </a:endParaRPr>
                    </a:p>
                  </a:txBody>
                  <a:tcPr marL="5957" marR="5957" marT="5957" marB="0" anchor="ctr"/>
                </a:tc>
                <a:tc rowSpan="6">
                  <a:txBody>
                    <a:bodyPr/>
                    <a:lstStyle/>
                    <a:p>
                      <a:pPr marL="0" indent="0" algn="l" fontAlgn="ctr">
                        <a:buFont typeface="Arial" panose="020B0604020202020204" pitchFamily="34" charset="0"/>
                        <a:buNone/>
                      </a:pPr>
                      <a:r>
                        <a:rPr lang="zh-CN" altLang="en-US" sz="1400" u="none" strike="noStrike" dirty="0" smtClean="0">
                          <a:effectLst/>
                        </a:rPr>
                        <a:t>非即用</a:t>
                      </a:r>
                      <a:endParaRPr lang="en-US" altLang="zh-CN" sz="1400" u="none" strike="noStrike" dirty="0" smtClean="0">
                        <a:effectLst/>
                      </a:endParaRPr>
                    </a:p>
                    <a:p>
                      <a:pPr marL="0" indent="0" algn="l" fontAlgn="ctr">
                        <a:buFont typeface="Arial" panose="020B0604020202020204" pitchFamily="34" charset="0"/>
                        <a:buNone/>
                      </a:pPr>
                      <a:r>
                        <a:rPr lang="zh-CN" altLang="en-US" sz="1400" u="none" strike="noStrike" dirty="0" smtClean="0">
                          <a:effectLst/>
                        </a:rPr>
                        <a:t>使用前须融化</a:t>
                      </a:r>
                      <a:r>
                        <a:rPr lang="en-US" sz="1400" u="none" strike="noStrike" dirty="0" smtClean="0">
                          <a:effectLst/>
                        </a:rPr>
                        <a:t>(</a:t>
                      </a:r>
                      <a:r>
                        <a:rPr lang="en-US" sz="1400" u="none" strike="noStrike" dirty="0">
                          <a:effectLst/>
                        </a:rPr>
                        <a:t>no </a:t>
                      </a:r>
                      <a:r>
                        <a:rPr lang="en-US" sz="1400" u="none" strike="noStrike" dirty="0" err="1">
                          <a:effectLst/>
                        </a:rPr>
                        <a:t>TachoSil</a:t>
                      </a:r>
                      <a:r>
                        <a:rPr lang="en-US" sz="1400" u="none" strike="noStrike" dirty="0">
                          <a:effectLst/>
                        </a:rPr>
                        <a:t>) </a:t>
                      </a:r>
                      <a:endParaRPr lang="en-US" sz="1400" u="none" strike="noStrike" dirty="0" smtClean="0">
                        <a:effectLst/>
                      </a:endParaRPr>
                    </a:p>
                    <a:p>
                      <a:pPr marL="0" indent="0" algn="l" fontAlgn="ctr">
                        <a:buFont typeface="Arial" panose="020B0604020202020204" pitchFamily="34" charset="0"/>
                        <a:buNone/>
                      </a:pPr>
                      <a:r>
                        <a:rPr lang="zh-CN" altLang="en-US" sz="1400" u="none" strike="noStrike" dirty="0" smtClean="0">
                          <a:effectLst/>
                        </a:rPr>
                        <a:t>融化后未用应废弃</a:t>
                      </a:r>
                      <a:endParaRPr lang="en-US" altLang="zh-CN" sz="1400" u="none" strike="noStrike" dirty="0" smtClean="0">
                        <a:effectLst/>
                      </a:endParaRPr>
                    </a:p>
                    <a:p>
                      <a:pPr marL="0" indent="0" algn="l" fontAlgn="ctr">
                        <a:buFont typeface="Arial" panose="020B0604020202020204" pitchFamily="34" charset="0"/>
                        <a:buNone/>
                      </a:pPr>
                      <a:r>
                        <a:rPr lang="zh-CN" altLang="en-US" sz="1400" u="none" strike="noStrike" dirty="0" smtClean="0">
                          <a:effectLst/>
                        </a:rPr>
                        <a:t>无粘合性能</a:t>
                      </a:r>
                      <a:endParaRPr lang="en-US" altLang="zh-CN" sz="1400" u="none" strike="noStrike" dirty="0" smtClean="0">
                        <a:effectLst/>
                      </a:endParaRPr>
                    </a:p>
                    <a:p>
                      <a:pPr marL="0" indent="0" algn="l" fontAlgn="ctr">
                        <a:buFont typeface="Arial" panose="020B0604020202020204" pitchFamily="34" charset="0"/>
                        <a:buNone/>
                      </a:pPr>
                      <a:r>
                        <a:rPr lang="zh-CN" altLang="en-US" sz="1400" u="none" strike="noStrike" dirty="0" smtClean="0">
                          <a:effectLst/>
                        </a:rPr>
                        <a:t>需完全干燥的部位</a:t>
                      </a:r>
                      <a:endParaRPr lang="en-US" altLang="zh-CN" sz="1400" u="none" strike="noStrike" dirty="0" smtClean="0">
                        <a:effectLst/>
                      </a:endParaRPr>
                    </a:p>
                    <a:p>
                      <a:pPr marL="0" indent="0" algn="l" fontAlgn="ctr">
                        <a:buFont typeface="Arial" panose="020B0604020202020204" pitchFamily="34" charset="0"/>
                        <a:buNone/>
                      </a:pPr>
                      <a:r>
                        <a:rPr lang="zh-CN" altLang="en-US" sz="1400" u="none" strike="noStrike" dirty="0" smtClean="0">
                          <a:effectLst/>
                        </a:rPr>
                        <a:t>用量大</a:t>
                      </a:r>
                      <a:endParaRPr lang="en-US" altLang="zh-CN" sz="1400" u="none" strike="noStrike" dirty="0" smtClean="0">
                        <a:effectLst/>
                      </a:endParaRPr>
                    </a:p>
                    <a:p>
                      <a:pPr marL="0" indent="0" algn="l" fontAlgn="ctr">
                        <a:buFont typeface="Arial" panose="020B0604020202020204" pitchFamily="34" charset="0"/>
                        <a:buNone/>
                      </a:pPr>
                      <a:r>
                        <a:rPr lang="zh-CN" altLang="en-US" sz="1400" u="none" strike="noStrike" dirty="0" smtClean="0">
                          <a:effectLst/>
                        </a:rPr>
                        <a:t>潜在的传染风险</a:t>
                      </a:r>
                      <a:endParaRPr lang="it-IT" sz="1400" b="0" i="0" u="none" strike="noStrike" dirty="0">
                        <a:solidFill>
                          <a:srgbClr val="000000"/>
                        </a:solidFill>
                        <a:effectLst/>
                        <a:latin typeface="Calibri" panose="020F0502020204030204" pitchFamily="34" charset="0"/>
                      </a:endParaRPr>
                    </a:p>
                  </a:txBody>
                  <a:tcPr marL="5957" marR="5957" marT="5957" marB="0" anchor="ctr"/>
                </a:tc>
                <a:tc rowSpan="6">
                  <a:txBody>
                    <a:bodyPr/>
                    <a:lstStyle/>
                    <a:p>
                      <a:pPr algn="l" fontAlgn="ctr"/>
                      <a:r>
                        <a:rPr lang="zh-CN" altLang="en-US" sz="1400" u="none" strike="noStrike" dirty="0" smtClean="0">
                          <a:effectLst/>
                        </a:rPr>
                        <a:t>良好的止血效果</a:t>
                      </a:r>
                      <a:endParaRPr lang="en-US" altLang="zh-CN" sz="1400" u="none" strike="noStrike" dirty="0" smtClean="0">
                        <a:effectLst/>
                      </a:endParaRPr>
                    </a:p>
                    <a:p>
                      <a:pPr algn="l" fontAlgn="ctr"/>
                      <a:r>
                        <a:rPr lang="zh-CN" altLang="en-US" sz="1400" u="none" strike="noStrike" dirty="0" smtClean="0">
                          <a:effectLst/>
                        </a:rPr>
                        <a:t>迅速</a:t>
                      </a:r>
                      <a:endParaRPr lang="en-US" altLang="zh-CN" sz="1400" u="none" strike="noStrike" dirty="0" smtClean="0">
                        <a:effectLst/>
                      </a:endParaRPr>
                    </a:p>
                    <a:p>
                      <a:pPr algn="l" fontAlgn="ctr"/>
                      <a:r>
                        <a:rPr lang="zh-CN" altLang="en-US" sz="1400" u="none" strike="noStrike" dirty="0" smtClean="0">
                          <a:effectLst/>
                        </a:rPr>
                        <a:t>重吸收</a:t>
                      </a:r>
                      <a:endParaRPr lang="it-IT" sz="1400" b="0" i="0" u="none" strike="noStrike" dirty="0">
                        <a:solidFill>
                          <a:srgbClr val="000000"/>
                        </a:solidFill>
                        <a:effectLst/>
                        <a:latin typeface="Calibri" panose="020F0502020204030204" pitchFamily="34" charset="0"/>
                      </a:endParaRPr>
                    </a:p>
                  </a:txBody>
                  <a:tcPr marL="5957" marR="5957" marT="5957" marB="0" anchor="ctr"/>
                </a:tc>
                <a:tc>
                  <a:txBody>
                    <a:bodyPr/>
                    <a:lstStyle/>
                    <a:p>
                      <a:pPr algn="ctr" fontAlgn="ctr"/>
                      <a:r>
                        <a:rPr lang="it-IT" sz="1400" u="none" strike="noStrike" dirty="0" smtClean="0">
                          <a:effectLst/>
                        </a:rPr>
                        <a:t>100.00/1ml      180.00/2ml     450.00/5ml</a:t>
                      </a:r>
                      <a:endParaRPr lang="it-IT" sz="1400" b="0" i="0" u="none" strike="noStrike" dirty="0">
                        <a:solidFill>
                          <a:srgbClr val="000000"/>
                        </a:solidFill>
                        <a:effectLst/>
                        <a:latin typeface="Calibri" panose="020F0502020204030204" pitchFamily="34" charset="0"/>
                      </a:endParaRPr>
                    </a:p>
                  </a:txBody>
                  <a:tcPr marL="5957" marR="5957" marT="5957" marB="0" anchor="ctr"/>
                </a:tc>
                <a:extLst>
                  <a:ext uri="{0D108BD9-81ED-4DB2-BD59-A6C34878D82A}">
                    <a16:rowId xmlns:a16="http://schemas.microsoft.com/office/drawing/2014/main" xmlns="" val="10001"/>
                  </a:ext>
                </a:extLst>
              </a:tr>
              <a:tr h="1096974">
                <a:tc>
                  <a:txBody>
                    <a:bodyPr/>
                    <a:lstStyle/>
                    <a:p>
                      <a:pPr algn="l" rtl="0" fontAlgn="ctr"/>
                      <a:r>
                        <a:rPr lang="it-IT" sz="1400" u="none" strike="noStrike">
                          <a:effectLst/>
                        </a:rPr>
                        <a:t>TACHOSIL</a:t>
                      </a:r>
                      <a:endParaRPr lang="it-IT" sz="1400" b="1" i="0" u="none" strike="noStrike">
                        <a:solidFill>
                          <a:srgbClr val="FF0000"/>
                        </a:solidFill>
                        <a:effectLst/>
                        <a:latin typeface="Calibri" panose="020F0502020204030204" pitchFamily="34" charset="0"/>
                      </a:endParaRPr>
                    </a:p>
                  </a:txBody>
                  <a:tcPr marL="5957" marR="5957" marT="5957" marB="0" anchor="ctr"/>
                </a:tc>
                <a:tc>
                  <a:txBody>
                    <a:bodyPr/>
                    <a:lstStyle/>
                    <a:p>
                      <a:pPr algn="l" rtl="0" fontAlgn="ctr"/>
                      <a:r>
                        <a:rPr lang="it-IT" sz="1400" u="none" strike="noStrike" dirty="0">
                          <a:effectLst/>
                        </a:rPr>
                        <a:t>TAKEDA</a:t>
                      </a:r>
                      <a:endParaRPr lang="it-IT" sz="1400" b="0" i="0" u="none" strike="noStrike" dirty="0">
                        <a:solidFill>
                          <a:srgbClr val="000000"/>
                        </a:solidFill>
                        <a:effectLst/>
                        <a:latin typeface="Calibri" panose="020F0502020204030204" pitchFamily="34" charset="0"/>
                      </a:endParaRPr>
                    </a:p>
                  </a:txBody>
                  <a:tcPr marL="5957" marR="5957" marT="5957" marB="0" anchor="ctr"/>
                </a:tc>
                <a:tc>
                  <a:txBody>
                    <a:bodyPr/>
                    <a:lstStyle/>
                    <a:p>
                      <a:pPr algn="l" rtl="0" fontAlgn="ctr"/>
                      <a:r>
                        <a:rPr lang="zh-CN" altLang="en-US" sz="1400" u="none" strike="noStrike" dirty="0" smtClean="0">
                          <a:effectLst/>
                        </a:rPr>
                        <a:t>马胶原海绵，含人凝血酶和纤维蛋白原（不含抑肽酶或其他牛衍生的组份）</a:t>
                      </a:r>
                      <a:endParaRPr lang="it-IT" sz="1400" b="1" i="0" u="none" strike="noStrike" dirty="0">
                        <a:solidFill>
                          <a:srgbClr val="3333CC"/>
                        </a:solidFill>
                        <a:effectLst/>
                        <a:latin typeface="Calibri" panose="020F0502020204030204" pitchFamily="34" charset="0"/>
                      </a:endParaRPr>
                    </a:p>
                  </a:txBody>
                  <a:tcPr marL="5957" marR="5957" marT="5957" marB="0" anchor="ctr"/>
                </a:tc>
                <a:tc vMerge="1">
                  <a:txBody>
                    <a:bodyPr/>
                    <a:lstStyle/>
                    <a:p>
                      <a:endParaRPr lang="it-IT"/>
                    </a:p>
                  </a:txBody>
                  <a:tcPr/>
                </a:tc>
                <a:tc vMerge="1">
                  <a:txBody>
                    <a:bodyPr/>
                    <a:lstStyle/>
                    <a:p>
                      <a:endParaRPr lang="it-IT"/>
                    </a:p>
                  </a:txBody>
                  <a:tcPr/>
                </a:tc>
                <a:tc>
                  <a:txBody>
                    <a:bodyPr/>
                    <a:lstStyle/>
                    <a:p>
                      <a:pPr algn="ctr" fontAlgn="ctr"/>
                      <a:r>
                        <a:rPr lang="it-IT" sz="1400" u="none" strike="noStrike" dirty="0" smtClean="0">
                          <a:effectLst/>
                        </a:rPr>
                        <a:t>318.00/4.8x4.8cm      570.00/9.5x4.8cm</a:t>
                      </a:r>
                      <a:endParaRPr lang="it-IT" sz="1400" b="0" i="0" u="none" strike="noStrike" dirty="0">
                        <a:solidFill>
                          <a:srgbClr val="000000"/>
                        </a:solidFill>
                        <a:effectLst/>
                        <a:latin typeface="Calibri" panose="020F0502020204030204" pitchFamily="34" charset="0"/>
                      </a:endParaRPr>
                    </a:p>
                  </a:txBody>
                  <a:tcPr marL="5957" marR="5957" marT="5957" marB="0" anchor="ctr"/>
                </a:tc>
                <a:extLst>
                  <a:ext uri="{0D108BD9-81ED-4DB2-BD59-A6C34878D82A}">
                    <a16:rowId xmlns:a16="http://schemas.microsoft.com/office/drawing/2014/main" xmlns="" val="10002"/>
                  </a:ext>
                </a:extLst>
              </a:tr>
              <a:tr h="1278957">
                <a:tc>
                  <a:txBody>
                    <a:bodyPr/>
                    <a:lstStyle/>
                    <a:p>
                      <a:pPr algn="l" rtl="0" fontAlgn="ctr"/>
                      <a:r>
                        <a:rPr lang="it-IT" sz="1400" u="none" strike="noStrike">
                          <a:effectLst/>
                        </a:rPr>
                        <a:t>QUIXIL</a:t>
                      </a:r>
                      <a:endParaRPr lang="it-IT" sz="1400" b="1" i="0" u="none" strike="noStrike">
                        <a:solidFill>
                          <a:srgbClr val="000099"/>
                        </a:solidFill>
                        <a:effectLst/>
                        <a:latin typeface="Calibri" panose="020F0502020204030204" pitchFamily="34" charset="0"/>
                      </a:endParaRPr>
                    </a:p>
                  </a:txBody>
                  <a:tcPr marL="5957" marR="5957" marT="5957" marB="0" anchor="ctr"/>
                </a:tc>
                <a:tc>
                  <a:txBody>
                    <a:bodyPr/>
                    <a:lstStyle/>
                    <a:p>
                      <a:pPr algn="l" rtl="0" fontAlgn="ctr"/>
                      <a:r>
                        <a:rPr lang="it-IT" sz="1400" u="none" strike="noStrike">
                          <a:effectLst/>
                        </a:rPr>
                        <a:t>J&amp;J</a:t>
                      </a:r>
                      <a:endParaRPr lang="it-IT" sz="1400" b="0" i="0" u="none" strike="noStrike">
                        <a:solidFill>
                          <a:srgbClr val="000000"/>
                        </a:solidFill>
                        <a:effectLst/>
                        <a:latin typeface="Calibri" panose="020F0502020204030204" pitchFamily="34" charset="0"/>
                      </a:endParaRPr>
                    </a:p>
                  </a:txBody>
                  <a:tcPr marL="5957" marR="5957" marT="5957" marB="0" anchor="ctr"/>
                </a:tc>
                <a:tc>
                  <a:txBody>
                    <a:bodyPr/>
                    <a:lstStyle/>
                    <a:p>
                      <a:pPr algn="l" rtl="0" fontAlgn="ctr"/>
                      <a:r>
                        <a:rPr lang="zh-CN" altLang="en-US" sz="1400" u="none" strike="noStrike" dirty="0" smtClean="0">
                          <a:effectLst/>
                        </a:rPr>
                        <a:t>凝血酶</a:t>
                      </a:r>
                      <a:r>
                        <a:rPr lang="en-US" altLang="zh-CN" sz="1400" u="none" strike="noStrike" dirty="0" smtClean="0">
                          <a:effectLst/>
                        </a:rPr>
                        <a:t>+</a:t>
                      </a:r>
                      <a:r>
                        <a:rPr lang="zh-CN" altLang="en-US" sz="1400" u="none" strike="noStrike" dirty="0" smtClean="0">
                          <a:effectLst/>
                        </a:rPr>
                        <a:t>纤维蛋白原</a:t>
                      </a:r>
                      <a:r>
                        <a:rPr lang="it-IT" sz="1400" u="none" strike="noStrike" dirty="0" smtClean="0">
                          <a:effectLst/>
                        </a:rPr>
                        <a:t>+</a:t>
                      </a:r>
                      <a:r>
                        <a:rPr lang="zh-CN" altLang="en-US" sz="1400" u="none" strike="noStrike" dirty="0" smtClean="0">
                          <a:effectLst/>
                        </a:rPr>
                        <a:t>氨甲环酸</a:t>
                      </a:r>
                      <a:endParaRPr lang="zh-CN" altLang="en-US" sz="1400" u="none" strike="noStrike" dirty="0">
                        <a:effectLst/>
                      </a:endParaRPr>
                    </a:p>
                  </a:txBody>
                  <a:tcPr marL="5957" marR="5957" marT="5957" marB="0" anchor="ctr"/>
                </a:tc>
                <a:tc vMerge="1">
                  <a:txBody>
                    <a:bodyPr/>
                    <a:lstStyle/>
                    <a:p>
                      <a:endParaRPr lang="it-IT"/>
                    </a:p>
                  </a:txBody>
                  <a:tcPr/>
                </a:tc>
                <a:tc vMerge="1">
                  <a:txBody>
                    <a:bodyPr/>
                    <a:lstStyle/>
                    <a:p>
                      <a:endParaRPr lang="it-IT"/>
                    </a:p>
                  </a:txBody>
                  <a:tcPr/>
                </a:tc>
                <a:tc>
                  <a:txBody>
                    <a:bodyPr/>
                    <a:lstStyle/>
                    <a:p>
                      <a:pPr algn="ctr" fontAlgn="ctr"/>
                      <a:r>
                        <a:rPr lang="it-IT" sz="1400" u="none" strike="noStrike" dirty="0" smtClean="0">
                          <a:effectLst/>
                        </a:rPr>
                        <a:t>140.00/1ml   260.00/2ml    610.00/5ml</a:t>
                      </a:r>
                      <a:r>
                        <a:rPr lang="it-IT" sz="1400" u="none" strike="noStrike" dirty="0">
                          <a:effectLst/>
                        </a:rPr>
                        <a:t/>
                      </a:r>
                      <a:br>
                        <a:rPr lang="it-IT" sz="1400" u="none" strike="noStrike" dirty="0">
                          <a:effectLst/>
                        </a:rPr>
                      </a:br>
                      <a:endParaRPr lang="it-IT" sz="1400" b="0" i="0" u="none" strike="noStrike" dirty="0">
                        <a:solidFill>
                          <a:srgbClr val="000000"/>
                        </a:solidFill>
                        <a:effectLst/>
                        <a:latin typeface="Calibri" panose="020F0502020204030204" pitchFamily="34" charset="0"/>
                      </a:endParaRPr>
                    </a:p>
                  </a:txBody>
                  <a:tcPr marL="5957" marR="5957" marT="5957" marB="0" anchor="ctr"/>
                </a:tc>
                <a:extLst>
                  <a:ext uri="{0D108BD9-81ED-4DB2-BD59-A6C34878D82A}">
                    <a16:rowId xmlns:a16="http://schemas.microsoft.com/office/drawing/2014/main" xmlns="" val="10003"/>
                  </a:ext>
                </a:extLst>
              </a:tr>
              <a:tr h="1096974">
                <a:tc rowSpan="2">
                  <a:txBody>
                    <a:bodyPr/>
                    <a:lstStyle/>
                    <a:p>
                      <a:pPr algn="l" rtl="0" fontAlgn="ctr"/>
                      <a:r>
                        <a:rPr lang="it-IT" sz="1400" u="none" strike="noStrike">
                          <a:effectLst/>
                        </a:rPr>
                        <a:t>EVICEL</a:t>
                      </a:r>
                      <a:endParaRPr lang="it-IT" sz="1400" b="1" i="0" u="none" strike="noStrike">
                        <a:solidFill>
                          <a:srgbClr val="000099"/>
                        </a:solidFill>
                        <a:effectLst/>
                        <a:latin typeface="Calibri" panose="020F0502020204030204" pitchFamily="34" charset="0"/>
                      </a:endParaRPr>
                    </a:p>
                  </a:txBody>
                  <a:tcPr marL="5957" marR="5957" marT="5957" marB="0" anchor="ctr"/>
                </a:tc>
                <a:tc rowSpan="2">
                  <a:txBody>
                    <a:bodyPr/>
                    <a:lstStyle/>
                    <a:p>
                      <a:pPr algn="l" rtl="0" fontAlgn="ctr"/>
                      <a:r>
                        <a:rPr lang="it-IT" sz="1400" u="none" strike="noStrike">
                          <a:effectLst/>
                        </a:rPr>
                        <a:t>J&amp;J</a:t>
                      </a:r>
                      <a:endParaRPr lang="it-IT" sz="1400" b="0" i="0" u="none" strike="noStrike">
                        <a:solidFill>
                          <a:srgbClr val="000000"/>
                        </a:solidFill>
                        <a:effectLst/>
                        <a:latin typeface="Calibri" panose="020F0502020204030204" pitchFamily="34" charset="0"/>
                      </a:endParaRPr>
                    </a:p>
                  </a:txBody>
                  <a:tcPr marL="5957" marR="5957" marT="5957" marB="0" anchor="ctr"/>
                </a:tc>
                <a:tc rowSpan="2">
                  <a:txBody>
                    <a:bodyPr/>
                    <a:lstStyle/>
                    <a:p>
                      <a:pPr algn="l" rtl="0" fontAlgn="ctr"/>
                      <a:r>
                        <a:rPr lang="zh-CN" altLang="en-US" sz="1400" u="none" strike="noStrike" dirty="0" smtClean="0">
                          <a:effectLst/>
                        </a:rPr>
                        <a:t>凝血酶</a:t>
                      </a:r>
                      <a:r>
                        <a:rPr lang="en-US" altLang="zh-CN" sz="1400" u="none" strike="noStrike" dirty="0" smtClean="0">
                          <a:effectLst/>
                        </a:rPr>
                        <a:t>+</a:t>
                      </a:r>
                      <a:r>
                        <a:rPr lang="zh-CN" altLang="en-US" sz="1400" u="none" strike="noStrike" dirty="0" smtClean="0">
                          <a:effectLst/>
                        </a:rPr>
                        <a:t>纤维蛋白原</a:t>
                      </a:r>
                      <a:endParaRPr lang="it-IT" sz="1400" b="1" i="0" u="none" strike="noStrike" dirty="0">
                        <a:solidFill>
                          <a:srgbClr val="FF33CC"/>
                        </a:solidFill>
                        <a:effectLst/>
                        <a:latin typeface="Calibri" panose="020F0502020204030204" pitchFamily="34" charset="0"/>
                      </a:endParaRPr>
                    </a:p>
                  </a:txBody>
                  <a:tcPr marL="5957" marR="5957" marT="5957" marB="0" anchor="ctr"/>
                </a:tc>
                <a:tc vMerge="1">
                  <a:txBody>
                    <a:bodyPr/>
                    <a:lstStyle/>
                    <a:p>
                      <a:endParaRPr lang="it-IT"/>
                    </a:p>
                  </a:txBody>
                  <a:tcPr/>
                </a:tc>
                <a:tc vMerge="1">
                  <a:txBody>
                    <a:bodyPr/>
                    <a:lstStyle/>
                    <a:p>
                      <a:endParaRPr lang="it-IT"/>
                    </a:p>
                  </a:txBody>
                  <a:tcPr/>
                </a:tc>
                <a:tc>
                  <a:txBody>
                    <a:bodyPr/>
                    <a:lstStyle/>
                    <a:p>
                      <a:pPr algn="ctr" fontAlgn="ctr"/>
                      <a:r>
                        <a:rPr lang="it-IT" sz="1400" u="none" strike="noStrike" dirty="0" smtClean="0">
                          <a:effectLst/>
                        </a:rPr>
                        <a:t>108.00/1ml    200.00/2ml     460.00/5ml</a:t>
                      </a:r>
                      <a:endParaRPr lang="it-IT" sz="1400" b="0" i="0" u="none" strike="noStrike" dirty="0">
                        <a:solidFill>
                          <a:srgbClr val="000000"/>
                        </a:solidFill>
                        <a:effectLst/>
                        <a:latin typeface="Calibri" panose="020F0502020204030204" pitchFamily="34" charset="0"/>
                      </a:endParaRPr>
                    </a:p>
                  </a:txBody>
                  <a:tcPr marL="5957" marR="5957" marT="5957" marB="0" anchor="ctr"/>
                </a:tc>
                <a:extLst>
                  <a:ext uri="{0D108BD9-81ED-4DB2-BD59-A6C34878D82A}">
                    <a16:rowId xmlns:a16="http://schemas.microsoft.com/office/drawing/2014/main" xmlns="" val="10004"/>
                  </a:ext>
                </a:extLst>
              </a:tr>
              <a:tr h="179597">
                <a:tc vMerge="1">
                  <a:txBody>
                    <a:bodyPr/>
                    <a:lstStyle/>
                    <a:p>
                      <a:pPr algn="l" rtl="0" fontAlgn="ctr"/>
                      <a:endParaRPr lang="it-IT" sz="1400" b="1" i="0" u="none" strike="noStrike">
                        <a:solidFill>
                          <a:srgbClr val="000099"/>
                        </a:solidFill>
                        <a:effectLst/>
                        <a:latin typeface="Calibri" panose="020F0502020204030204" pitchFamily="34" charset="0"/>
                      </a:endParaRPr>
                    </a:p>
                  </a:txBody>
                  <a:tcPr marL="5957" marR="5957" marT="5957" marB="0" anchor="ctr"/>
                </a:tc>
                <a:tc vMerge="1">
                  <a:txBody>
                    <a:bodyPr/>
                    <a:lstStyle/>
                    <a:p>
                      <a:pPr algn="l" rtl="0" fontAlgn="ctr"/>
                      <a:endParaRPr lang="it-IT" sz="1400" b="0" i="0" u="none" strike="noStrike">
                        <a:solidFill>
                          <a:srgbClr val="000000"/>
                        </a:solidFill>
                        <a:effectLst/>
                        <a:latin typeface="Calibri" panose="020F0502020204030204" pitchFamily="34" charset="0"/>
                      </a:endParaRPr>
                    </a:p>
                  </a:txBody>
                  <a:tcPr marL="5957" marR="5957" marT="5957" marB="0" anchor="ctr"/>
                </a:tc>
                <a:tc vMerge="1">
                  <a:txBody>
                    <a:bodyPr/>
                    <a:lstStyle/>
                    <a:p>
                      <a:pPr algn="l" rtl="0" fontAlgn="ctr"/>
                      <a:endParaRPr lang="it-IT" sz="1400" b="1" i="0" u="none" strike="noStrike" dirty="0">
                        <a:solidFill>
                          <a:srgbClr val="FF33CC"/>
                        </a:solidFill>
                        <a:effectLst/>
                        <a:latin typeface="Calibri" panose="020F0502020204030204" pitchFamily="34" charset="0"/>
                      </a:endParaRPr>
                    </a:p>
                  </a:txBody>
                  <a:tcPr marL="5957" marR="5957" marT="5957" marB="0" anchor="ctr"/>
                </a:tc>
                <a:tc vMerge="1">
                  <a:txBody>
                    <a:bodyPr/>
                    <a:lstStyle/>
                    <a:p>
                      <a:endParaRPr lang="it-IT"/>
                    </a:p>
                  </a:txBody>
                  <a:tcPr/>
                </a:tc>
                <a:tc vMerge="1">
                  <a:txBody>
                    <a:bodyPr/>
                    <a:lstStyle/>
                    <a:p>
                      <a:endParaRPr lang="it-IT"/>
                    </a:p>
                  </a:txBody>
                  <a:tcPr/>
                </a:tc>
                <a:tc rowSpan="2">
                  <a:txBody>
                    <a:bodyPr/>
                    <a:lstStyle/>
                    <a:p>
                      <a:pPr algn="ctr" fontAlgn="ctr"/>
                      <a:r>
                        <a:rPr lang="it-IT" sz="1400" u="none" strike="noStrike" dirty="0" smtClean="0">
                          <a:effectLst/>
                        </a:rPr>
                        <a:t>500.00/kit</a:t>
                      </a:r>
                      <a:endParaRPr lang="it-IT" sz="1400" b="0" i="0" u="none" strike="noStrike" dirty="0">
                        <a:solidFill>
                          <a:srgbClr val="000000"/>
                        </a:solidFill>
                        <a:effectLst/>
                        <a:latin typeface="Calibri" panose="020F0502020204030204" pitchFamily="34" charset="0"/>
                      </a:endParaRPr>
                    </a:p>
                  </a:txBody>
                  <a:tcPr marL="5957" marR="5957" marT="5957" marB="0" anchor="ctr"/>
                </a:tc>
                <a:extLst>
                  <a:ext uri="{0D108BD9-81ED-4DB2-BD59-A6C34878D82A}">
                    <a16:rowId xmlns:a16="http://schemas.microsoft.com/office/drawing/2014/main" xmlns="" val="10005"/>
                  </a:ext>
                </a:extLst>
              </a:tr>
              <a:tr h="188852">
                <a:tc>
                  <a:txBody>
                    <a:bodyPr/>
                    <a:lstStyle/>
                    <a:p>
                      <a:pPr algn="l" rtl="0" fontAlgn="ctr"/>
                      <a:r>
                        <a:rPr lang="it-IT" sz="1400" u="none" strike="noStrike" dirty="0">
                          <a:effectLst/>
                        </a:rPr>
                        <a:t>VIVOSTAT</a:t>
                      </a:r>
                      <a:endParaRPr lang="it-IT" sz="1400" b="1" i="0" u="none" strike="noStrike" dirty="0">
                        <a:solidFill>
                          <a:srgbClr val="000099"/>
                        </a:solidFill>
                        <a:effectLst/>
                        <a:latin typeface="Calibri" panose="020F0502020204030204" pitchFamily="34" charset="0"/>
                      </a:endParaRPr>
                    </a:p>
                  </a:txBody>
                  <a:tcPr marL="5957" marR="5957" marT="5957" marB="0" anchor="ctr"/>
                </a:tc>
                <a:tc>
                  <a:txBody>
                    <a:bodyPr/>
                    <a:lstStyle/>
                    <a:p>
                      <a:pPr algn="l" rtl="0" fontAlgn="ctr"/>
                      <a:r>
                        <a:rPr lang="it-IT" sz="1400" u="none" strike="noStrike">
                          <a:effectLst/>
                        </a:rPr>
                        <a:t>Vivolution AS</a:t>
                      </a:r>
                      <a:endParaRPr lang="it-IT" sz="1400" b="0" i="0" u="none" strike="noStrike">
                        <a:solidFill>
                          <a:srgbClr val="000000"/>
                        </a:solidFill>
                        <a:effectLst/>
                        <a:latin typeface="Calibri" panose="020F0502020204030204" pitchFamily="34" charset="0"/>
                      </a:endParaRPr>
                    </a:p>
                  </a:txBody>
                  <a:tcPr marL="5957" marR="5957" marT="5957" marB="0" anchor="ctr"/>
                </a:tc>
                <a:tc>
                  <a:txBody>
                    <a:bodyPr/>
                    <a:lstStyle/>
                    <a:p>
                      <a:pPr algn="l" rtl="0" fontAlgn="ctr"/>
                      <a:r>
                        <a:rPr lang="zh-CN" altLang="en-US" sz="1400" u="none" strike="noStrike" dirty="0" smtClean="0">
                          <a:effectLst/>
                        </a:rPr>
                        <a:t>自体纤维蛋白</a:t>
                      </a:r>
                      <a:endParaRPr lang="zh-CN" altLang="en-US" sz="1400" u="none" strike="noStrike" dirty="0">
                        <a:effectLst/>
                      </a:endParaRPr>
                    </a:p>
                  </a:txBody>
                  <a:tcPr marL="5957" marR="5957" marT="5957" marB="0" anchor="ct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xmlns="" val="2052587378"/>
                  </a:ext>
                </a:extLst>
              </a:tr>
            </a:tbl>
          </a:graphicData>
        </a:graphic>
      </p:graphicFrame>
    </p:spTree>
    <p:extLst>
      <p:ext uri="{BB962C8B-B14F-4D97-AF65-F5344CB8AC3E}">
        <p14:creationId xmlns:p14="http://schemas.microsoft.com/office/powerpoint/2010/main" xmlns="" val="15911300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2209800" y="228599"/>
            <a:ext cx="7772400" cy="1107671"/>
          </a:xfrm>
          <a:prstGeom prst="rect">
            <a:avLst/>
          </a:prstGeom>
          <a:noFill/>
          <a:ln w="9525">
            <a:noFill/>
            <a:miter lim="800000"/>
            <a:headEnd/>
            <a:tailEnd/>
          </a:ln>
          <a:effectLst/>
        </p:spPr>
        <p:txBody>
          <a:bodyPr anchor="b"/>
          <a:lstStyle/>
          <a:p>
            <a:pPr algn="ctr" eaLnBrk="1" hangingPunct="1">
              <a:defRPr/>
            </a:pPr>
            <a:endParaRPr lang="it-IT" sz="4400">
              <a:solidFill>
                <a:srgbClr val="FF0000"/>
              </a:solidFill>
              <a:effectLst>
                <a:outerShdw blurRad="38100" dist="38100" dir="2700000" algn="tl">
                  <a:srgbClr val="C0C0C0"/>
                </a:outerShdw>
              </a:effectLst>
              <a:latin typeface="Calibri" panose="020F0502020204030204" pitchFamily="34" charset="0"/>
            </a:endParaRPr>
          </a:p>
        </p:txBody>
      </p:sp>
      <p:sp>
        <p:nvSpPr>
          <p:cNvPr id="45059" name="Rectangle 3"/>
          <p:cNvSpPr>
            <a:spLocks noChangeArrowheads="1"/>
          </p:cNvSpPr>
          <p:nvPr/>
        </p:nvSpPr>
        <p:spPr bwMode="auto">
          <a:xfrm>
            <a:off x="406400" y="1524000"/>
            <a:ext cx="11531600" cy="468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lnSpc>
                <a:spcPct val="90000"/>
              </a:lnSpc>
              <a:spcBef>
                <a:spcPct val="50000"/>
              </a:spcBef>
              <a:buClr>
                <a:schemeClr val="accent2"/>
              </a:buClr>
              <a:buSzPct val="80000"/>
              <a:buFont typeface="Wingdings" panose="05000000000000000000" pitchFamily="2" charset="2"/>
              <a:buChar char="l"/>
            </a:pPr>
            <a:r>
              <a:rPr lang="en-US" altLang="it-IT" sz="2400" dirty="0">
                <a:latin typeface="Calibri" panose="020F0502020204030204" pitchFamily="34" charset="0"/>
              </a:rPr>
              <a:t>2 </a:t>
            </a:r>
            <a:r>
              <a:rPr lang="zh-CN" altLang="en-US" sz="2400" dirty="0" smtClean="0">
                <a:latin typeface="Calibri" panose="020F0502020204030204" pitchFamily="34" charset="0"/>
              </a:rPr>
              <a:t>个组份</a:t>
            </a:r>
            <a:r>
              <a:rPr lang="zh-CN" altLang="en-US" sz="2400" dirty="0" smtClean="0">
                <a:latin typeface="Calibri" panose="020F0502020204030204" pitchFamily="34" charset="0"/>
              </a:rPr>
              <a:t>，</a:t>
            </a:r>
            <a:r>
              <a:rPr lang="zh-CN" altLang="en-US" sz="2400" dirty="0" smtClean="0">
                <a:latin typeface="Calibri" panose="020F0502020204030204" pitchFamily="34" charset="0"/>
              </a:rPr>
              <a:t>各种方法获得的</a:t>
            </a:r>
            <a:r>
              <a:rPr lang="zh-CN" altLang="en-US" sz="2400" dirty="0" smtClean="0">
                <a:solidFill>
                  <a:srgbClr val="FF0000"/>
                </a:solidFill>
                <a:latin typeface="Calibri" panose="020F0502020204030204" pitchFamily="34" charset="0"/>
              </a:rPr>
              <a:t>纤维蛋白原</a:t>
            </a:r>
            <a:r>
              <a:rPr lang="en-US" altLang="it-IT" sz="2400" dirty="0" smtClean="0">
                <a:solidFill>
                  <a:srgbClr val="FF0000"/>
                </a:solidFill>
                <a:latin typeface="Calibri" panose="020F0502020204030204" pitchFamily="34" charset="0"/>
              </a:rPr>
              <a:t>+</a:t>
            </a:r>
            <a:r>
              <a:rPr lang="zh-CN" altLang="en-US" sz="2400" dirty="0" smtClean="0">
                <a:solidFill>
                  <a:srgbClr val="FF0000"/>
                </a:solidFill>
                <a:latin typeface="Calibri" panose="020F0502020204030204" pitchFamily="34" charset="0"/>
              </a:rPr>
              <a:t>凝血酶</a:t>
            </a:r>
            <a:r>
              <a:rPr lang="zh-CN" altLang="en-US" sz="2400" dirty="0" smtClean="0">
                <a:solidFill>
                  <a:srgbClr val="FF0000"/>
                </a:solidFill>
                <a:latin typeface="Calibri" panose="020F0502020204030204" pitchFamily="34" charset="0"/>
              </a:rPr>
              <a:t>溶液</a:t>
            </a:r>
            <a:r>
              <a:rPr lang="zh-CN" altLang="en-US" sz="2400" dirty="0" smtClean="0">
                <a:solidFill>
                  <a:srgbClr val="FF0000"/>
                </a:solidFill>
                <a:latin typeface="Calibri" panose="020F0502020204030204" pitchFamily="34" charset="0"/>
              </a:rPr>
              <a:t>。</a:t>
            </a:r>
            <a:endParaRPr lang="en-US" altLang="it-IT" sz="2400" dirty="0">
              <a:latin typeface="Calibri" panose="020F0502020204030204" pitchFamily="34" charset="0"/>
            </a:endParaRPr>
          </a:p>
          <a:p>
            <a:pPr algn="just">
              <a:lnSpc>
                <a:spcPct val="90000"/>
              </a:lnSpc>
              <a:spcBef>
                <a:spcPct val="50000"/>
              </a:spcBef>
              <a:buClr>
                <a:schemeClr val="accent2"/>
              </a:buClr>
              <a:buSzPct val="80000"/>
              <a:buFont typeface="Wingdings" panose="05000000000000000000" pitchFamily="2" charset="2"/>
              <a:buChar char="l"/>
            </a:pPr>
            <a:r>
              <a:rPr lang="zh-CN" altLang="en-US" sz="2400" dirty="0" smtClean="0">
                <a:latin typeface="Calibri" panose="020F0502020204030204" pitchFamily="34" charset="0"/>
              </a:rPr>
              <a:t>使用前须使</a:t>
            </a:r>
            <a:r>
              <a:rPr lang="en-US" altLang="zh-CN" sz="2400" dirty="0" smtClean="0">
                <a:latin typeface="Calibri" panose="020F0502020204030204" pitchFamily="34" charset="0"/>
              </a:rPr>
              <a:t>2</a:t>
            </a:r>
            <a:r>
              <a:rPr lang="zh-CN" altLang="en-US" sz="2400" dirty="0" smtClean="0">
                <a:latin typeface="Calibri" panose="020F0502020204030204" pitchFamily="34" charset="0"/>
              </a:rPr>
              <a:t>个组份融化，然后与钙离子混合，这是复制凝血过程的最后一个阶段（形成纤维蛋白，迅速聚合为明胶样不稳定的初级凝块，纤维蛋白单体内的弱连接氢键转化为强连接交联共价键，形成稳定不溶的海绵状凝块）</a:t>
            </a:r>
            <a:r>
              <a:rPr lang="zh-CN" altLang="en-US" sz="2400" dirty="0" smtClean="0">
                <a:latin typeface="Calibri" panose="020F0502020204030204" pitchFamily="34" charset="0"/>
              </a:rPr>
              <a:t>。</a:t>
            </a:r>
            <a:endParaRPr lang="en-US" altLang="zh-CN" sz="2400" dirty="0" smtClean="0">
              <a:latin typeface="Calibri" panose="020F0502020204030204" pitchFamily="34" charset="0"/>
            </a:endParaRPr>
          </a:p>
          <a:p>
            <a:pPr algn="just">
              <a:lnSpc>
                <a:spcPct val="90000"/>
              </a:lnSpc>
              <a:spcBef>
                <a:spcPct val="50000"/>
              </a:spcBef>
              <a:buClr>
                <a:schemeClr val="accent2"/>
              </a:buClr>
              <a:buSzPct val="80000"/>
              <a:buFont typeface="Wingdings" panose="05000000000000000000" pitchFamily="2" charset="2"/>
              <a:buChar char="l"/>
            </a:pPr>
            <a:r>
              <a:rPr lang="zh-CN" altLang="en-US" sz="2400" dirty="0" smtClean="0">
                <a:solidFill>
                  <a:schemeClr val="accent1"/>
                </a:solidFill>
                <a:latin typeface="Calibri" panose="020F0502020204030204" pitchFamily="34" charset="0"/>
              </a:rPr>
              <a:t>数日后完全吸收。</a:t>
            </a:r>
            <a:endParaRPr lang="it-IT" altLang="it-IT" sz="2400" dirty="0">
              <a:latin typeface="Calibri" panose="020F0502020204030204" pitchFamily="34" charset="0"/>
            </a:endParaRPr>
          </a:p>
        </p:txBody>
      </p:sp>
      <p:sp>
        <p:nvSpPr>
          <p:cNvPr id="45060" name="Rectangle 9"/>
          <p:cNvSpPr>
            <a:spLocks noChangeArrowheads="1"/>
          </p:cNvSpPr>
          <p:nvPr/>
        </p:nvSpPr>
        <p:spPr bwMode="auto">
          <a:xfrm>
            <a:off x="3000375" y="620713"/>
            <a:ext cx="71437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dirty="0" smtClean="0">
                <a:solidFill>
                  <a:srgbClr val="FF0000"/>
                </a:solidFill>
                <a:latin typeface="Calibri" panose="020F0502020204030204" pitchFamily="34" charset="0"/>
              </a:rPr>
              <a:t>人源生物止血剂</a:t>
            </a:r>
            <a:endParaRPr lang="en-GB" altLang="it-IT" dirty="0">
              <a:solidFill>
                <a:srgbClr val="FF0000"/>
              </a:solidFill>
              <a:latin typeface="Calibri" panose="020F0502020204030204" pitchFamily="34" charset="0"/>
            </a:endParaRPr>
          </a:p>
        </p:txBody>
      </p:sp>
      <p:sp>
        <p:nvSpPr>
          <p:cNvPr id="45061" name="Text Box 10"/>
          <p:cNvSpPr txBox="1">
            <a:spLocks noChangeArrowheads="1"/>
          </p:cNvSpPr>
          <p:nvPr/>
        </p:nvSpPr>
        <p:spPr bwMode="auto">
          <a:xfrm>
            <a:off x="7065964" y="120650"/>
            <a:ext cx="341741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en-US" altLang="it-IT" sz="1600" b="1" dirty="0">
                <a:latin typeface="Calibri" panose="020F0502020204030204" pitchFamily="34" charset="0"/>
              </a:rPr>
              <a:t>Biological products </a:t>
            </a:r>
            <a:r>
              <a:rPr lang="en-US" altLang="it-IT" sz="1600" b="1" dirty="0" smtClean="0">
                <a:latin typeface="Calibri" panose="020F0502020204030204" pitchFamily="34" charset="0"/>
              </a:rPr>
              <a:t>with human </a:t>
            </a:r>
            <a:r>
              <a:rPr lang="en-US" altLang="it-IT" sz="1600" b="1" dirty="0">
                <a:latin typeface="Calibri" panose="020F0502020204030204" pitchFamily="34" charset="0"/>
              </a:rPr>
              <a:t>origin</a:t>
            </a:r>
            <a:endParaRPr lang="it-IT" altLang="it-IT" sz="1600" b="1" dirty="0">
              <a:latin typeface="Calibri" panose="020F0502020204030204" pitchFamily="34" charset="0"/>
            </a:endParaRPr>
          </a:p>
        </p:txBody>
      </p:sp>
      <p:grpSp>
        <p:nvGrpSpPr>
          <p:cNvPr id="9" name="Group 17"/>
          <p:cNvGrpSpPr>
            <a:grpSpLocks/>
          </p:cNvGrpSpPr>
          <p:nvPr/>
        </p:nvGrpSpPr>
        <p:grpSpPr bwMode="auto">
          <a:xfrm>
            <a:off x="87316" y="114300"/>
            <a:ext cx="1143000" cy="685800"/>
            <a:chOff x="4944" y="3744"/>
            <a:chExt cx="720" cy="432"/>
          </a:xfrm>
        </p:grpSpPr>
        <p:sp>
          <p:nvSpPr>
            <p:cNvPr id="10"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1"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spTree>
    <p:extLst>
      <p:ext uri="{BB962C8B-B14F-4D97-AF65-F5344CB8AC3E}">
        <p14:creationId xmlns:p14="http://schemas.microsoft.com/office/powerpoint/2010/main" xmlns="" val="4509177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600200" y="76200"/>
            <a:ext cx="1219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it-IT" altLang="it-IT" sz="3600">
              <a:solidFill>
                <a:schemeClr val="accent1"/>
              </a:solidFill>
              <a:latin typeface="Calibri" panose="020F0502020204030204" pitchFamily="34" charset="0"/>
            </a:endParaRPr>
          </a:p>
        </p:txBody>
      </p:sp>
      <p:sp>
        <p:nvSpPr>
          <p:cNvPr id="46083" name="Rectangle 3"/>
          <p:cNvSpPr>
            <a:spLocks noChangeArrowheads="1"/>
          </p:cNvSpPr>
          <p:nvPr/>
        </p:nvSpPr>
        <p:spPr bwMode="auto">
          <a:xfrm>
            <a:off x="3719514" y="654050"/>
            <a:ext cx="203773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3600" b="1" dirty="0" smtClean="0">
                <a:latin typeface="Calibri" panose="020F0502020204030204" pitchFamily="34" charset="0"/>
              </a:rPr>
              <a:t>凝血机制</a:t>
            </a:r>
            <a:endParaRPr lang="it-IT" altLang="it-IT" sz="3600" b="1" dirty="0">
              <a:latin typeface="Calibri" panose="020F0502020204030204" pitchFamily="34" charset="0"/>
            </a:endParaRPr>
          </a:p>
        </p:txBody>
      </p:sp>
      <p:sp>
        <p:nvSpPr>
          <p:cNvPr id="46084" name="Text Box 4"/>
          <p:cNvSpPr txBox="1">
            <a:spLocks noChangeArrowheads="1"/>
          </p:cNvSpPr>
          <p:nvPr/>
        </p:nvSpPr>
        <p:spPr bwMode="auto">
          <a:xfrm>
            <a:off x="2057401" y="2286001"/>
            <a:ext cx="1980029"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2000" u="sng" dirty="0" smtClean="0">
                <a:solidFill>
                  <a:schemeClr val="accent2"/>
                </a:solidFill>
                <a:latin typeface="Calibri" panose="020F0502020204030204" pitchFamily="34" charset="0"/>
              </a:rPr>
              <a:t>固有</a:t>
            </a:r>
            <a:r>
              <a:rPr lang="zh-CN" altLang="en-US" sz="2000" u="sng" dirty="0" smtClean="0">
                <a:solidFill>
                  <a:schemeClr val="accent2"/>
                </a:solidFill>
                <a:latin typeface="Calibri" panose="020F0502020204030204" pitchFamily="34" charset="0"/>
              </a:rPr>
              <a:t>途径</a:t>
            </a:r>
            <a:endParaRPr lang="en-US" altLang="zh-CN" sz="2000" u="sng" dirty="0" smtClean="0">
              <a:solidFill>
                <a:schemeClr val="accent2"/>
              </a:solidFill>
              <a:latin typeface="Calibri" panose="020F0502020204030204" pitchFamily="34" charset="0"/>
            </a:endParaRPr>
          </a:p>
          <a:p>
            <a:pPr>
              <a:spcBef>
                <a:spcPct val="50000"/>
              </a:spcBef>
              <a:buNone/>
            </a:pPr>
            <a:r>
              <a:rPr lang="zh-CN" altLang="en-US" sz="2000" dirty="0" smtClean="0">
                <a:solidFill>
                  <a:schemeClr val="accent2"/>
                </a:solidFill>
                <a:latin typeface="Calibri" panose="020F0502020204030204" pitchFamily="34" charset="0"/>
              </a:rPr>
              <a:t>需血液和</a:t>
            </a:r>
            <a:r>
              <a:rPr lang="zh-CN" altLang="en-US" sz="2000" dirty="0" smtClean="0">
                <a:solidFill>
                  <a:schemeClr val="accent2"/>
                </a:solidFill>
                <a:latin typeface="Calibri" panose="020F0502020204030204" pitchFamily="34" charset="0"/>
              </a:rPr>
              <a:t>血小板</a:t>
            </a:r>
            <a:endParaRPr lang="en-US" altLang="zh-CN" sz="2000" dirty="0" smtClean="0">
              <a:solidFill>
                <a:schemeClr val="accent2"/>
              </a:solidFill>
              <a:latin typeface="Calibri" panose="020F0502020204030204" pitchFamily="34" charset="0"/>
            </a:endParaRPr>
          </a:p>
          <a:p>
            <a:pPr>
              <a:spcBef>
                <a:spcPct val="50000"/>
              </a:spcBef>
              <a:buNone/>
            </a:pPr>
            <a:r>
              <a:rPr lang="zh-CN" altLang="en-US" sz="2000" dirty="0" smtClean="0">
                <a:solidFill>
                  <a:schemeClr val="accent2"/>
                </a:solidFill>
                <a:latin typeface="Calibri" panose="020F0502020204030204" pitchFamily="34" charset="0"/>
              </a:rPr>
              <a:t>凝血因子</a:t>
            </a:r>
            <a:endParaRPr lang="it-IT" altLang="it-IT" sz="2000" dirty="0">
              <a:solidFill>
                <a:schemeClr val="accent2"/>
              </a:solidFill>
              <a:latin typeface="Calibri" panose="020F0502020204030204" pitchFamily="34" charset="0"/>
            </a:endParaRPr>
          </a:p>
        </p:txBody>
      </p:sp>
      <p:sp>
        <p:nvSpPr>
          <p:cNvPr id="46085" name="Text Box 5"/>
          <p:cNvSpPr txBox="1">
            <a:spLocks noChangeArrowheads="1"/>
          </p:cNvSpPr>
          <p:nvPr/>
        </p:nvSpPr>
        <p:spPr bwMode="auto">
          <a:xfrm>
            <a:off x="6529389" y="2151064"/>
            <a:ext cx="5300661"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2000" u="sng" dirty="0" smtClean="0">
                <a:solidFill>
                  <a:srgbClr val="FF0000"/>
                </a:solidFill>
                <a:latin typeface="Calibri" panose="020F0502020204030204" pitchFamily="34" charset="0"/>
              </a:rPr>
              <a:t>外来</a:t>
            </a:r>
            <a:r>
              <a:rPr lang="zh-CN" altLang="en-US" sz="2000" u="sng" dirty="0" smtClean="0">
                <a:solidFill>
                  <a:srgbClr val="FF0000"/>
                </a:solidFill>
                <a:latin typeface="Calibri" panose="020F0502020204030204" pitchFamily="34" charset="0"/>
              </a:rPr>
              <a:t>途径</a:t>
            </a:r>
            <a:endParaRPr lang="en-US" altLang="zh-CN" sz="2000" u="sng" dirty="0" smtClean="0">
              <a:solidFill>
                <a:srgbClr val="FF0000"/>
              </a:solidFill>
              <a:latin typeface="Calibri" panose="020F0502020204030204" pitchFamily="34" charset="0"/>
            </a:endParaRPr>
          </a:p>
          <a:p>
            <a:pPr>
              <a:spcBef>
                <a:spcPct val="50000"/>
              </a:spcBef>
              <a:buNone/>
            </a:pPr>
            <a:r>
              <a:rPr lang="zh-CN" altLang="en-US" sz="2000" dirty="0" smtClean="0">
                <a:solidFill>
                  <a:srgbClr val="FF0000"/>
                </a:solidFill>
                <a:latin typeface="Calibri" panose="020F0502020204030204" pitchFamily="34" charset="0"/>
              </a:rPr>
              <a:t>内皮和周围组织传输的蛋白质复合物，经纤维蛋白原促进血小板聚集</a:t>
            </a:r>
            <a:endParaRPr lang="it-IT" altLang="it-IT" sz="2000" dirty="0">
              <a:solidFill>
                <a:srgbClr val="FF0000"/>
              </a:solidFill>
              <a:latin typeface="Calibri" panose="020F0502020204030204" pitchFamily="34" charset="0"/>
            </a:endParaRPr>
          </a:p>
        </p:txBody>
      </p:sp>
      <p:sp>
        <p:nvSpPr>
          <p:cNvPr id="46086" name="Text Box 7"/>
          <p:cNvSpPr txBox="1">
            <a:spLocks noChangeArrowheads="1"/>
          </p:cNvSpPr>
          <p:nvPr/>
        </p:nvSpPr>
        <p:spPr bwMode="auto">
          <a:xfrm>
            <a:off x="7065964" y="120650"/>
            <a:ext cx="142539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Calibri" panose="020F0502020204030204" pitchFamily="34" charset="0"/>
              </a:rPr>
              <a:t>人源生物制品</a:t>
            </a:r>
            <a:endParaRPr lang="it-IT" altLang="it-IT" sz="1600" b="1" dirty="0">
              <a:latin typeface="Calibri" panose="020F0502020204030204" pitchFamily="34" charset="0"/>
            </a:endParaRPr>
          </a:p>
        </p:txBody>
      </p:sp>
      <p:grpSp>
        <p:nvGrpSpPr>
          <p:cNvPr id="46087" name="Group 8"/>
          <p:cNvGrpSpPr>
            <a:grpSpLocks/>
          </p:cNvGrpSpPr>
          <p:nvPr/>
        </p:nvGrpSpPr>
        <p:grpSpPr bwMode="auto">
          <a:xfrm>
            <a:off x="1554164" y="76201"/>
            <a:ext cx="1230312" cy="708025"/>
            <a:chOff x="4889" y="3734"/>
            <a:chExt cx="775" cy="446"/>
          </a:xfrm>
        </p:grpSpPr>
        <p:sp>
          <p:nvSpPr>
            <p:cNvPr id="46088" name="Rectangle 9"/>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4000" u="sng">
                <a:solidFill>
                  <a:schemeClr val="bg1"/>
                </a:solidFill>
                <a:latin typeface="Calibri" panose="020F0502020204030204" pitchFamily="34" charset="0"/>
              </a:endParaRPr>
            </a:p>
          </p:txBody>
        </p:sp>
        <p:sp>
          <p:nvSpPr>
            <p:cNvPr id="46089" name="Text Box 10"/>
            <p:cNvSpPr txBox="1">
              <a:spLocks noChangeArrowheads="1"/>
            </p:cNvSpPr>
            <p:nvPr/>
          </p:nvSpPr>
          <p:spPr bwMode="auto">
            <a:xfrm>
              <a:off x="4889" y="3734"/>
              <a:ext cx="754" cy="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4000" u="sng">
                  <a:solidFill>
                    <a:schemeClr val="bg1"/>
                  </a:solidFill>
                  <a:latin typeface="Calibri" panose="020F0502020204030204" pitchFamily="34" charset="0"/>
                </a:rPr>
                <a:t>GEM</a:t>
              </a:r>
              <a:endParaRPr lang="en-GB" altLang="it-IT" sz="4000" u="sng">
                <a:solidFill>
                  <a:schemeClr val="bg1"/>
                </a:solidFill>
                <a:latin typeface="Calibri" panose="020F0502020204030204" pitchFamily="34" charset="0"/>
              </a:endParaRPr>
            </a:p>
          </p:txBody>
        </p:sp>
      </p:grpSp>
    </p:spTree>
    <p:extLst>
      <p:ext uri="{BB962C8B-B14F-4D97-AF65-F5344CB8AC3E}">
        <p14:creationId xmlns:p14="http://schemas.microsoft.com/office/powerpoint/2010/main" xmlns="" val="1581992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extLst>
              <p:ext uri="{D42A27DB-BD31-4B8C-83A1-F6EECF244321}">
                <p14:modId xmlns:p14="http://schemas.microsoft.com/office/powerpoint/2010/main" xmlns="" val="1258968058"/>
              </p:ext>
            </p:extLst>
          </p:nvPr>
        </p:nvGraphicFramePr>
        <p:xfrm>
          <a:off x="104504" y="1436915"/>
          <a:ext cx="11652067" cy="5263944"/>
        </p:xfrm>
        <a:graphic>
          <a:graphicData uri="http://schemas.openxmlformats.org/drawingml/2006/table">
            <a:tbl>
              <a:tblPr firstRow="1" firstCol="1">
                <a:tableStyleId>{073A0DAA-6AF3-43AB-8588-CEC1D06C72B9}</a:tableStyleId>
              </a:tblPr>
              <a:tblGrid>
                <a:gridCol w="1856937">
                  <a:extLst>
                    <a:ext uri="{9D8B030D-6E8A-4147-A177-3AD203B41FA5}">
                      <a16:colId xmlns:a16="http://schemas.microsoft.com/office/drawing/2014/main" xmlns="" val="20000"/>
                    </a:ext>
                  </a:extLst>
                </a:gridCol>
                <a:gridCol w="1199770">
                  <a:extLst>
                    <a:ext uri="{9D8B030D-6E8A-4147-A177-3AD203B41FA5}">
                      <a16:colId xmlns:a16="http://schemas.microsoft.com/office/drawing/2014/main" xmlns="" val="20001"/>
                    </a:ext>
                  </a:extLst>
                </a:gridCol>
                <a:gridCol w="2219172">
                  <a:extLst>
                    <a:ext uri="{9D8B030D-6E8A-4147-A177-3AD203B41FA5}">
                      <a16:colId xmlns:a16="http://schemas.microsoft.com/office/drawing/2014/main" xmlns="" val="20002"/>
                    </a:ext>
                  </a:extLst>
                </a:gridCol>
                <a:gridCol w="3432691">
                  <a:extLst>
                    <a:ext uri="{9D8B030D-6E8A-4147-A177-3AD203B41FA5}">
                      <a16:colId xmlns:a16="http://schemas.microsoft.com/office/drawing/2014/main" xmlns="" val="20003"/>
                    </a:ext>
                  </a:extLst>
                </a:gridCol>
                <a:gridCol w="2081034">
                  <a:extLst>
                    <a:ext uri="{9D8B030D-6E8A-4147-A177-3AD203B41FA5}">
                      <a16:colId xmlns:a16="http://schemas.microsoft.com/office/drawing/2014/main" xmlns="" val="20004"/>
                    </a:ext>
                  </a:extLst>
                </a:gridCol>
                <a:gridCol w="862463">
                  <a:extLst>
                    <a:ext uri="{9D8B030D-6E8A-4147-A177-3AD203B41FA5}">
                      <a16:colId xmlns:a16="http://schemas.microsoft.com/office/drawing/2014/main" xmlns="" val="20005"/>
                    </a:ext>
                  </a:extLst>
                </a:gridCol>
              </a:tblGrid>
              <a:tr h="781480">
                <a:tc>
                  <a:txBody>
                    <a:bodyPr/>
                    <a:lstStyle/>
                    <a:p>
                      <a:pPr algn="ctr" fontAlgn="ctr"/>
                      <a:r>
                        <a:rPr lang="zh-CN" altLang="en-US" sz="1600" u="none" strike="noStrike" dirty="0" smtClean="0">
                          <a:effectLst/>
                        </a:rPr>
                        <a:t>商标</a:t>
                      </a:r>
                      <a:r>
                        <a:rPr lang="it-IT" sz="1600" u="none" strike="noStrike" dirty="0" smtClean="0">
                          <a:effectLst/>
                        </a:rPr>
                        <a:t>/</a:t>
                      </a:r>
                      <a:r>
                        <a:rPr lang="zh-CN" altLang="en-US" sz="1600" u="none" strike="noStrike" dirty="0" smtClean="0">
                          <a:effectLst/>
                        </a:rPr>
                        <a:t>商品名</a:t>
                      </a:r>
                      <a:endParaRPr lang="it-IT" sz="1600" b="0" i="0" u="none" strike="noStrike" dirty="0">
                        <a:solidFill>
                          <a:srgbClr val="FFFFFF"/>
                        </a:solidFill>
                        <a:effectLst/>
                        <a:latin typeface="Calibri" panose="020F0502020204030204" pitchFamily="34" charset="0"/>
                      </a:endParaRPr>
                    </a:p>
                  </a:txBody>
                  <a:tcPr marL="5957" marR="5957" marT="5957" marB="0" anchor="ctr"/>
                </a:tc>
                <a:tc>
                  <a:txBody>
                    <a:bodyPr/>
                    <a:lstStyle/>
                    <a:p>
                      <a:pPr algn="ctr" fontAlgn="ctr"/>
                      <a:r>
                        <a:rPr lang="zh-CN" altLang="en-US" sz="1600" b="0" i="0" u="none" strike="noStrike" dirty="0" smtClean="0">
                          <a:solidFill>
                            <a:srgbClr val="FFFFFF"/>
                          </a:solidFill>
                          <a:effectLst/>
                          <a:latin typeface="Calibri" panose="020F0502020204030204" pitchFamily="34" charset="0"/>
                        </a:rPr>
                        <a:t>厂商</a:t>
                      </a:r>
                      <a:endParaRPr lang="it-IT" sz="1600" b="0" i="0" u="none" strike="noStrike" dirty="0">
                        <a:solidFill>
                          <a:srgbClr val="FFFFFF"/>
                        </a:solidFill>
                        <a:effectLst/>
                        <a:latin typeface="Calibri" panose="020F0502020204030204" pitchFamily="34" charset="0"/>
                      </a:endParaRPr>
                    </a:p>
                  </a:txBody>
                  <a:tcPr marL="5957" marR="5957" marT="5957" marB="0" anchor="ctr"/>
                </a:tc>
                <a:tc>
                  <a:txBody>
                    <a:bodyPr/>
                    <a:lstStyle/>
                    <a:p>
                      <a:pPr algn="ctr" fontAlgn="ctr"/>
                      <a:r>
                        <a:rPr lang="zh-CN" altLang="en-US" sz="1600" b="0" i="0" u="none" strike="noStrike" dirty="0" smtClean="0">
                          <a:solidFill>
                            <a:srgbClr val="FFFFFF"/>
                          </a:solidFill>
                          <a:effectLst/>
                          <a:latin typeface="Calibri" panose="020F0502020204030204" pitchFamily="34" charset="0"/>
                        </a:rPr>
                        <a:t>组份</a:t>
                      </a:r>
                      <a:endParaRPr lang="it-IT" sz="1600" b="0" i="0" u="none" strike="noStrike" dirty="0">
                        <a:solidFill>
                          <a:srgbClr val="FFFFFF"/>
                        </a:solidFill>
                        <a:effectLst/>
                        <a:latin typeface="Calibri" panose="020F0502020204030204" pitchFamily="34" charset="0"/>
                      </a:endParaRPr>
                    </a:p>
                  </a:txBody>
                  <a:tcPr marL="5957" marR="5957" marT="5957" marB="0" anchor="ctr"/>
                </a:tc>
                <a:tc>
                  <a:txBody>
                    <a:bodyPr/>
                    <a:lstStyle/>
                    <a:p>
                      <a:pPr algn="ctr" fontAlgn="ctr"/>
                      <a:r>
                        <a:rPr lang="zh-CN" altLang="en-US" sz="1600" b="0" i="0" u="none" strike="noStrike" dirty="0" smtClean="0">
                          <a:solidFill>
                            <a:srgbClr val="FFFFFF"/>
                          </a:solidFill>
                          <a:effectLst/>
                          <a:latin typeface="Calibri" panose="020F0502020204030204" pitchFamily="34" charset="0"/>
                        </a:rPr>
                        <a:t>缺点</a:t>
                      </a:r>
                      <a:endParaRPr lang="it-IT" sz="1600" b="0" i="0" u="none" strike="noStrike" dirty="0">
                        <a:solidFill>
                          <a:srgbClr val="FFFFFF"/>
                        </a:solidFill>
                        <a:effectLst/>
                        <a:latin typeface="Calibri" panose="020F0502020204030204" pitchFamily="34" charset="0"/>
                      </a:endParaRPr>
                    </a:p>
                  </a:txBody>
                  <a:tcPr marL="5957" marR="5957" marT="5957" marB="0" anchor="ctr"/>
                </a:tc>
                <a:tc>
                  <a:txBody>
                    <a:bodyPr/>
                    <a:lstStyle/>
                    <a:p>
                      <a:pPr algn="ctr" fontAlgn="ctr"/>
                      <a:r>
                        <a:rPr lang="zh-CN" altLang="en-US" sz="1600" b="0" i="0" u="none" strike="noStrike" dirty="0" smtClean="0">
                          <a:solidFill>
                            <a:srgbClr val="FFFFFF"/>
                          </a:solidFill>
                          <a:effectLst/>
                          <a:latin typeface="Calibri" panose="020F0502020204030204" pitchFamily="34" charset="0"/>
                        </a:rPr>
                        <a:t>优点</a:t>
                      </a:r>
                      <a:endParaRPr lang="it-IT" sz="1600" b="0" i="0" u="none" strike="noStrike" dirty="0">
                        <a:solidFill>
                          <a:srgbClr val="FFFFFF"/>
                        </a:solidFill>
                        <a:effectLst/>
                        <a:latin typeface="Calibri" panose="020F0502020204030204" pitchFamily="34" charset="0"/>
                      </a:endParaRPr>
                    </a:p>
                  </a:txBody>
                  <a:tcPr marL="5957" marR="5957" marT="5957" marB="0" anchor="ctr"/>
                </a:tc>
                <a:tc>
                  <a:txBody>
                    <a:bodyPr/>
                    <a:lstStyle/>
                    <a:p>
                      <a:pPr algn="ctr" fontAlgn="ctr"/>
                      <a:r>
                        <a:rPr lang="zh-CN" altLang="en-US" sz="1600" u="none" strike="noStrike" dirty="0" smtClean="0">
                          <a:effectLst/>
                        </a:rPr>
                        <a:t>估计价格</a:t>
                      </a:r>
                      <a:r>
                        <a:rPr lang="it-IT" sz="1600" u="none" strike="noStrike" dirty="0" smtClean="0">
                          <a:effectLst/>
                        </a:rPr>
                        <a:t> </a:t>
                      </a:r>
                      <a:r>
                        <a:rPr lang="it-IT" sz="1600" u="none" strike="noStrike" dirty="0">
                          <a:effectLst/>
                        </a:rPr>
                        <a:t>€</a:t>
                      </a:r>
                      <a:endParaRPr lang="it-IT" sz="1600" b="0" i="0" u="none" strike="noStrike" dirty="0">
                        <a:solidFill>
                          <a:srgbClr val="FFFFFF"/>
                        </a:solidFill>
                        <a:effectLst/>
                        <a:latin typeface="Calibri" panose="020F0502020204030204" pitchFamily="34" charset="0"/>
                      </a:endParaRPr>
                    </a:p>
                  </a:txBody>
                  <a:tcPr marL="5957" marR="5957" marT="5957" marB="0" anchor="ctr"/>
                </a:tc>
                <a:extLst>
                  <a:ext uri="{0D108BD9-81ED-4DB2-BD59-A6C34878D82A}">
                    <a16:rowId xmlns:a16="http://schemas.microsoft.com/office/drawing/2014/main" xmlns="" val="10000"/>
                  </a:ext>
                </a:extLst>
              </a:tr>
              <a:tr h="975272">
                <a:tc>
                  <a:txBody>
                    <a:bodyPr/>
                    <a:lstStyle/>
                    <a:p>
                      <a:pPr algn="ctr" rtl="0" fontAlgn="ctr"/>
                      <a:r>
                        <a:rPr lang="it-IT" sz="2000" u="none" strike="noStrike" dirty="0">
                          <a:effectLst/>
                        </a:rPr>
                        <a:t>GRG</a:t>
                      </a:r>
                      <a:endParaRPr lang="it-IT" sz="2000" b="1" i="0" u="none" strike="noStrike" dirty="0">
                        <a:solidFill>
                          <a:srgbClr val="000099"/>
                        </a:solidFill>
                        <a:effectLst/>
                        <a:latin typeface="Calibri" panose="020F0502020204030204" pitchFamily="34" charset="0"/>
                      </a:endParaRPr>
                    </a:p>
                  </a:txBody>
                  <a:tcPr marL="5957" marR="5957" marT="5957" marB="0" anchor="ctr"/>
                </a:tc>
                <a:tc>
                  <a:txBody>
                    <a:bodyPr/>
                    <a:lstStyle/>
                    <a:p>
                      <a:pPr algn="ctr" rtl="0" fontAlgn="ctr"/>
                      <a:r>
                        <a:rPr lang="it-IT" sz="1200" u="none" strike="noStrike" dirty="0">
                          <a:effectLst/>
                        </a:rPr>
                        <a:t>Bard</a:t>
                      </a:r>
                      <a:endParaRPr lang="it-IT" sz="1200" b="0" i="0" u="none" strike="noStrike" dirty="0">
                        <a:solidFill>
                          <a:srgbClr val="000000"/>
                        </a:solidFill>
                        <a:effectLst/>
                        <a:latin typeface="Calibri" panose="020F0502020204030204" pitchFamily="34" charset="0"/>
                      </a:endParaRPr>
                    </a:p>
                  </a:txBody>
                  <a:tcPr marL="5957" marR="5957" marT="5957" marB="0" anchor="ctr"/>
                </a:tc>
                <a:tc>
                  <a:txBody>
                    <a:bodyPr/>
                    <a:lstStyle/>
                    <a:p>
                      <a:pPr algn="ctr" rtl="0" fontAlgn="ctr"/>
                      <a:r>
                        <a:rPr lang="zh-CN" altLang="en-US" sz="1200" u="none" strike="noStrike" dirty="0" smtClean="0">
                          <a:effectLst/>
                        </a:rPr>
                        <a:t>明胶 </a:t>
                      </a:r>
                      <a:r>
                        <a:rPr lang="en-US" altLang="zh-CN" sz="1200" u="none" strike="noStrike" dirty="0" smtClean="0">
                          <a:effectLst/>
                        </a:rPr>
                        <a:t>+</a:t>
                      </a:r>
                      <a:r>
                        <a:rPr lang="zh-CN" altLang="en-US" sz="1200" u="none" strike="noStrike" dirty="0" smtClean="0">
                          <a:effectLst/>
                        </a:rPr>
                        <a:t>间苯二酚</a:t>
                      </a:r>
                    </a:p>
                    <a:p>
                      <a:pPr algn="ctr" rtl="0" fontAlgn="ctr"/>
                      <a:r>
                        <a:rPr lang="en-US" altLang="zh-CN" sz="1200" u="none" strike="noStrike" dirty="0" smtClean="0">
                          <a:effectLst/>
                        </a:rPr>
                        <a:t>+</a:t>
                      </a:r>
                      <a:r>
                        <a:rPr lang="zh-CN" altLang="en-US" sz="1200" u="none" strike="noStrike" dirty="0" smtClean="0">
                          <a:effectLst/>
                        </a:rPr>
                        <a:t>戊二醛</a:t>
                      </a:r>
                      <a:r>
                        <a:rPr lang="en-US" altLang="zh-CN" sz="1200" u="none" strike="noStrike" dirty="0" smtClean="0">
                          <a:effectLst/>
                        </a:rPr>
                        <a:t>(</a:t>
                      </a:r>
                      <a:r>
                        <a:rPr lang="zh-CN" altLang="en-US" sz="1200" u="none" strike="noStrike" dirty="0" smtClean="0">
                          <a:effectLst/>
                        </a:rPr>
                        <a:t>固化剂</a:t>
                      </a:r>
                      <a:r>
                        <a:rPr lang="en-US" altLang="zh-CN" sz="1200" u="none" strike="noStrike" dirty="0" smtClean="0">
                          <a:effectLst/>
                        </a:rPr>
                        <a:t>)</a:t>
                      </a:r>
                    </a:p>
                  </a:txBody>
                  <a:tcPr marL="5957" marR="5957" marT="5957" marB="0" anchor="ctr"/>
                </a:tc>
                <a:tc>
                  <a:txBody>
                    <a:bodyPr/>
                    <a:lstStyle/>
                    <a:p>
                      <a:pPr marL="0" indent="0" algn="l" rtl="0" fontAlgn="ctr">
                        <a:buFont typeface="Arial" panose="020B0604020202020204" pitchFamily="34" charset="0"/>
                        <a:buNone/>
                      </a:pPr>
                      <a:r>
                        <a:rPr lang="zh-CN" altLang="en-US" sz="1200" u="none" strike="noStrike" dirty="0" smtClean="0">
                          <a:effectLst/>
                        </a:rPr>
                        <a:t>应用于干燥部位</a:t>
                      </a:r>
                      <a:endParaRPr lang="en-US" altLang="zh-CN" sz="1200" u="none" strike="noStrike" dirty="0" smtClean="0">
                        <a:effectLst/>
                      </a:endParaRPr>
                    </a:p>
                    <a:p>
                      <a:pPr marL="0" indent="0" algn="l" rtl="0" fontAlgn="ctr">
                        <a:buFont typeface="Arial" panose="020B0604020202020204" pitchFamily="34" charset="0"/>
                        <a:buNone/>
                      </a:pPr>
                      <a:r>
                        <a:rPr lang="zh-CN" altLang="en-US" sz="1200" u="none" strike="noStrike" dirty="0" smtClean="0">
                          <a:effectLst/>
                        </a:rPr>
                        <a:t>非即</a:t>
                      </a:r>
                      <a:r>
                        <a:rPr lang="zh-CN" altLang="en-US" sz="1200" u="none" strike="noStrike" dirty="0" smtClean="0">
                          <a:effectLst/>
                        </a:rPr>
                        <a:t>用（如已</a:t>
                      </a:r>
                      <a:r>
                        <a:rPr lang="zh-CN" altLang="en-US" sz="1200" u="none" strike="noStrike" dirty="0" smtClean="0">
                          <a:effectLst/>
                        </a:rPr>
                        <a:t>融化而未</a:t>
                      </a:r>
                      <a:r>
                        <a:rPr lang="zh-CN" altLang="en-US" sz="1200" u="none" strike="noStrike" dirty="0" smtClean="0">
                          <a:effectLst/>
                        </a:rPr>
                        <a:t>用，</a:t>
                      </a:r>
                      <a:r>
                        <a:rPr lang="zh-CN" altLang="en-US" sz="1200" u="none" strike="noStrike" dirty="0" smtClean="0">
                          <a:effectLst/>
                        </a:rPr>
                        <a:t>则应废弃</a:t>
                      </a:r>
                      <a:r>
                        <a:rPr lang="zh-CN" altLang="en-US" sz="1200" u="none" strike="noStrike" dirty="0" smtClean="0">
                          <a:effectLst/>
                        </a:rPr>
                        <a:t>）</a:t>
                      </a:r>
                      <a:endParaRPr lang="en-US" altLang="zh-CN" sz="1200" u="none" strike="noStrike" dirty="0" smtClean="0">
                        <a:effectLst/>
                      </a:endParaRPr>
                    </a:p>
                    <a:p>
                      <a:pPr marL="0" indent="0" algn="l" rtl="0" fontAlgn="ctr">
                        <a:buFont typeface="Arial" panose="020B0604020202020204" pitchFamily="34" charset="0"/>
                        <a:buNone/>
                      </a:pPr>
                      <a:r>
                        <a:rPr lang="zh-CN" altLang="en-US" sz="1200" u="none" strike="noStrike" dirty="0" smtClean="0">
                          <a:effectLst/>
                        </a:rPr>
                        <a:t>获批用于数个适应症（主动脉夹层）</a:t>
                      </a:r>
                      <a:endParaRPr lang="it-IT" sz="1200" b="0" i="0" u="none" strike="noStrike" dirty="0">
                        <a:solidFill>
                          <a:srgbClr val="333399"/>
                        </a:solidFill>
                        <a:effectLst/>
                        <a:latin typeface="Calibri" panose="020F0502020204030204" pitchFamily="34" charset="0"/>
                      </a:endParaRPr>
                    </a:p>
                  </a:txBody>
                  <a:tcPr marL="5957" marR="5957" marT="5957" marB="0" anchor="ctr"/>
                </a:tc>
                <a:tc rowSpan="4">
                  <a:txBody>
                    <a:bodyPr/>
                    <a:lstStyle/>
                    <a:p>
                      <a:pPr algn="ctr" rtl="0" fontAlgn="ctr"/>
                      <a:r>
                        <a:rPr lang="it-IT" sz="1200" u="none" strike="noStrike" dirty="0">
                          <a:effectLst/>
                        </a:rPr>
                        <a:t>  </a:t>
                      </a:r>
                      <a:r>
                        <a:rPr lang="zh-CN" altLang="en-US" sz="1200" u="none" strike="noStrike" dirty="0" smtClean="0">
                          <a:effectLst/>
                        </a:rPr>
                        <a:t>密封效果良好</a:t>
                      </a:r>
                      <a:endParaRPr lang="en-US" sz="1200" u="none" strike="noStrike" dirty="0">
                        <a:effectLst/>
                      </a:endParaRPr>
                    </a:p>
                    <a:p>
                      <a:pPr algn="ctr" rtl="0" fontAlgn="ctr"/>
                      <a:r>
                        <a:rPr lang="en-US" sz="1200" u="none" strike="noStrike" dirty="0">
                          <a:effectLst/>
                        </a:rPr>
                        <a:t> </a:t>
                      </a:r>
                      <a:r>
                        <a:rPr lang="zh-CN" altLang="en-US" sz="1200" u="none" strike="noStrike" dirty="0" smtClean="0">
                          <a:effectLst/>
                        </a:rPr>
                        <a:t>无传染病毒风险</a:t>
                      </a:r>
                      <a:endParaRPr lang="en-US" altLang="zh-CN" sz="1200" u="none" strike="noStrike" dirty="0" smtClean="0">
                        <a:effectLst/>
                      </a:endParaRPr>
                    </a:p>
                    <a:p>
                      <a:pPr algn="ctr" rtl="0" fontAlgn="ctr"/>
                      <a:r>
                        <a:rPr lang="zh-CN" altLang="en-US" sz="1200" u="none" strike="noStrike" dirty="0" smtClean="0">
                          <a:effectLst/>
                        </a:rPr>
                        <a:t>生物相容性</a:t>
                      </a:r>
                      <a:r>
                        <a:rPr lang="it-IT" sz="1200" u="none" strike="noStrike" dirty="0">
                          <a:effectLst/>
                        </a:rPr>
                        <a:t/>
                      </a:r>
                      <a:br>
                        <a:rPr lang="it-IT" sz="1200" u="none" strike="noStrike" dirty="0">
                          <a:effectLst/>
                        </a:rPr>
                      </a:br>
                      <a:endParaRPr lang="it-IT" sz="1200" b="0" i="0" u="none" strike="noStrike" dirty="0">
                        <a:solidFill>
                          <a:srgbClr val="333399"/>
                        </a:solidFill>
                        <a:effectLst/>
                        <a:latin typeface="Calibri" panose="020F0502020204030204" pitchFamily="34" charset="0"/>
                      </a:endParaRPr>
                    </a:p>
                  </a:txBody>
                  <a:tcPr marL="5957" marR="5957" marT="5957" marB="0" anchor="ctr"/>
                </a:tc>
                <a:tc>
                  <a:txBody>
                    <a:bodyPr/>
                    <a:lstStyle/>
                    <a:p>
                      <a:pPr algn="ctr" rtl="0" fontAlgn="ctr"/>
                      <a:r>
                        <a:rPr lang="it-IT" sz="1200" u="none" strike="noStrike" dirty="0" smtClean="0">
                          <a:effectLst/>
                        </a:rPr>
                        <a:t>182.00/pack</a:t>
                      </a:r>
                      <a:endParaRPr lang="it-IT" sz="1200" b="0" i="0" u="none" strike="noStrike" dirty="0">
                        <a:solidFill>
                          <a:srgbClr val="333399"/>
                        </a:solidFill>
                        <a:effectLst/>
                        <a:latin typeface="Calibri" panose="020F0502020204030204" pitchFamily="34" charset="0"/>
                      </a:endParaRPr>
                    </a:p>
                  </a:txBody>
                  <a:tcPr marL="5957" marR="5957" marT="5957" marB="0" anchor="ctr"/>
                </a:tc>
                <a:extLst>
                  <a:ext uri="{0D108BD9-81ED-4DB2-BD59-A6C34878D82A}">
                    <a16:rowId xmlns:a16="http://schemas.microsoft.com/office/drawing/2014/main" xmlns="" val="10001"/>
                  </a:ext>
                </a:extLst>
              </a:tr>
              <a:tr h="1362856">
                <a:tc>
                  <a:txBody>
                    <a:bodyPr/>
                    <a:lstStyle/>
                    <a:p>
                      <a:pPr algn="ctr" rtl="0" fontAlgn="ctr"/>
                      <a:r>
                        <a:rPr lang="it-IT" sz="2000" u="none" strike="noStrike" dirty="0">
                          <a:effectLst/>
                        </a:rPr>
                        <a:t>COSEAL </a:t>
                      </a:r>
                      <a:endParaRPr lang="it-IT" sz="2000" b="1" i="0" u="none" strike="noStrike" dirty="0">
                        <a:solidFill>
                          <a:srgbClr val="000099"/>
                        </a:solidFill>
                        <a:effectLst/>
                        <a:latin typeface="Calibri" panose="020F0502020204030204" pitchFamily="34" charset="0"/>
                      </a:endParaRPr>
                    </a:p>
                  </a:txBody>
                  <a:tcPr marL="5957" marR="5957" marT="5957" marB="0" anchor="ctr"/>
                </a:tc>
                <a:tc>
                  <a:txBody>
                    <a:bodyPr/>
                    <a:lstStyle/>
                    <a:p>
                      <a:pPr algn="ctr" rtl="0" fontAlgn="ctr"/>
                      <a:r>
                        <a:rPr lang="it-IT" sz="1200" u="none" strike="noStrike">
                          <a:effectLst/>
                        </a:rPr>
                        <a:t>Baxter</a:t>
                      </a:r>
                      <a:endParaRPr lang="it-IT" sz="1200" b="0" i="0" u="none" strike="noStrike">
                        <a:solidFill>
                          <a:srgbClr val="000000"/>
                        </a:solidFill>
                        <a:effectLst/>
                        <a:latin typeface="Calibri" panose="020F0502020204030204" pitchFamily="34" charset="0"/>
                      </a:endParaRPr>
                    </a:p>
                  </a:txBody>
                  <a:tcPr marL="5957" marR="5957" marT="5957" marB="0" anchor="ctr"/>
                </a:tc>
                <a:tc>
                  <a:txBody>
                    <a:bodyPr/>
                    <a:lstStyle/>
                    <a:p>
                      <a:pPr algn="ctr" rtl="0" fontAlgn="ctr"/>
                      <a:r>
                        <a:rPr lang="zh-CN" altLang="en-US" sz="1200" u="none" strike="noStrike" dirty="0" smtClean="0">
                          <a:effectLst/>
                        </a:rPr>
                        <a:t>两种聚乙二醇聚合物</a:t>
                      </a:r>
                      <a:endParaRPr lang="en-US" sz="1200" u="none" strike="noStrike" dirty="0">
                        <a:effectLst/>
                      </a:endParaRPr>
                    </a:p>
                  </a:txBody>
                  <a:tcPr marL="5957" marR="5957" marT="5957" marB="0" anchor="ctr"/>
                </a:tc>
                <a:tc>
                  <a:txBody>
                    <a:bodyPr/>
                    <a:lstStyle/>
                    <a:p>
                      <a:pPr algn="l" rtl="0" fontAlgn="ctr"/>
                      <a:r>
                        <a:rPr lang="zh-CN" altLang="en-US" sz="1200" u="none" strike="noStrike" dirty="0" smtClean="0">
                          <a:effectLst/>
                        </a:rPr>
                        <a:t>昂贵</a:t>
                      </a:r>
                      <a:r>
                        <a:rPr lang="it-IT" sz="1200" u="none" strike="noStrike" dirty="0" smtClean="0">
                          <a:effectLst/>
                        </a:rPr>
                        <a:t> </a:t>
                      </a:r>
                      <a:r>
                        <a:rPr lang="it-IT" sz="1200" u="none" strike="noStrike" dirty="0">
                          <a:effectLst/>
                        </a:rPr>
                        <a:t>( 4 ml </a:t>
                      </a:r>
                      <a:r>
                        <a:rPr lang="zh-CN" altLang="en-US" sz="1200" u="none" strike="noStrike" dirty="0" smtClean="0">
                          <a:effectLst/>
                        </a:rPr>
                        <a:t>约</a:t>
                      </a:r>
                      <a:r>
                        <a:rPr lang="it-IT" sz="1200" u="none" strike="noStrike" dirty="0" smtClean="0">
                          <a:effectLst/>
                        </a:rPr>
                        <a:t> </a:t>
                      </a:r>
                      <a:r>
                        <a:rPr lang="it-IT" sz="1200" u="none" strike="noStrike" dirty="0">
                          <a:effectLst/>
                        </a:rPr>
                        <a:t>€ </a:t>
                      </a:r>
                      <a:r>
                        <a:rPr lang="it-IT" sz="1200" u="none" strike="noStrike" dirty="0" smtClean="0">
                          <a:effectLst/>
                        </a:rPr>
                        <a:t>500.00</a:t>
                      </a:r>
                      <a:r>
                        <a:rPr lang="it-IT" sz="1200" u="none" strike="noStrike" dirty="0">
                          <a:effectLst/>
                        </a:rPr>
                        <a:t>)</a:t>
                      </a:r>
                      <a:br>
                        <a:rPr lang="it-IT" sz="1200" u="none" strike="noStrike" dirty="0">
                          <a:effectLst/>
                        </a:rPr>
                      </a:br>
                      <a:r>
                        <a:rPr lang="zh-CN" altLang="en-US" sz="1200" u="none" strike="noStrike" dirty="0" smtClean="0">
                          <a:effectLst/>
                        </a:rPr>
                        <a:t>非即</a:t>
                      </a:r>
                      <a:r>
                        <a:rPr lang="zh-CN" altLang="en-US" sz="1200" u="none" strike="noStrike" dirty="0" smtClean="0">
                          <a:effectLst/>
                        </a:rPr>
                        <a:t>用</a:t>
                      </a:r>
                      <a:endParaRPr lang="en-US" sz="1200" u="none" strike="noStrike" dirty="0">
                        <a:effectLst/>
                      </a:endParaRPr>
                    </a:p>
                    <a:p>
                      <a:pPr algn="l" rtl="0" fontAlgn="ctr"/>
                      <a:r>
                        <a:rPr lang="en-US" sz="1200" u="none" strike="noStrike" dirty="0" smtClean="0">
                          <a:effectLst/>
                        </a:rPr>
                        <a:t>(</a:t>
                      </a:r>
                      <a:r>
                        <a:rPr lang="zh-CN" altLang="en-US" sz="1200" u="none" strike="noStrike" dirty="0" smtClean="0">
                          <a:effectLst/>
                        </a:rPr>
                        <a:t>混合组件</a:t>
                      </a:r>
                      <a:r>
                        <a:rPr lang="en-US" sz="1200" u="none" strike="noStrike" dirty="0" smtClean="0">
                          <a:effectLst/>
                        </a:rPr>
                        <a:t>, </a:t>
                      </a:r>
                      <a:r>
                        <a:rPr lang="zh-CN" altLang="en-US" sz="1200" u="none" strike="noStrike" dirty="0" smtClean="0">
                          <a:effectLst/>
                        </a:rPr>
                        <a:t>注射器套件</a:t>
                      </a:r>
                      <a:r>
                        <a:rPr lang="en-US" sz="1200" u="none" strike="noStrike" dirty="0" smtClean="0">
                          <a:effectLst/>
                        </a:rPr>
                        <a:t>,</a:t>
                      </a:r>
                      <a:r>
                        <a:rPr lang="zh-CN" altLang="en-US" sz="1200" u="none" strike="noStrike" dirty="0" smtClean="0">
                          <a:effectLst/>
                        </a:rPr>
                        <a:t>等</a:t>
                      </a:r>
                      <a:r>
                        <a:rPr lang="en-US" sz="1200" u="none" strike="noStrike" dirty="0" smtClean="0">
                          <a:effectLst/>
                        </a:rPr>
                        <a:t>)</a:t>
                      </a:r>
                      <a:endParaRPr lang="en-US" sz="1200" u="none" strike="noStrike" baseline="0" dirty="0">
                        <a:effectLst/>
                      </a:endParaRPr>
                    </a:p>
                    <a:p>
                      <a:pPr algn="l" rtl="0" fontAlgn="ctr"/>
                      <a:r>
                        <a:rPr lang="zh-CN" altLang="en-US" sz="1200" u="none" strike="noStrike" dirty="0" smtClean="0">
                          <a:effectLst/>
                        </a:rPr>
                        <a:t>获批用于数个适应症（血管外科），但后来也用于肺气滞</a:t>
                      </a:r>
                      <a:endParaRPr lang="it-IT" sz="1200" b="0" i="0" u="none" strike="noStrike" dirty="0">
                        <a:solidFill>
                          <a:srgbClr val="333399"/>
                        </a:solidFill>
                        <a:effectLst/>
                        <a:latin typeface="Calibri" panose="020F0502020204030204" pitchFamily="34" charset="0"/>
                      </a:endParaRPr>
                    </a:p>
                  </a:txBody>
                  <a:tcPr marL="5957" marR="5957" marT="5957" marB="0" anchor="ctr"/>
                </a:tc>
                <a:tc vMerge="1">
                  <a:txBody>
                    <a:bodyPr/>
                    <a:lstStyle/>
                    <a:p>
                      <a:endParaRPr lang="it-IT"/>
                    </a:p>
                  </a:txBody>
                  <a:tcPr/>
                </a:tc>
                <a:tc>
                  <a:txBody>
                    <a:bodyPr/>
                    <a:lstStyle/>
                    <a:p>
                      <a:pPr algn="ctr" rtl="0" fontAlgn="ctr"/>
                      <a:r>
                        <a:rPr lang="it-IT" sz="1200" u="none" strike="noStrike" dirty="0" smtClean="0">
                          <a:effectLst/>
                        </a:rPr>
                        <a:t>363.00/2ml  520.00/4ml 670.00/8ml</a:t>
                      </a:r>
                      <a:endParaRPr lang="it-IT" sz="1200" b="0" i="0" u="none" strike="noStrike" dirty="0">
                        <a:solidFill>
                          <a:srgbClr val="333399"/>
                        </a:solidFill>
                        <a:effectLst/>
                        <a:latin typeface="Calibri" panose="020F0502020204030204" pitchFamily="34" charset="0"/>
                      </a:endParaRPr>
                    </a:p>
                  </a:txBody>
                  <a:tcPr marL="5957" marR="5957" marT="5957" marB="0" anchor="ctr"/>
                </a:tc>
                <a:extLst>
                  <a:ext uri="{0D108BD9-81ED-4DB2-BD59-A6C34878D82A}">
                    <a16:rowId xmlns:a16="http://schemas.microsoft.com/office/drawing/2014/main" xmlns="" val="10002"/>
                  </a:ext>
                </a:extLst>
              </a:tr>
              <a:tr h="1362856">
                <a:tc>
                  <a:txBody>
                    <a:bodyPr/>
                    <a:lstStyle/>
                    <a:p>
                      <a:pPr algn="ctr" rtl="0" fontAlgn="ctr"/>
                      <a:r>
                        <a:rPr lang="it-IT" sz="2000" u="none" strike="noStrike" dirty="0" err="1">
                          <a:effectLst/>
                        </a:rPr>
                        <a:t>VascuSeal</a:t>
                      </a:r>
                      <a:r>
                        <a:rPr lang="it-IT" sz="2000" u="none" strike="noStrike" dirty="0">
                          <a:effectLst/>
                        </a:rPr>
                        <a:t>                                                    </a:t>
                      </a:r>
                      <a:r>
                        <a:rPr lang="it-IT" sz="2000" u="none" strike="noStrike" dirty="0" err="1">
                          <a:effectLst/>
                        </a:rPr>
                        <a:t>Duraseal</a:t>
                      </a:r>
                      <a:endParaRPr lang="it-IT" sz="2000" b="1" i="0" u="none" strike="noStrike" dirty="0">
                        <a:solidFill>
                          <a:srgbClr val="000099"/>
                        </a:solidFill>
                        <a:effectLst/>
                        <a:latin typeface="Calibri" panose="020F0502020204030204" pitchFamily="34" charset="0"/>
                      </a:endParaRPr>
                    </a:p>
                  </a:txBody>
                  <a:tcPr marL="5957" marR="5957" marT="5957" marB="0" anchor="ctr"/>
                </a:tc>
                <a:tc>
                  <a:txBody>
                    <a:bodyPr/>
                    <a:lstStyle/>
                    <a:p>
                      <a:pPr algn="ctr" rtl="0" fontAlgn="ctr"/>
                      <a:r>
                        <a:rPr lang="it-IT" sz="1200" u="none" strike="noStrike" dirty="0" err="1">
                          <a:effectLst/>
                        </a:rPr>
                        <a:t>Covidien</a:t>
                      </a:r>
                      <a:endParaRPr lang="it-IT" sz="1200" b="0" i="0" u="none" strike="noStrike" dirty="0">
                        <a:solidFill>
                          <a:srgbClr val="000000"/>
                        </a:solidFill>
                        <a:effectLst/>
                        <a:latin typeface="Calibri" panose="020F0502020204030204" pitchFamily="34" charset="0"/>
                      </a:endParaRPr>
                    </a:p>
                  </a:txBody>
                  <a:tcPr marL="5957" marR="5957" marT="5957" marB="0" anchor="ctr"/>
                </a:tc>
                <a:tc>
                  <a:txBody>
                    <a:bodyPr/>
                    <a:lstStyle/>
                    <a:p>
                      <a:pPr algn="ctr" rtl="0" fontAlgn="ctr"/>
                      <a:r>
                        <a:rPr lang="en-US" sz="1200" u="none" strike="noStrike" dirty="0" smtClean="0">
                          <a:effectLst/>
                        </a:rPr>
                        <a:t>Polyethylene glycol </a:t>
                      </a:r>
                      <a:r>
                        <a:rPr lang="it-IT" sz="1200" u="none" strike="noStrike" dirty="0" smtClean="0">
                          <a:effectLst/>
                        </a:rPr>
                        <a:t>+ </a:t>
                      </a:r>
                      <a:r>
                        <a:rPr lang="it-IT" sz="1200" u="none" strike="noStrike" dirty="0" err="1" smtClean="0">
                          <a:effectLst/>
                        </a:rPr>
                        <a:t>Trilysine</a:t>
                      </a:r>
                      <a:endParaRPr lang="it-IT" sz="1200" u="none" strike="noStrike" dirty="0">
                        <a:effectLst/>
                      </a:endParaRPr>
                    </a:p>
                  </a:txBody>
                  <a:tcPr marL="5957" marR="5957" marT="5957" marB="0" anchor="ctr"/>
                </a:tc>
                <a:tc>
                  <a:txBody>
                    <a:bodyPr/>
                    <a:lstStyle/>
                    <a:p>
                      <a:pPr algn="l" rtl="0" fontAlgn="ctr"/>
                      <a:r>
                        <a:rPr lang="zh-CN" altLang="en-US" sz="1200" u="none" strike="noStrike" dirty="0" smtClean="0">
                          <a:effectLst/>
                        </a:rPr>
                        <a:t>非即</a:t>
                      </a:r>
                      <a:r>
                        <a:rPr lang="zh-CN" altLang="en-US" sz="1200" u="none" strike="noStrike" dirty="0" smtClean="0">
                          <a:effectLst/>
                        </a:rPr>
                        <a:t>用</a:t>
                      </a:r>
                      <a:r>
                        <a:rPr lang="it-IT" sz="1200" u="none" strike="noStrike" dirty="0">
                          <a:effectLst/>
                        </a:rPr>
                        <a:t/>
                      </a:r>
                      <a:br>
                        <a:rPr lang="it-IT" sz="1200" u="none" strike="noStrike" dirty="0">
                          <a:effectLst/>
                        </a:rPr>
                      </a:br>
                      <a:r>
                        <a:rPr lang="it-IT" sz="1200" u="none" strike="noStrike" dirty="0">
                          <a:effectLst/>
                        </a:rPr>
                        <a:t>VascuSeal: </a:t>
                      </a:r>
                      <a:r>
                        <a:rPr lang="en-US" altLang="zh-CN" sz="1200" u="none" strike="noStrike" dirty="0" smtClean="0">
                          <a:effectLst/>
                        </a:rPr>
                        <a:t>CE</a:t>
                      </a:r>
                      <a:r>
                        <a:rPr lang="zh-CN" altLang="en-US" sz="1200" u="none" strike="noStrike" dirty="0" smtClean="0">
                          <a:effectLst/>
                        </a:rPr>
                        <a:t>标志，血管密封剂</a:t>
                      </a:r>
                      <a:r>
                        <a:rPr lang="it-IT" sz="1200" u="none" strike="noStrike" dirty="0">
                          <a:effectLst/>
                        </a:rPr>
                        <a:t/>
                      </a:r>
                      <a:br>
                        <a:rPr lang="it-IT" sz="1200" u="none" strike="noStrike" dirty="0">
                          <a:effectLst/>
                        </a:rPr>
                      </a:br>
                      <a:r>
                        <a:rPr lang="it-IT" sz="1200" u="none" strike="noStrike" dirty="0" smtClean="0">
                          <a:effectLst/>
                        </a:rPr>
                        <a:t>DuraSeal:  </a:t>
                      </a:r>
                      <a:r>
                        <a:rPr lang="en-US" altLang="zh-CN" sz="1200" u="none" strike="noStrike" dirty="0" smtClean="0">
                          <a:effectLst/>
                        </a:rPr>
                        <a:t>CE</a:t>
                      </a:r>
                      <a:r>
                        <a:rPr lang="zh-CN" altLang="en-US" sz="1200" u="none" strike="noStrike" dirty="0" smtClean="0">
                          <a:effectLst/>
                        </a:rPr>
                        <a:t>标志，血管应用，</a:t>
                      </a:r>
                      <a:r>
                        <a:rPr lang="en-US" altLang="zh-CN" sz="1200" u="none" strike="noStrike" dirty="0" smtClean="0">
                          <a:effectLst/>
                        </a:rPr>
                        <a:t>FDA</a:t>
                      </a:r>
                      <a:r>
                        <a:rPr lang="zh-CN" altLang="en-US" sz="1200" u="none" strike="noStrike" dirty="0" smtClean="0">
                          <a:effectLst/>
                        </a:rPr>
                        <a:t>批准用于封闭硬脑膜</a:t>
                      </a:r>
                      <a:r>
                        <a:rPr lang="it-IT" sz="1200" u="none" strike="noStrike" dirty="0">
                          <a:effectLst/>
                        </a:rPr>
                        <a:t/>
                      </a:r>
                      <a:br>
                        <a:rPr lang="it-IT" sz="1200" u="none" strike="noStrike" dirty="0">
                          <a:effectLst/>
                        </a:rPr>
                      </a:br>
                      <a:r>
                        <a:rPr lang="zh-CN" altLang="en-US" sz="1200" u="none" strike="noStrike" dirty="0" smtClean="0">
                          <a:effectLst/>
                        </a:rPr>
                        <a:t>推荐用于干燥部位</a:t>
                      </a:r>
                      <a:endParaRPr lang="it-IT" sz="1200" b="0" i="0" u="none" strike="noStrike" dirty="0">
                        <a:solidFill>
                          <a:srgbClr val="333399"/>
                        </a:solidFill>
                        <a:effectLst/>
                        <a:latin typeface="Calibri" panose="020F0502020204030204" pitchFamily="34" charset="0"/>
                      </a:endParaRPr>
                    </a:p>
                  </a:txBody>
                  <a:tcPr marL="5957" marR="5957" marT="5957" marB="0" anchor="ctr"/>
                </a:tc>
                <a:tc vMerge="1">
                  <a:txBody>
                    <a:bodyPr/>
                    <a:lstStyle/>
                    <a:p>
                      <a:endParaRPr lang="it-IT"/>
                    </a:p>
                  </a:txBody>
                  <a:tcPr/>
                </a:tc>
                <a:tc>
                  <a:txBody>
                    <a:bodyPr/>
                    <a:lstStyle/>
                    <a:p>
                      <a:pPr algn="ctr" rtl="0" fontAlgn="ctr"/>
                      <a:r>
                        <a:rPr lang="it-IT" sz="1200" u="none" strike="noStrike" dirty="0" err="1">
                          <a:effectLst/>
                        </a:rPr>
                        <a:t>Pleuraseal</a:t>
                      </a:r>
                      <a:r>
                        <a:rPr lang="it-IT" sz="1200" u="none" strike="noStrike" dirty="0">
                          <a:effectLst/>
                        </a:rPr>
                        <a:t> </a:t>
                      </a:r>
                      <a:r>
                        <a:rPr lang="it-IT" sz="1200" u="none" strike="noStrike" dirty="0" smtClean="0">
                          <a:effectLst/>
                        </a:rPr>
                        <a:t>500.00/kit 479.00/5ml</a:t>
                      </a:r>
                      <a:endParaRPr lang="it-IT" sz="1200" b="0" i="0" u="none" strike="noStrike" dirty="0">
                        <a:solidFill>
                          <a:srgbClr val="333399"/>
                        </a:solidFill>
                        <a:effectLst/>
                        <a:latin typeface="Calibri" panose="020F0502020204030204" pitchFamily="34" charset="0"/>
                      </a:endParaRPr>
                    </a:p>
                  </a:txBody>
                  <a:tcPr marL="5957" marR="5957" marT="5957" marB="0" anchor="ctr"/>
                </a:tc>
                <a:extLst>
                  <a:ext uri="{0D108BD9-81ED-4DB2-BD59-A6C34878D82A}">
                    <a16:rowId xmlns:a16="http://schemas.microsoft.com/office/drawing/2014/main" xmlns="" val="10003"/>
                  </a:ext>
                </a:extLst>
              </a:tr>
              <a:tr h="781480">
                <a:tc>
                  <a:txBody>
                    <a:bodyPr/>
                    <a:lstStyle/>
                    <a:p>
                      <a:pPr algn="ctr" rtl="0" fontAlgn="ctr"/>
                      <a:r>
                        <a:rPr lang="it-IT" sz="2000" u="none" strike="noStrike" dirty="0">
                          <a:effectLst/>
                        </a:rPr>
                        <a:t>TissuePatch</a:t>
                      </a:r>
                      <a:r>
                        <a:rPr lang="it-IT" sz="2000" u="none" strike="noStrike" baseline="30000" dirty="0">
                          <a:effectLst/>
                        </a:rPr>
                        <a:t>3TM</a:t>
                      </a:r>
                      <a:endParaRPr lang="it-IT" sz="2000" b="1" i="0" u="none" strike="noStrike" dirty="0">
                        <a:solidFill>
                          <a:srgbClr val="000099"/>
                        </a:solidFill>
                        <a:effectLst/>
                        <a:latin typeface="Calibri" panose="020F0502020204030204" pitchFamily="34" charset="0"/>
                      </a:endParaRPr>
                    </a:p>
                  </a:txBody>
                  <a:tcPr marL="5957" marR="5957" marT="5957" marB="0" anchor="ctr"/>
                </a:tc>
                <a:tc>
                  <a:txBody>
                    <a:bodyPr/>
                    <a:lstStyle/>
                    <a:p>
                      <a:pPr algn="ctr" rtl="0" fontAlgn="ctr"/>
                      <a:r>
                        <a:rPr lang="it-IT" sz="1200" u="none" strike="noStrike">
                          <a:effectLst/>
                        </a:rPr>
                        <a:t>Tissuemed</a:t>
                      </a:r>
                      <a:endParaRPr lang="it-IT" sz="1200" b="0" i="0" u="none" strike="noStrike">
                        <a:solidFill>
                          <a:srgbClr val="000000"/>
                        </a:solidFill>
                        <a:effectLst/>
                        <a:latin typeface="Calibri" panose="020F0502020204030204" pitchFamily="34" charset="0"/>
                      </a:endParaRPr>
                    </a:p>
                  </a:txBody>
                  <a:tcPr marL="5957" marR="5957" marT="5957" marB="0" anchor="ctr"/>
                </a:tc>
                <a:tc>
                  <a:txBody>
                    <a:bodyPr/>
                    <a:lstStyle/>
                    <a:p>
                      <a:pPr algn="ctr" rtl="0" fontAlgn="ctr"/>
                      <a:r>
                        <a:rPr lang="it-IT" sz="1200" u="none" strike="noStrike" dirty="0">
                          <a:effectLst/>
                        </a:rPr>
                        <a:t>Polyglycolic acid + </a:t>
                      </a:r>
                      <a:r>
                        <a:rPr lang="it-IT" sz="1200" u="none" strike="noStrike" dirty="0" err="1" smtClean="0">
                          <a:effectLst/>
                        </a:rPr>
                        <a:t>Terpolymer</a:t>
                      </a:r>
                      <a:endParaRPr lang="it-IT" sz="1200" u="none" strike="noStrike" dirty="0">
                        <a:effectLst/>
                      </a:endParaRPr>
                    </a:p>
                  </a:txBody>
                  <a:tcPr marL="5957" marR="5957" marT="5957" marB="0" anchor="ctr"/>
                </a:tc>
                <a:tc>
                  <a:txBody>
                    <a:bodyPr/>
                    <a:lstStyle/>
                    <a:p>
                      <a:pPr algn="l" rtl="0" fontAlgn="ctr"/>
                      <a:r>
                        <a:rPr lang="zh-CN" altLang="en-US" sz="1200" u="none" strike="noStrike" dirty="0" smtClean="0">
                          <a:effectLst/>
                        </a:rPr>
                        <a:t>需在干燥部位应用</a:t>
                      </a:r>
                      <a:r>
                        <a:rPr lang="it-IT" sz="1200" u="none" strike="noStrike" dirty="0">
                          <a:effectLst/>
                        </a:rPr>
                        <a:t/>
                      </a:r>
                      <a:br>
                        <a:rPr lang="it-IT" sz="1200" u="none" strike="noStrike" dirty="0">
                          <a:effectLst/>
                        </a:rPr>
                      </a:br>
                      <a:r>
                        <a:rPr lang="zh-CN" altLang="en-US" sz="1200" u="none" strike="noStrike" dirty="0" smtClean="0">
                          <a:effectLst/>
                        </a:rPr>
                        <a:t>不适于大面积治疗</a:t>
                      </a:r>
                      <a:r>
                        <a:rPr lang="it-IT" sz="1200" u="none" strike="noStrike" dirty="0">
                          <a:effectLst/>
                        </a:rPr>
                        <a:t/>
                      </a:r>
                      <a:br>
                        <a:rPr lang="it-IT" sz="1200" u="none" strike="noStrike" dirty="0">
                          <a:effectLst/>
                        </a:rPr>
                      </a:br>
                      <a:endParaRPr lang="it-IT" sz="1200" b="0" i="0" u="none" strike="noStrike" dirty="0">
                        <a:solidFill>
                          <a:srgbClr val="333399"/>
                        </a:solidFill>
                        <a:effectLst/>
                        <a:latin typeface="Calibri" panose="020F0502020204030204" pitchFamily="34" charset="0"/>
                      </a:endParaRPr>
                    </a:p>
                  </a:txBody>
                  <a:tcPr marL="5957" marR="5957" marT="5957" marB="0" anchor="ctr"/>
                </a:tc>
                <a:tc vMerge="1">
                  <a:txBody>
                    <a:bodyPr/>
                    <a:lstStyle/>
                    <a:p>
                      <a:endParaRPr lang="it-IT" dirty="0"/>
                    </a:p>
                  </a:txBody>
                  <a:tcPr/>
                </a:tc>
                <a:tc>
                  <a:txBody>
                    <a:bodyPr/>
                    <a:lstStyle/>
                    <a:p>
                      <a:pPr algn="ctr" rtl="0" fontAlgn="ctr"/>
                      <a:r>
                        <a:rPr lang="it-IT" sz="1200" u="none" strike="noStrike" dirty="0">
                          <a:effectLst/>
                        </a:rPr>
                        <a:t>?</a:t>
                      </a:r>
                      <a:endParaRPr lang="it-IT" sz="1200" b="0" i="0" u="none" strike="noStrike" dirty="0">
                        <a:solidFill>
                          <a:srgbClr val="333399"/>
                        </a:solidFill>
                        <a:effectLst/>
                        <a:latin typeface="Calibri" panose="020F0502020204030204" pitchFamily="34" charset="0"/>
                      </a:endParaRPr>
                    </a:p>
                  </a:txBody>
                  <a:tcPr marL="5957" marR="5957" marT="5957" marB="0" anchor="ctr"/>
                </a:tc>
                <a:extLst>
                  <a:ext uri="{0D108BD9-81ED-4DB2-BD59-A6C34878D82A}">
                    <a16:rowId xmlns:a16="http://schemas.microsoft.com/office/drawing/2014/main" xmlns="" val="10004"/>
                  </a:ext>
                </a:extLst>
              </a:tr>
            </a:tbl>
          </a:graphicData>
        </a:graphic>
      </p:graphicFrame>
      <p:sp>
        <p:nvSpPr>
          <p:cNvPr id="4" name="Text Box 3"/>
          <p:cNvSpPr txBox="1">
            <a:spLocks noChangeArrowheads="1"/>
          </p:cNvSpPr>
          <p:nvPr/>
        </p:nvSpPr>
        <p:spPr bwMode="auto">
          <a:xfrm>
            <a:off x="2987767" y="252549"/>
            <a:ext cx="629761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3600" b="1" dirty="0" smtClean="0">
                <a:solidFill>
                  <a:srgbClr val="FF0000"/>
                </a:solidFill>
                <a:latin typeface="+mn-lt"/>
              </a:rPr>
              <a:t>非氰基丙烯酸酯密封剂</a:t>
            </a:r>
          </a:p>
        </p:txBody>
      </p:sp>
      <p:grpSp>
        <p:nvGrpSpPr>
          <p:cNvPr id="5" name="Group 27"/>
          <p:cNvGrpSpPr>
            <a:grpSpLocks/>
          </p:cNvGrpSpPr>
          <p:nvPr/>
        </p:nvGrpSpPr>
        <p:grpSpPr bwMode="auto">
          <a:xfrm>
            <a:off x="60328" y="80963"/>
            <a:ext cx="1196975" cy="708025"/>
            <a:chOff x="4927" y="3737"/>
            <a:chExt cx="754" cy="446"/>
          </a:xfrm>
        </p:grpSpPr>
        <p:sp>
          <p:nvSpPr>
            <p:cNvPr id="6" name="Rectangle 2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4000" u="sng">
                <a:solidFill>
                  <a:schemeClr val="bg1"/>
                </a:solidFill>
                <a:latin typeface="+mn-lt"/>
              </a:endParaRPr>
            </a:p>
          </p:txBody>
        </p:sp>
        <p:sp>
          <p:nvSpPr>
            <p:cNvPr id="7" name="Text Box 29"/>
            <p:cNvSpPr txBox="1">
              <a:spLocks noChangeArrowheads="1"/>
            </p:cNvSpPr>
            <p:nvPr/>
          </p:nvSpPr>
          <p:spPr bwMode="auto">
            <a:xfrm>
              <a:off x="4927" y="3737"/>
              <a:ext cx="754" cy="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4000" u="sng" dirty="0">
                  <a:solidFill>
                    <a:schemeClr val="bg1"/>
                  </a:solidFill>
                  <a:latin typeface="+mn-lt"/>
                </a:rPr>
                <a:t>GEM</a:t>
              </a:r>
              <a:endParaRPr lang="en-GB" altLang="it-IT" sz="4000" u="sng" dirty="0">
                <a:solidFill>
                  <a:schemeClr val="bg1"/>
                </a:solidFill>
                <a:latin typeface="+mn-lt"/>
              </a:endParaRPr>
            </a:p>
          </p:txBody>
        </p:sp>
      </p:grpSp>
      <p:pic>
        <p:nvPicPr>
          <p:cNvPr id="8" name="Immagin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819736" y="0"/>
            <a:ext cx="2372264" cy="1277373"/>
          </a:xfrm>
          <a:prstGeom prst="rect">
            <a:avLst/>
          </a:prstGeom>
        </p:spPr>
      </p:pic>
    </p:spTree>
    <p:extLst>
      <p:ext uri="{BB962C8B-B14F-4D97-AF65-F5344CB8AC3E}">
        <p14:creationId xmlns:p14="http://schemas.microsoft.com/office/powerpoint/2010/main" xmlns="" val="10640974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600200" y="76200"/>
            <a:ext cx="1219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it-IT" altLang="it-IT" sz="3600">
              <a:solidFill>
                <a:schemeClr val="accent1"/>
              </a:solidFill>
              <a:latin typeface="Calibri" panose="020F0502020204030204" pitchFamily="34" charset="0"/>
            </a:endParaRPr>
          </a:p>
        </p:txBody>
      </p:sp>
      <p:sp>
        <p:nvSpPr>
          <p:cNvPr id="47107" name="Rectangle 3"/>
          <p:cNvSpPr>
            <a:spLocks noChangeArrowheads="1"/>
          </p:cNvSpPr>
          <p:nvPr/>
        </p:nvSpPr>
        <p:spPr bwMode="auto">
          <a:xfrm>
            <a:off x="3719514" y="152400"/>
            <a:ext cx="203773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3600" b="1" dirty="0" smtClean="0">
                <a:latin typeface="Calibri" panose="020F0502020204030204" pitchFamily="34" charset="0"/>
              </a:rPr>
              <a:t>凝血机制</a:t>
            </a:r>
            <a:endParaRPr lang="it-IT" altLang="it-IT" sz="3600" b="1" dirty="0">
              <a:latin typeface="Calibri" panose="020F0502020204030204" pitchFamily="34" charset="0"/>
            </a:endParaRPr>
          </a:p>
        </p:txBody>
      </p:sp>
      <p:sp>
        <p:nvSpPr>
          <p:cNvPr id="47108" name="Text Box 4"/>
          <p:cNvSpPr txBox="1">
            <a:spLocks noChangeArrowheads="1"/>
          </p:cNvSpPr>
          <p:nvPr/>
        </p:nvSpPr>
        <p:spPr bwMode="auto">
          <a:xfrm>
            <a:off x="1752600" y="990601"/>
            <a:ext cx="121058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2000" u="sng" dirty="0" smtClean="0">
                <a:solidFill>
                  <a:schemeClr val="accent2"/>
                </a:solidFill>
                <a:latin typeface="Calibri" panose="020F0502020204030204" pitchFamily="34" charset="0"/>
              </a:rPr>
              <a:t>固有途径</a:t>
            </a:r>
            <a:endParaRPr lang="it-IT" altLang="it-IT" sz="2000" u="sng" dirty="0">
              <a:solidFill>
                <a:schemeClr val="accent2"/>
              </a:solidFill>
              <a:latin typeface="Calibri" panose="020F0502020204030204" pitchFamily="34" charset="0"/>
            </a:endParaRPr>
          </a:p>
        </p:txBody>
      </p:sp>
      <p:sp>
        <p:nvSpPr>
          <p:cNvPr id="47109" name="Text Box 5"/>
          <p:cNvSpPr txBox="1">
            <a:spLocks noChangeArrowheads="1"/>
          </p:cNvSpPr>
          <p:nvPr/>
        </p:nvSpPr>
        <p:spPr bwMode="auto">
          <a:xfrm>
            <a:off x="7702550" y="990601"/>
            <a:ext cx="121058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zh-CN" altLang="en-US" sz="2000" u="sng" dirty="0" smtClean="0">
                <a:solidFill>
                  <a:srgbClr val="FF0000"/>
                </a:solidFill>
                <a:latin typeface="Calibri" panose="020F0502020204030204" pitchFamily="34" charset="0"/>
              </a:rPr>
              <a:t>外在途径</a:t>
            </a:r>
            <a:endParaRPr lang="it-IT" altLang="it-IT" sz="2000" u="sng" dirty="0">
              <a:solidFill>
                <a:srgbClr val="FF0000"/>
              </a:solidFill>
              <a:latin typeface="Calibri" panose="020F0502020204030204" pitchFamily="34" charset="0"/>
            </a:endParaRPr>
          </a:p>
        </p:txBody>
      </p:sp>
      <p:sp>
        <p:nvSpPr>
          <p:cNvPr id="47110" name="Text Box 6"/>
          <p:cNvSpPr txBox="1">
            <a:spLocks noChangeArrowheads="1"/>
          </p:cNvSpPr>
          <p:nvPr/>
        </p:nvSpPr>
        <p:spPr bwMode="auto">
          <a:xfrm>
            <a:off x="5572126" y="4038601"/>
            <a:ext cx="88838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zh-CN" altLang="en-US" sz="2000" dirty="0" smtClean="0">
                <a:solidFill>
                  <a:schemeClr val="accent2"/>
                </a:solidFill>
                <a:latin typeface="Calibri" panose="020F0502020204030204" pitchFamily="34" charset="0"/>
              </a:rPr>
              <a:t>因子</a:t>
            </a:r>
            <a:r>
              <a:rPr lang="it-IT" altLang="it-IT" sz="2000" dirty="0" smtClean="0">
                <a:solidFill>
                  <a:schemeClr val="accent2"/>
                </a:solidFill>
                <a:latin typeface="Calibri" panose="020F0502020204030204" pitchFamily="34" charset="0"/>
              </a:rPr>
              <a:t> </a:t>
            </a:r>
            <a:r>
              <a:rPr lang="it-IT" altLang="it-IT" sz="2000" dirty="0">
                <a:solidFill>
                  <a:schemeClr val="accent2"/>
                </a:solidFill>
                <a:latin typeface="Calibri" panose="020F0502020204030204" pitchFamily="34" charset="0"/>
              </a:rPr>
              <a:t>X</a:t>
            </a:r>
          </a:p>
        </p:txBody>
      </p:sp>
      <p:sp>
        <p:nvSpPr>
          <p:cNvPr id="47111" name="Text Box 7"/>
          <p:cNvSpPr txBox="1">
            <a:spLocks noChangeArrowheads="1"/>
          </p:cNvSpPr>
          <p:nvPr/>
        </p:nvSpPr>
        <p:spPr bwMode="auto">
          <a:xfrm>
            <a:off x="1965325" y="1447801"/>
            <a:ext cx="101662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zh-CN" altLang="en-US" sz="2000" dirty="0" smtClean="0">
                <a:solidFill>
                  <a:schemeClr val="accent2"/>
                </a:solidFill>
                <a:latin typeface="Calibri" panose="020F0502020204030204" pitchFamily="34" charset="0"/>
              </a:rPr>
              <a:t>因子</a:t>
            </a:r>
            <a:r>
              <a:rPr lang="it-IT" altLang="it-IT" sz="2000" dirty="0" smtClean="0">
                <a:solidFill>
                  <a:schemeClr val="accent2"/>
                </a:solidFill>
                <a:latin typeface="Calibri" panose="020F0502020204030204" pitchFamily="34" charset="0"/>
              </a:rPr>
              <a:t> </a:t>
            </a:r>
            <a:r>
              <a:rPr lang="it-IT" altLang="it-IT" sz="2000" dirty="0">
                <a:solidFill>
                  <a:schemeClr val="accent2"/>
                </a:solidFill>
                <a:latin typeface="Calibri" panose="020F0502020204030204" pitchFamily="34" charset="0"/>
              </a:rPr>
              <a:t>XII</a:t>
            </a:r>
          </a:p>
        </p:txBody>
      </p:sp>
      <p:sp>
        <p:nvSpPr>
          <p:cNvPr id="47112" name="Text Box 8"/>
          <p:cNvSpPr txBox="1">
            <a:spLocks noChangeArrowheads="1"/>
          </p:cNvSpPr>
          <p:nvPr/>
        </p:nvSpPr>
        <p:spPr bwMode="auto">
          <a:xfrm>
            <a:off x="2628900" y="2057401"/>
            <a:ext cx="95250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zh-CN" altLang="en-US" sz="2000" dirty="0" smtClean="0">
                <a:solidFill>
                  <a:schemeClr val="accent2"/>
                </a:solidFill>
                <a:latin typeface="Calibri" panose="020F0502020204030204" pitchFamily="34" charset="0"/>
              </a:rPr>
              <a:t>因子</a:t>
            </a:r>
            <a:r>
              <a:rPr lang="it-IT" altLang="it-IT" sz="2000" dirty="0" smtClean="0">
                <a:solidFill>
                  <a:schemeClr val="accent2"/>
                </a:solidFill>
                <a:latin typeface="Calibri" panose="020F0502020204030204" pitchFamily="34" charset="0"/>
              </a:rPr>
              <a:t> </a:t>
            </a:r>
            <a:r>
              <a:rPr lang="it-IT" altLang="it-IT" sz="2000" dirty="0">
                <a:solidFill>
                  <a:schemeClr val="accent2"/>
                </a:solidFill>
                <a:latin typeface="Calibri" panose="020F0502020204030204" pitchFamily="34" charset="0"/>
              </a:rPr>
              <a:t>XI</a:t>
            </a:r>
          </a:p>
        </p:txBody>
      </p:sp>
      <p:sp>
        <p:nvSpPr>
          <p:cNvPr id="47113" name="Text Box 9"/>
          <p:cNvSpPr txBox="1">
            <a:spLocks noChangeArrowheads="1"/>
          </p:cNvSpPr>
          <p:nvPr/>
        </p:nvSpPr>
        <p:spPr bwMode="auto">
          <a:xfrm>
            <a:off x="3162300" y="2743201"/>
            <a:ext cx="95250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zh-CN" altLang="en-US" sz="2000" dirty="0" smtClean="0">
                <a:solidFill>
                  <a:schemeClr val="accent2"/>
                </a:solidFill>
                <a:latin typeface="Calibri" panose="020F0502020204030204" pitchFamily="34" charset="0"/>
              </a:rPr>
              <a:t>因子</a:t>
            </a:r>
            <a:r>
              <a:rPr lang="it-IT" altLang="it-IT" sz="2000" dirty="0" smtClean="0">
                <a:solidFill>
                  <a:schemeClr val="accent2"/>
                </a:solidFill>
                <a:latin typeface="Calibri" panose="020F0502020204030204" pitchFamily="34" charset="0"/>
              </a:rPr>
              <a:t> </a:t>
            </a:r>
            <a:r>
              <a:rPr lang="it-IT" altLang="it-IT" sz="2000" dirty="0">
                <a:solidFill>
                  <a:schemeClr val="accent2"/>
                </a:solidFill>
                <a:latin typeface="Calibri" panose="020F0502020204030204" pitchFamily="34" charset="0"/>
              </a:rPr>
              <a:t>IX</a:t>
            </a:r>
          </a:p>
        </p:txBody>
      </p:sp>
      <p:sp>
        <p:nvSpPr>
          <p:cNvPr id="47114" name="Text Box 10"/>
          <p:cNvSpPr txBox="1">
            <a:spLocks noChangeArrowheads="1"/>
          </p:cNvSpPr>
          <p:nvPr/>
        </p:nvSpPr>
        <p:spPr bwMode="auto">
          <a:xfrm>
            <a:off x="3771901" y="3429001"/>
            <a:ext cx="109356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zh-CN" altLang="en-US" sz="2000" dirty="0" smtClean="0">
                <a:solidFill>
                  <a:schemeClr val="accent2"/>
                </a:solidFill>
                <a:latin typeface="Calibri" panose="020F0502020204030204" pitchFamily="34" charset="0"/>
              </a:rPr>
              <a:t>因子</a:t>
            </a:r>
            <a:r>
              <a:rPr lang="it-IT" altLang="it-IT" sz="2000" dirty="0" smtClean="0">
                <a:solidFill>
                  <a:schemeClr val="accent2"/>
                </a:solidFill>
                <a:latin typeface="Calibri" panose="020F0502020204030204" pitchFamily="34" charset="0"/>
              </a:rPr>
              <a:t> </a:t>
            </a:r>
            <a:r>
              <a:rPr lang="it-IT" altLang="it-IT" sz="2000" dirty="0">
                <a:solidFill>
                  <a:schemeClr val="accent2"/>
                </a:solidFill>
                <a:latin typeface="Calibri" panose="020F0502020204030204" pitchFamily="34" charset="0"/>
              </a:rPr>
              <a:t>VIII</a:t>
            </a:r>
          </a:p>
        </p:txBody>
      </p:sp>
      <p:sp>
        <p:nvSpPr>
          <p:cNvPr id="47115" name="Line 11"/>
          <p:cNvSpPr>
            <a:spLocks noChangeShapeType="1"/>
          </p:cNvSpPr>
          <p:nvPr/>
        </p:nvSpPr>
        <p:spPr bwMode="auto">
          <a:xfrm>
            <a:off x="2895600" y="1828800"/>
            <a:ext cx="228600" cy="228600"/>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it-IT">
              <a:latin typeface="Calibri" panose="020F0502020204030204" pitchFamily="34" charset="0"/>
            </a:endParaRPr>
          </a:p>
        </p:txBody>
      </p:sp>
      <p:sp>
        <p:nvSpPr>
          <p:cNvPr id="47116" name="Line 12"/>
          <p:cNvSpPr>
            <a:spLocks noChangeShapeType="1"/>
          </p:cNvSpPr>
          <p:nvPr/>
        </p:nvSpPr>
        <p:spPr bwMode="auto">
          <a:xfrm>
            <a:off x="3429000" y="2438400"/>
            <a:ext cx="228600" cy="228600"/>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it-IT">
              <a:latin typeface="Calibri" panose="020F0502020204030204" pitchFamily="34" charset="0"/>
            </a:endParaRPr>
          </a:p>
        </p:txBody>
      </p:sp>
      <p:sp>
        <p:nvSpPr>
          <p:cNvPr id="47117" name="Line 13"/>
          <p:cNvSpPr>
            <a:spLocks noChangeShapeType="1"/>
          </p:cNvSpPr>
          <p:nvPr/>
        </p:nvSpPr>
        <p:spPr bwMode="auto">
          <a:xfrm>
            <a:off x="4114800" y="3124200"/>
            <a:ext cx="228600" cy="228600"/>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it-IT">
              <a:latin typeface="Calibri" panose="020F0502020204030204" pitchFamily="34" charset="0"/>
            </a:endParaRPr>
          </a:p>
        </p:txBody>
      </p:sp>
      <p:sp>
        <p:nvSpPr>
          <p:cNvPr id="47118" name="Line 14"/>
          <p:cNvSpPr>
            <a:spLocks noChangeShapeType="1"/>
          </p:cNvSpPr>
          <p:nvPr/>
        </p:nvSpPr>
        <p:spPr bwMode="auto">
          <a:xfrm>
            <a:off x="4953000" y="3886200"/>
            <a:ext cx="228600" cy="228600"/>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it-IT">
              <a:latin typeface="Calibri" panose="020F0502020204030204" pitchFamily="34" charset="0"/>
            </a:endParaRPr>
          </a:p>
        </p:txBody>
      </p:sp>
      <p:sp>
        <p:nvSpPr>
          <p:cNvPr id="47119" name="Text Box 15"/>
          <p:cNvSpPr txBox="1">
            <a:spLocks noChangeArrowheads="1"/>
          </p:cNvSpPr>
          <p:nvPr/>
        </p:nvSpPr>
        <p:spPr bwMode="auto">
          <a:xfrm>
            <a:off x="7196138" y="1600201"/>
            <a:ext cx="2492990"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2000" dirty="0" smtClean="0">
                <a:solidFill>
                  <a:srgbClr val="FF0000"/>
                </a:solidFill>
                <a:latin typeface="Calibri" panose="020F0502020204030204" pitchFamily="34" charset="0"/>
              </a:rPr>
              <a:t>组织</a:t>
            </a:r>
            <a:r>
              <a:rPr lang="zh-CN" altLang="en-US" sz="2000" dirty="0" smtClean="0">
                <a:solidFill>
                  <a:srgbClr val="FF0000"/>
                </a:solidFill>
                <a:latin typeface="Calibri" panose="020F0502020204030204" pitchFamily="34" charset="0"/>
              </a:rPr>
              <a:t>促凝血酶原激酶</a:t>
            </a:r>
            <a:endParaRPr lang="zh-CN" altLang="en-US" sz="2000" dirty="0" smtClean="0">
              <a:solidFill>
                <a:srgbClr val="FF0000"/>
              </a:solidFill>
              <a:latin typeface="Calibri" panose="020F0502020204030204" pitchFamily="34" charset="0"/>
            </a:endParaRPr>
          </a:p>
          <a:p>
            <a:pPr>
              <a:spcBef>
                <a:spcPct val="50000"/>
              </a:spcBef>
              <a:buNone/>
            </a:pPr>
            <a:endParaRPr lang="it-IT" altLang="it-IT" sz="2000" dirty="0">
              <a:solidFill>
                <a:srgbClr val="FF0000"/>
              </a:solidFill>
              <a:latin typeface="Calibri" panose="020F0502020204030204" pitchFamily="34" charset="0"/>
            </a:endParaRPr>
          </a:p>
        </p:txBody>
      </p:sp>
      <p:sp>
        <p:nvSpPr>
          <p:cNvPr id="47120" name="Text Box 16"/>
          <p:cNvSpPr txBox="1">
            <a:spLocks noChangeArrowheads="1"/>
          </p:cNvSpPr>
          <p:nvPr/>
        </p:nvSpPr>
        <p:spPr bwMode="auto">
          <a:xfrm>
            <a:off x="7467600" y="2819401"/>
            <a:ext cx="10294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zh-CN" altLang="en-US" sz="2000" dirty="0" smtClean="0">
                <a:solidFill>
                  <a:srgbClr val="FF3300"/>
                </a:solidFill>
                <a:latin typeface="Calibri" panose="020F0502020204030204" pitchFamily="34" charset="0"/>
              </a:rPr>
              <a:t>因子</a:t>
            </a:r>
            <a:r>
              <a:rPr lang="it-IT" altLang="it-IT" sz="2000" dirty="0" smtClean="0">
                <a:solidFill>
                  <a:srgbClr val="FF3300"/>
                </a:solidFill>
                <a:latin typeface="Calibri" panose="020F0502020204030204" pitchFamily="34" charset="0"/>
              </a:rPr>
              <a:t> </a:t>
            </a:r>
            <a:r>
              <a:rPr lang="it-IT" altLang="it-IT" sz="2000" dirty="0">
                <a:solidFill>
                  <a:srgbClr val="FF3300"/>
                </a:solidFill>
                <a:latin typeface="Calibri" panose="020F0502020204030204" pitchFamily="34" charset="0"/>
              </a:rPr>
              <a:t>VII</a:t>
            </a:r>
          </a:p>
        </p:txBody>
      </p:sp>
      <p:sp>
        <p:nvSpPr>
          <p:cNvPr id="47121" name="Line 17"/>
          <p:cNvSpPr>
            <a:spLocks noChangeShapeType="1"/>
          </p:cNvSpPr>
          <p:nvPr/>
        </p:nvSpPr>
        <p:spPr bwMode="auto">
          <a:xfrm flipH="1">
            <a:off x="8382000" y="2209800"/>
            <a:ext cx="457200" cy="4572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it-IT">
              <a:latin typeface="Calibri" panose="020F0502020204030204" pitchFamily="34" charset="0"/>
            </a:endParaRPr>
          </a:p>
        </p:txBody>
      </p:sp>
      <p:sp>
        <p:nvSpPr>
          <p:cNvPr id="47122" name="Line 18"/>
          <p:cNvSpPr>
            <a:spLocks noChangeShapeType="1"/>
          </p:cNvSpPr>
          <p:nvPr/>
        </p:nvSpPr>
        <p:spPr bwMode="auto">
          <a:xfrm flipH="1">
            <a:off x="7315200" y="3429000"/>
            <a:ext cx="457200" cy="4572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it-IT">
              <a:latin typeface="Calibri" panose="020F0502020204030204" pitchFamily="34" charset="0"/>
            </a:endParaRPr>
          </a:p>
        </p:txBody>
      </p:sp>
      <p:sp>
        <p:nvSpPr>
          <p:cNvPr id="47123" name="Line 19"/>
          <p:cNvSpPr>
            <a:spLocks noChangeShapeType="1"/>
          </p:cNvSpPr>
          <p:nvPr/>
        </p:nvSpPr>
        <p:spPr bwMode="auto">
          <a:xfrm>
            <a:off x="6172200" y="44196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it-IT">
              <a:latin typeface="Calibri" panose="020F0502020204030204" pitchFamily="34" charset="0"/>
            </a:endParaRPr>
          </a:p>
        </p:txBody>
      </p:sp>
      <p:sp>
        <p:nvSpPr>
          <p:cNvPr id="47124" name="Text Box 20"/>
          <p:cNvSpPr txBox="1">
            <a:spLocks noChangeArrowheads="1"/>
          </p:cNvSpPr>
          <p:nvPr/>
        </p:nvSpPr>
        <p:spPr bwMode="auto">
          <a:xfrm>
            <a:off x="4069984" y="5128801"/>
            <a:ext cx="121058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2000" dirty="0" smtClean="0">
                <a:latin typeface="Calibri" panose="020F0502020204030204" pitchFamily="34" charset="0"/>
              </a:rPr>
              <a:t>凝血酶原</a:t>
            </a:r>
            <a:endParaRPr lang="zh-CN" altLang="en-US" sz="2000" dirty="0">
              <a:latin typeface="Calibri" panose="020F0502020204030204" pitchFamily="34" charset="0"/>
            </a:endParaRPr>
          </a:p>
        </p:txBody>
      </p:sp>
      <p:sp>
        <p:nvSpPr>
          <p:cNvPr id="47125" name="Text Box 21"/>
          <p:cNvSpPr txBox="1">
            <a:spLocks noChangeArrowheads="1"/>
          </p:cNvSpPr>
          <p:nvPr/>
        </p:nvSpPr>
        <p:spPr bwMode="auto">
          <a:xfrm>
            <a:off x="6837253" y="4997320"/>
            <a:ext cx="95410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2000" dirty="0" smtClean="0">
                <a:latin typeface="Calibri" panose="020F0502020204030204" pitchFamily="34" charset="0"/>
              </a:rPr>
              <a:t>凝血酶</a:t>
            </a:r>
          </a:p>
        </p:txBody>
      </p:sp>
      <p:sp>
        <p:nvSpPr>
          <p:cNvPr id="47126" name="Line 22"/>
          <p:cNvSpPr>
            <a:spLocks noChangeShapeType="1"/>
          </p:cNvSpPr>
          <p:nvPr/>
        </p:nvSpPr>
        <p:spPr bwMode="auto">
          <a:xfrm>
            <a:off x="5715000" y="52578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it-IT">
              <a:latin typeface="Calibri" panose="020F0502020204030204" pitchFamily="34" charset="0"/>
            </a:endParaRPr>
          </a:p>
        </p:txBody>
      </p:sp>
      <p:sp>
        <p:nvSpPr>
          <p:cNvPr id="47127" name="Text Box 23"/>
          <p:cNvSpPr txBox="1">
            <a:spLocks noChangeArrowheads="1"/>
          </p:cNvSpPr>
          <p:nvPr/>
        </p:nvSpPr>
        <p:spPr bwMode="auto">
          <a:xfrm>
            <a:off x="5408963" y="5927726"/>
            <a:ext cx="146706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2000" dirty="0" smtClean="0">
                <a:latin typeface="Calibri" panose="020F0502020204030204" pitchFamily="34" charset="0"/>
              </a:rPr>
              <a:t>纤维蛋白原</a:t>
            </a:r>
            <a:endParaRPr lang="zh-CN" altLang="en-US" sz="2000" dirty="0">
              <a:latin typeface="Calibri" panose="020F0502020204030204" pitchFamily="34" charset="0"/>
            </a:endParaRPr>
          </a:p>
        </p:txBody>
      </p:sp>
      <p:sp>
        <p:nvSpPr>
          <p:cNvPr id="47128" name="Text Box 24"/>
          <p:cNvSpPr txBox="1">
            <a:spLocks noChangeArrowheads="1"/>
          </p:cNvSpPr>
          <p:nvPr/>
        </p:nvSpPr>
        <p:spPr bwMode="auto">
          <a:xfrm>
            <a:off x="8229600" y="5927726"/>
            <a:ext cx="121058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2000" dirty="0" smtClean="0">
                <a:latin typeface="Calibri" panose="020F0502020204030204" pitchFamily="34" charset="0"/>
              </a:rPr>
              <a:t>纤维蛋白</a:t>
            </a:r>
            <a:endParaRPr lang="zh-CN" altLang="en-US" sz="2000" dirty="0">
              <a:latin typeface="Calibri" panose="020F0502020204030204" pitchFamily="34" charset="0"/>
            </a:endParaRPr>
          </a:p>
        </p:txBody>
      </p:sp>
      <p:sp>
        <p:nvSpPr>
          <p:cNvPr id="47129" name="Line 25"/>
          <p:cNvSpPr>
            <a:spLocks noChangeShapeType="1"/>
          </p:cNvSpPr>
          <p:nvPr/>
        </p:nvSpPr>
        <p:spPr bwMode="auto">
          <a:xfrm>
            <a:off x="7086600" y="61722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it-IT">
              <a:latin typeface="Calibri" panose="020F0502020204030204" pitchFamily="34" charset="0"/>
            </a:endParaRPr>
          </a:p>
        </p:txBody>
      </p:sp>
      <p:sp>
        <p:nvSpPr>
          <p:cNvPr id="47130" name="Line 26"/>
          <p:cNvSpPr>
            <a:spLocks noChangeShapeType="1"/>
          </p:cNvSpPr>
          <p:nvPr/>
        </p:nvSpPr>
        <p:spPr bwMode="auto">
          <a:xfrm>
            <a:off x="7467600" y="54864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it-IT">
              <a:latin typeface="Calibri" panose="020F0502020204030204" pitchFamily="34" charset="0"/>
            </a:endParaRPr>
          </a:p>
        </p:txBody>
      </p:sp>
      <p:sp>
        <p:nvSpPr>
          <p:cNvPr id="40987" name="Oval 27"/>
          <p:cNvSpPr>
            <a:spLocks noChangeArrowheads="1"/>
          </p:cNvSpPr>
          <p:nvPr/>
        </p:nvSpPr>
        <p:spPr bwMode="auto">
          <a:xfrm>
            <a:off x="6781800" y="4857006"/>
            <a:ext cx="1247546" cy="649188"/>
          </a:xfrm>
          <a:prstGeom prst="ellipse">
            <a:avLst/>
          </a:prstGeom>
          <a:noFill/>
          <a:ln w="381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Calibri" panose="020F0502020204030204" pitchFamily="34" charset="0"/>
            </a:endParaRPr>
          </a:p>
        </p:txBody>
      </p:sp>
      <p:sp>
        <p:nvSpPr>
          <p:cNvPr id="40988" name="Oval 28"/>
          <p:cNvSpPr>
            <a:spLocks noChangeArrowheads="1"/>
          </p:cNvSpPr>
          <p:nvPr/>
        </p:nvSpPr>
        <p:spPr bwMode="auto">
          <a:xfrm>
            <a:off x="5291138" y="5795219"/>
            <a:ext cx="1600200" cy="649188"/>
          </a:xfrm>
          <a:prstGeom prst="ellipse">
            <a:avLst/>
          </a:prstGeom>
          <a:noFill/>
          <a:ln w="381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Calibri" panose="020F0502020204030204" pitchFamily="34" charset="0"/>
            </a:endParaRPr>
          </a:p>
        </p:txBody>
      </p:sp>
      <p:grpSp>
        <p:nvGrpSpPr>
          <p:cNvPr id="32" name="Group 17"/>
          <p:cNvGrpSpPr>
            <a:grpSpLocks/>
          </p:cNvGrpSpPr>
          <p:nvPr/>
        </p:nvGrpSpPr>
        <p:grpSpPr bwMode="auto">
          <a:xfrm>
            <a:off x="87316" y="114300"/>
            <a:ext cx="1143000" cy="685800"/>
            <a:chOff x="4944" y="3744"/>
            <a:chExt cx="720" cy="432"/>
          </a:xfrm>
        </p:grpSpPr>
        <p:sp>
          <p:nvSpPr>
            <p:cNvPr id="33"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34"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spTree>
    <p:extLst>
      <p:ext uri="{BB962C8B-B14F-4D97-AF65-F5344CB8AC3E}">
        <p14:creationId xmlns:p14="http://schemas.microsoft.com/office/powerpoint/2010/main" xmlns="" val="75459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87"/>
                                        </p:tgtEl>
                                        <p:attrNameLst>
                                          <p:attrName>style.visibility</p:attrName>
                                        </p:attrNameLst>
                                      </p:cBhvr>
                                      <p:to>
                                        <p:strVal val="visible"/>
                                      </p:to>
                                    </p:set>
                                    <p:animEffect transition="in" filter="dissolve">
                                      <p:cBhvr>
                                        <p:cTn id="7" dur="500"/>
                                        <p:tgtEl>
                                          <p:spTgt spid="409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88"/>
                                        </p:tgtEl>
                                        <p:attrNameLst>
                                          <p:attrName>style.visibility</p:attrName>
                                        </p:attrNameLst>
                                      </p:cBhvr>
                                      <p:to>
                                        <p:strVal val="visible"/>
                                      </p:to>
                                    </p:set>
                                    <p:animEffect transition="in" filter="dissolve">
                                      <p:cBhvr>
                                        <p:cTn id="12" dur="500"/>
                                        <p:tgtEl>
                                          <p:spTgt spid="40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7" grpId="0" animBg="1"/>
      <p:bldP spid="4098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Rectangle 7"/>
          <p:cNvSpPr>
            <a:spLocks noChangeArrowheads="1"/>
          </p:cNvSpPr>
          <p:nvPr/>
        </p:nvSpPr>
        <p:spPr bwMode="auto">
          <a:xfrm>
            <a:off x="2055019" y="114300"/>
            <a:ext cx="2057400" cy="762000"/>
          </a:xfrm>
          <a:prstGeom prst="rect">
            <a:avLst/>
          </a:prstGeom>
          <a:noFill/>
          <a:ln w="9525">
            <a:noFill/>
            <a:miter lim="800000"/>
            <a:headEnd/>
            <a:tailEnd/>
          </a:ln>
          <a:effectLst/>
        </p:spPr>
        <p:txBody>
          <a:bodyPr>
            <a:spAutoFit/>
          </a:bodyPr>
          <a:lstStyle/>
          <a:p>
            <a:pPr eaLnBrk="1" hangingPunct="1">
              <a:spcBef>
                <a:spcPct val="50000"/>
              </a:spcBef>
              <a:defRPr/>
            </a:pPr>
            <a:r>
              <a:rPr lang="it-IT" sz="4400" b="1" dirty="0" err="1">
                <a:solidFill>
                  <a:srgbClr val="FF0000"/>
                </a:solidFill>
                <a:effectLst>
                  <a:outerShdw blurRad="38100" dist="38100" dir="2700000" algn="tl">
                    <a:srgbClr val="C0C0C0"/>
                  </a:outerShdw>
                </a:effectLst>
                <a:latin typeface="Calibri" panose="020F0502020204030204" pitchFamily="34" charset="0"/>
              </a:rPr>
              <a:t>Baxter</a:t>
            </a:r>
            <a:endParaRPr lang="en-GB" sz="4400" b="1" dirty="0">
              <a:solidFill>
                <a:srgbClr val="FF0000"/>
              </a:solidFill>
              <a:effectLst>
                <a:outerShdw blurRad="38100" dist="38100" dir="2700000" algn="tl">
                  <a:srgbClr val="C0C0C0"/>
                </a:outerShdw>
              </a:effectLst>
              <a:latin typeface="Calibri" panose="020F0502020204030204" pitchFamily="34" charset="0"/>
            </a:endParaRPr>
          </a:p>
        </p:txBody>
      </p:sp>
      <p:sp>
        <p:nvSpPr>
          <p:cNvPr id="48131" name="Rectangle 8"/>
          <p:cNvSpPr>
            <a:spLocks noChangeArrowheads="1"/>
          </p:cNvSpPr>
          <p:nvPr/>
        </p:nvSpPr>
        <p:spPr bwMode="auto">
          <a:xfrm>
            <a:off x="477431" y="4577617"/>
            <a:ext cx="1125602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chemeClr val="accent2"/>
              </a:buClr>
              <a:buSzPct val="80000"/>
              <a:buFont typeface="Wingdings" panose="05000000000000000000" pitchFamily="2" charset="2"/>
              <a:buNone/>
            </a:pPr>
            <a:r>
              <a:rPr lang="en-GB" altLang="it-IT" sz="2400" b="1" u="sng" dirty="0" smtClean="0">
                <a:solidFill>
                  <a:srgbClr val="FF0000"/>
                </a:solidFill>
                <a:latin typeface="Calibri" panose="020F0502020204030204" pitchFamily="34" charset="0"/>
              </a:rPr>
              <a:t>TISSEEL</a:t>
            </a:r>
            <a:r>
              <a:rPr lang="en-GB" altLang="it-IT" sz="2400" u="sng" dirty="0" smtClean="0">
                <a:solidFill>
                  <a:srgbClr val="FF0000"/>
                </a:solidFill>
                <a:latin typeface="Calibri" panose="020F0502020204030204" pitchFamily="34" charset="0"/>
              </a:rPr>
              <a:t>  (EX TISSUCOL):</a:t>
            </a:r>
          </a:p>
          <a:p>
            <a:pPr>
              <a:spcBef>
                <a:spcPct val="0"/>
              </a:spcBef>
              <a:buClr>
                <a:schemeClr val="accent2"/>
              </a:buClr>
              <a:buSzPct val="80000"/>
              <a:buNone/>
            </a:pPr>
            <a:r>
              <a:rPr lang="zh-CN" altLang="en-US" sz="2400" dirty="0" smtClean="0">
                <a:latin typeface="Calibri" panose="020F0502020204030204" pitchFamily="34" charset="0"/>
              </a:rPr>
              <a:t>人</a:t>
            </a:r>
            <a:r>
              <a:rPr lang="zh-CN" altLang="en-US" sz="2400" dirty="0" smtClean="0">
                <a:solidFill>
                  <a:srgbClr val="FF00FF"/>
                </a:solidFill>
                <a:latin typeface="Calibri" panose="020F0502020204030204" pitchFamily="34" charset="0"/>
              </a:rPr>
              <a:t>凝血酶</a:t>
            </a:r>
            <a:r>
              <a:rPr lang="en-GB" altLang="it-IT" sz="2400" dirty="0" smtClean="0">
                <a:latin typeface="Calibri" panose="020F0502020204030204" pitchFamily="34" charset="0"/>
              </a:rPr>
              <a:t>+</a:t>
            </a:r>
            <a:r>
              <a:rPr lang="zh-CN" altLang="en-US" sz="2400" dirty="0" smtClean="0">
                <a:solidFill>
                  <a:srgbClr val="FF00FF"/>
                </a:solidFill>
                <a:latin typeface="Calibri" panose="020F0502020204030204" pitchFamily="34" charset="0"/>
              </a:rPr>
              <a:t>纤维蛋白原</a:t>
            </a:r>
            <a:r>
              <a:rPr lang="en-GB" altLang="it-IT" sz="2400" dirty="0" smtClean="0">
                <a:latin typeface="Calibri" panose="020F0502020204030204" pitchFamily="34" charset="0"/>
              </a:rPr>
              <a:t>(</a:t>
            </a:r>
            <a:r>
              <a:rPr lang="zh-CN" altLang="en-US" sz="2400" dirty="0" smtClean="0">
                <a:latin typeface="Calibri" panose="020F0502020204030204" pitchFamily="34" charset="0"/>
              </a:rPr>
              <a:t>欧洲输液中心</a:t>
            </a:r>
            <a:r>
              <a:rPr lang="en-GB" altLang="it-IT" sz="2400" dirty="0" smtClean="0">
                <a:latin typeface="Calibri" panose="020F0502020204030204" pitchFamily="34" charset="0"/>
              </a:rPr>
              <a:t>) +</a:t>
            </a:r>
            <a:r>
              <a:rPr lang="zh-CN" altLang="en-US" sz="2400" dirty="0" smtClean="0">
                <a:latin typeface="Calibri" panose="020F0502020204030204" pitchFamily="34" charset="0"/>
              </a:rPr>
              <a:t>合成的抑肽酶</a:t>
            </a:r>
            <a:endParaRPr lang="en-GB" altLang="it-IT" sz="2400" dirty="0">
              <a:solidFill>
                <a:schemeClr val="bg1">
                  <a:lumMod val="50000"/>
                </a:schemeClr>
              </a:solidFill>
              <a:latin typeface="Calibri" panose="020F0502020204030204" pitchFamily="34" charset="0"/>
            </a:endParaRPr>
          </a:p>
        </p:txBody>
      </p:sp>
      <p:sp>
        <p:nvSpPr>
          <p:cNvPr id="48132" name="Text Box 23"/>
          <p:cNvSpPr txBox="1">
            <a:spLocks noChangeArrowheads="1"/>
          </p:cNvSpPr>
          <p:nvPr/>
        </p:nvSpPr>
        <p:spPr bwMode="auto">
          <a:xfrm>
            <a:off x="7065964" y="120650"/>
            <a:ext cx="142539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Calibri" panose="020F0502020204030204" pitchFamily="34" charset="0"/>
              </a:rPr>
              <a:t>人源生物制品</a:t>
            </a:r>
            <a:endParaRPr lang="zh-CN" altLang="en-US" sz="1600" b="1" dirty="0">
              <a:latin typeface="Calibri" panose="020F0502020204030204" pitchFamily="34" charset="0"/>
            </a:endParaRPr>
          </a:p>
        </p:txBody>
      </p:sp>
      <p:pic>
        <p:nvPicPr>
          <p:cNvPr id="48134" name="Immagine 8" descr="Tisseel.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47850" y="1916114"/>
            <a:ext cx="4529138" cy="216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5" name="Immagine 9" descr="Tisseel spray.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27800" y="1746250"/>
            <a:ext cx="3906838" cy="262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 name="Group 17"/>
          <p:cNvGrpSpPr>
            <a:grpSpLocks/>
          </p:cNvGrpSpPr>
          <p:nvPr/>
        </p:nvGrpSpPr>
        <p:grpSpPr bwMode="auto">
          <a:xfrm>
            <a:off x="87316" y="114300"/>
            <a:ext cx="1143000" cy="685800"/>
            <a:chOff x="4944" y="3744"/>
            <a:chExt cx="720" cy="432"/>
          </a:xfrm>
        </p:grpSpPr>
        <p:sp>
          <p:nvSpPr>
            <p:cNvPr id="11"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2"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spTree>
    <p:extLst>
      <p:ext uri="{BB962C8B-B14F-4D97-AF65-F5344CB8AC3E}">
        <p14:creationId xmlns:p14="http://schemas.microsoft.com/office/powerpoint/2010/main" xmlns="" val="41047061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Rectangle 7"/>
          <p:cNvSpPr>
            <a:spLocks noChangeArrowheads="1"/>
          </p:cNvSpPr>
          <p:nvPr/>
        </p:nvSpPr>
        <p:spPr bwMode="auto">
          <a:xfrm>
            <a:off x="4800600" y="260350"/>
            <a:ext cx="2057400" cy="762000"/>
          </a:xfrm>
          <a:prstGeom prst="rect">
            <a:avLst/>
          </a:prstGeom>
          <a:noFill/>
          <a:ln w="9525">
            <a:noFill/>
            <a:miter lim="800000"/>
            <a:headEnd/>
            <a:tailEnd/>
          </a:ln>
          <a:effectLst/>
        </p:spPr>
        <p:txBody>
          <a:bodyPr>
            <a:spAutoFit/>
          </a:bodyPr>
          <a:lstStyle/>
          <a:p>
            <a:pPr eaLnBrk="1" hangingPunct="1">
              <a:spcBef>
                <a:spcPct val="50000"/>
              </a:spcBef>
              <a:defRPr/>
            </a:pPr>
            <a:r>
              <a:rPr lang="it-IT" sz="4400" b="1" dirty="0" err="1">
                <a:solidFill>
                  <a:srgbClr val="FF0000"/>
                </a:solidFill>
                <a:effectLst>
                  <a:outerShdw blurRad="38100" dist="38100" dir="2700000" algn="tl">
                    <a:srgbClr val="C0C0C0"/>
                  </a:outerShdw>
                </a:effectLst>
                <a:latin typeface="Calibri" panose="020F0502020204030204" pitchFamily="34" charset="0"/>
              </a:rPr>
              <a:t>Baxter</a:t>
            </a:r>
            <a:endParaRPr lang="en-GB" sz="4400" b="1" dirty="0">
              <a:solidFill>
                <a:srgbClr val="FF0000"/>
              </a:solidFill>
              <a:effectLst>
                <a:outerShdw blurRad="38100" dist="38100" dir="2700000" algn="tl">
                  <a:srgbClr val="C0C0C0"/>
                </a:outerShdw>
              </a:effectLst>
              <a:latin typeface="Calibri" panose="020F0502020204030204" pitchFamily="34" charset="0"/>
            </a:endParaRPr>
          </a:p>
        </p:txBody>
      </p:sp>
      <p:sp>
        <p:nvSpPr>
          <p:cNvPr id="49155" name="Rectangle 8"/>
          <p:cNvSpPr>
            <a:spLocks noChangeArrowheads="1"/>
          </p:cNvSpPr>
          <p:nvPr/>
        </p:nvSpPr>
        <p:spPr bwMode="auto">
          <a:xfrm>
            <a:off x="330200" y="5183188"/>
            <a:ext cx="109982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chemeClr val="accent2"/>
              </a:buClr>
              <a:buSzPct val="80000"/>
              <a:buFont typeface="Wingdings" panose="05000000000000000000" pitchFamily="2" charset="2"/>
              <a:buNone/>
            </a:pPr>
            <a:r>
              <a:rPr lang="it-IT" altLang="it-IT" sz="2400" b="1" u="sng" dirty="0">
                <a:solidFill>
                  <a:srgbClr val="FF0000"/>
                </a:solidFill>
                <a:latin typeface="Calibri" panose="020F0502020204030204" pitchFamily="34" charset="0"/>
              </a:rPr>
              <a:t>TISSEEL</a:t>
            </a:r>
            <a:r>
              <a:rPr lang="it-IT" altLang="it-IT" sz="2400" u="sng" dirty="0">
                <a:solidFill>
                  <a:srgbClr val="FF0000"/>
                </a:solidFill>
                <a:latin typeface="Calibri" panose="020F0502020204030204" pitchFamily="34" charset="0"/>
              </a:rPr>
              <a:t>  (EX TISSUCOL):</a:t>
            </a:r>
          </a:p>
          <a:p>
            <a:pPr>
              <a:spcBef>
                <a:spcPct val="0"/>
              </a:spcBef>
              <a:buClr>
                <a:schemeClr val="accent2"/>
              </a:buClr>
              <a:buSzPct val="80000"/>
              <a:buNone/>
            </a:pPr>
            <a:r>
              <a:rPr lang="zh-CN" altLang="en-US" sz="2400" dirty="0" smtClean="0">
                <a:latin typeface="Calibri" panose="020F0502020204030204" pitchFamily="34" charset="0"/>
              </a:rPr>
              <a:t>人凝血酶</a:t>
            </a:r>
            <a:r>
              <a:rPr lang="en-US" altLang="zh-CN" sz="2400" dirty="0" smtClean="0">
                <a:latin typeface="Calibri" panose="020F0502020204030204" pitchFamily="34" charset="0"/>
              </a:rPr>
              <a:t>+</a:t>
            </a:r>
            <a:r>
              <a:rPr lang="zh-CN" altLang="en-US" sz="2400" dirty="0" smtClean="0">
                <a:latin typeface="Calibri" panose="020F0502020204030204" pitchFamily="34" charset="0"/>
              </a:rPr>
              <a:t>纤维蛋白原</a:t>
            </a:r>
            <a:r>
              <a:rPr lang="en-US" altLang="zh-CN" sz="2400" dirty="0" smtClean="0">
                <a:latin typeface="Calibri" panose="020F0502020204030204" pitchFamily="34" charset="0"/>
              </a:rPr>
              <a:t>(</a:t>
            </a:r>
            <a:r>
              <a:rPr lang="zh-CN" altLang="en-US" sz="2400" dirty="0" smtClean="0">
                <a:latin typeface="Calibri" panose="020F0502020204030204" pitchFamily="34" charset="0"/>
              </a:rPr>
              <a:t>欧洲输液中心</a:t>
            </a:r>
            <a:r>
              <a:rPr lang="en-US" altLang="zh-CN" sz="2400" dirty="0" smtClean="0">
                <a:latin typeface="Calibri" panose="020F0502020204030204" pitchFamily="34" charset="0"/>
              </a:rPr>
              <a:t>) +</a:t>
            </a:r>
            <a:r>
              <a:rPr lang="zh-CN" altLang="en-US" sz="2400" dirty="0" smtClean="0">
                <a:latin typeface="Calibri" panose="020F0502020204030204" pitchFamily="34" charset="0"/>
              </a:rPr>
              <a:t>合成的抑肽酶</a:t>
            </a:r>
            <a:endParaRPr lang="zh-CN" altLang="en-US" sz="2400" dirty="0">
              <a:latin typeface="Calibri" panose="020F0502020204030204" pitchFamily="34" charset="0"/>
            </a:endParaRPr>
          </a:p>
        </p:txBody>
      </p:sp>
      <p:sp>
        <p:nvSpPr>
          <p:cNvPr id="49156" name="Text Box 23"/>
          <p:cNvSpPr txBox="1">
            <a:spLocks noChangeArrowheads="1"/>
          </p:cNvSpPr>
          <p:nvPr/>
        </p:nvSpPr>
        <p:spPr bwMode="auto">
          <a:xfrm>
            <a:off x="8425895" y="118646"/>
            <a:ext cx="142539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Calibri" panose="020F0502020204030204" pitchFamily="34" charset="0"/>
              </a:rPr>
              <a:t>人源生物制品</a:t>
            </a:r>
            <a:endParaRPr lang="zh-CN" altLang="en-US" sz="1600" b="1" dirty="0">
              <a:latin typeface="Calibri" panose="020F0502020204030204" pitchFamily="34" charset="0"/>
            </a:endParaRPr>
          </a:p>
        </p:txBody>
      </p:sp>
      <p:pic>
        <p:nvPicPr>
          <p:cNvPr id="49158" name="Immagine 10" descr="Confezioni Tisseel.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908051"/>
            <a:ext cx="4586288" cy="305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59" name="Immagine 11" descr="Cateteri Tisseel.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46888" y="1196976"/>
            <a:ext cx="3821112" cy="281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60" name="CasellaDiTesto 12"/>
          <p:cNvSpPr txBox="1">
            <a:spLocks noChangeArrowheads="1"/>
          </p:cNvSpPr>
          <p:nvPr/>
        </p:nvSpPr>
        <p:spPr bwMode="auto">
          <a:xfrm>
            <a:off x="2135188" y="4149725"/>
            <a:ext cx="338455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2800" dirty="0">
                <a:latin typeface="Calibri" panose="020F0502020204030204" pitchFamily="34" charset="0"/>
              </a:rPr>
              <a:t>2 ml – 4 ml – 10 ml</a:t>
            </a:r>
          </a:p>
        </p:txBody>
      </p:sp>
      <p:sp>
        <p:nvSpPr>
          <p:cNvPr id="49161" name="CasellaDiTesto 13"/>
          <p:cNvSpPr txBox="1">
            <a:spLocks noChangeArrowheads="1"/>
          </p:cNvSpPr>
          <p:nvPr/>
        </p:nvSpPr>
        <p:spPr bwMode="auto">
          <a:xfrm>
            <a:off x="7104063" y="4365626"/>
            <a:ext cx="338455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2400">
                <a:latin typeface="Calibri" panose="020F0502020204030204" pitchFamily="34" charset="0"/>
              </a:rPr>
              <a:t>10 cm – 24 cm – 32 cm</a:t>
            </a:r>
          </a:p>
        </p:txBody>
      </p:sp>
      <p:grpSp>
        <p:nvGrpSpPr>
          <p:cNvPr id="12" name="Group 17"/>
          <p:cNvGrpSpPr>
            <a:grpSpLocks/>
          </p:cNvGrpSpPr>
          <p:nvPr/>
        </p:nvGrpSpPr>
        <p:grpSpPr bwMode="auto">
          <a:xfrm>
            <a:off x="87316" y="114300"/>
            <a:ext cx="1143000" cy="685800"/>
            <a:chOff x="4944" y="3744"/>
            <a:chExt cx="720" cy="432"/>
          </a:xfrm>
        </p:grpSpPr>
        <p:sp>
          <p:nvSpPr>
            <p:cNvPr id="13"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4"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spTree>
    <p:extLst>
      <p:ext uri="{BB962C8B-B14F-4D97-AF65-F5344CB8AC3E}">
        <p14:creationId xmlns:p14="http://schemas.microsoft.com/office/powerpoint/2010/main" xmlns="" val="17997963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10200" y="1752600"/>
            <a:ext cx="2362200" cy="235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79" name="Picture 8" descr="http://www.scitechmedical.com/Sct1/quixil.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2600" y="1524001"/>
            <a:ext cx="3124200" cy="220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7" name="Rectangle 9"/>
          <p:cNvSpPr>
            <a:spLocks noChangeArrowheads="1"/>
          </p:cNvSpPr>
          <p:nvPr/>
        </p:nvSpPr>
        <p:spPr bwMode="auto">
          <a:xfrm>
            <a:off x="2209800" y="457200"/>
            <a:ext cx="7772400" cy="990600"/>
          </a:xfrm>
          <a:prstGeom prst="rect">
            <a:avLst/>
          </a:prstGeom>
          <a:noFill/>
          <a:ln w="9525">
            <a:noFill/>
            <a:miter lim="800000"/>
            <a:headEnd/>
            <a:tailEnd/>
          </a:ln>
          <a:effectLst/>
        </p:spPr>
        <p:txBody>
          <a:bodyPr anchor="b"/>
          <a:lstStyle/>
          <a:p>
            <a:pPr algn="ctr" eaLnBrk="1" hangingPunct="1">
              <a:defRPr/>
            </a:pPr>
            <a:r>
              <a:rPr lang="it-IT" sz="4400" dirty="0">
                <a:solidFill>
                  <a:srgbClr val="FF0000"/>
                </a:solidFill>
                <a:effectLst>
                  <a:outerShdw blurRad="38100" dist="38100" dir="2700000" algn="tl">
                    <a:srgbClr val="C0C0C0"/>
                  </a:outerShdw>
                </a:effectLst>
                <a:latin typeface="Calibri" panose="020F0502020204030204" pitchFamily="34" charset="0"/>
              </a:rPr>
              <a:t>Johnson &amp; Johnson</a:t>
            </a:r>
          </a:p>
        </p:txBody>
      </p:sp>
      <p:sp>
        <p:nvSpPr>
          <p:cNvPr id="50181" name="Rectangle 10"/>
          <p:cNvSpPr>
            <a:spLocks noChangeArrowheads="1"/>
          </p:cNvSpPr>
          <p:nvPr/>
        </p:nvSpPr>
        <p:spPr bwMode="auto">
          <a:xfrm>
            <a:off x="1600200" y="3886201"/>
            <a:ext cx="93345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chemeClr val="accent2"/>
              </a:buClr>
              <a:buSzPct val="80000"/>
              <a:buFont typeface="Wingdings" panose="05000000000000000000" pitchFamily="2" charset="2"/>
              <a:buNone/>
            </a:pPr>
            <a:r>
              <a:rPr lang="it-IT" altLang="it-IT" sz="2400" u="sng" dirty="0" err="1">
                <a:solidFill>
                  <a:srgbClr val="FF0000"/>
                </a:solidFill>
                <a:latin typeface="Calibri" panose="020F0502020204030204" pitchFamily="34" charset="0"/>
              </a:rPr>
              <a:t>Quixil</a:t>
            </a:r>
            <a:r>
              <a:rPr lang="it-IT" altLang="it-IT" sz="2400" b="1" u="sng" dirty="0">
                <a:solidFill>
                  <a:srgbClr val="FF0000"/>
                </a:solidFill>
                <a:latin typeface="Calibri" panose="020F0502020204030204" pitchFamily="34" charset="0"/>
              </a:rPr>
              <a:t>:</a:t>
            </a:r>
          </a:p>
          <a:p>
            <a:pPr>
              <a:spcBef>
                <a:spcPct val="0"/>
              </a:spcBef>
              <a:buClr>
                <a:schemeClr val="accent2"/>
              </a:buClr>
              <a:buSzPct val="80000"/>
              <a:buNone/>
            </a:pPr>
            <a:r>
              <a:rPr lang="zh-CN" altLang="en-US" sz="2400" dirty="0" smtClean="0">
                <a:solidFill>
                  <a:srgbClr val="FF33CC"/>
                </a:solidFill>
                <a:latin typeface="Calibri" panose="020F0502020204030204" pitchFamily="34" charset="0"/>
              </a:rPr>
              <a:t>凝血酶</a:t>
            </a:r>
            <a:r>
              <a:rPr lang="it-IT" altLang="it-IT" sz="2400" dirty="0" smtClean="0">
                <a:latin typeface="Calibri" panose="020F0502020204030204" pitchFamily="34" charset="0"/>
              </a:rPr>
              <a:t>+</a:t>
            </a:r>
            <a:r>
              <a:rPr lang="zh-CN" altLang="en-US" sz="2400" dirty="0" smtClean="0">
                <a:latin typeface="Calibri" panose="020F0502020204030204" pitchFamily="34" charset="0"/>
              </a:rPr>
              <a:t>人源</a:t>
            </a:r>
            <a:r>
              <a:rPr lang="zh-CN" altLang="en-US" sz="2400" dirty="0" smtClean="0">
                <a:solidFill>
                  <a:srgbClr val="FF33CC"/>
                </a:solidFill>
                <a:latin typeface="Calibri" panose="020F0502020204030204" pitchFamily="34" charset="0"/>
              </a:rPr>
              <a:t>纤维蛋白原</a:t>
            </a:r>
            <a:r>
              <a:rPr lang="it-IT" altLang="it-IT" sz="2400" dirty="0" smtClean="0">
                <a:latin typeface="Calibri" panose="020F0502020204030204" pitchFamily="34" charset="0"/>
              </a:rPr>
              <a:t>+</a:t>
            </a:r>
            <a:r>
              <a:rPr lang="zh-CN" altLang="en-US" sz="2400" dirty="0" smtClean="0">
                <a:latin typeface="Calibri" panose="020F0502020204030204" pitchFamily="34" charset="0"/>
              </a:rPr>
              <a:t>氨甲环酸</a:t>
            </a:r>
            <a:r>
              <a:rPr lang="en-US" altLang="it-IT" sz="2000" dirty="0" smtClean="0">
                <a:latin typeface="Calibri" panose="020F0502020204030204" pitchFamily="34" charset="0"/>
              </a:rPr>
              <a:t>(</a:t>
            </a:r>
            <a:r>
              <a:rPr lang="zh-CN" altLang="en-US" sz="2000" dirty="0" smtClean="0">
                <a:latin typeface="Calibri" panose="020F0502020204030204" pitchFamily="34" charset="0"/>
              </a:rPr>
              <a:t>具有抗纤维蛋白溶解作用的合</a:t>
            </a:r>
            <a:r>
              <a:rPr lang="zh-CN" altLang="en-US" sz="2000" dirty="0" smtClean="0">
                <a:latin typeface="Calibri" panose="020F0502020204030204" pitchFamily="34" charset="0"/>
              </a:rPr>
              <a:t>成品；</a:t>
            </a:r>
            <a:r>
              <a:rPr lang="zh-CN" altLang="en-US" sz="2000" dirty="0" smtClean="0">
                <a:latin typeface="Calibri" panose="020F0502020204030204" pitchFamily="34" charset="0"/>
              </a:rPr>
              <a:t>虽无动物组份，但不能在神经外科手术中使用神经毒</a:t>
            </a:r>
            <a:r>
              <a:rPr lang="en-US" altLang="it-IT" sz="2000" dirty="0" smtClean="0">
                <a:latin typeface="Calibri" panose="020F0502020204030204" pitchFamily="34" charset="0"/>
              </a:rPr>
              <a:t>) </a:t>
            </a:r>
            <a:r>
              <a:rPr lang="en-US" altLang="it-IT" sz="2000" dirty="0">
                <a:solidFill>
                  <a:srgbClr val="00FF00"/>
                </a:solidFill>
                <a:latin typeface="Calibri" panose="020F0502020204030204" pitchFamily="34" charset="0"/>
              </a:rPr>
              <a:t>*</a:t>
            </a:r>
            <a:endParaRPr lang="en-GB" altLang="it-IT" sz="2000" dirty="0">
              <a:solidFill>
                <a:srgbClr val="00FF00"/>
              </a:solidFill>
              <a:latin typeface="Calibri" panose="020F0502020204030204" pitchFamily="34" charset="0"/>
            </a:endParaRPr>
          </a:p>
          <a:p>
            <a:pPr>
              <a:spcBef>
                <a:spcPct val="0"/>
              </a:spcBef>
              <a:buNone/>
            </a:pPr>
            <a:r>
              <a:rPr lang="en-US" altLang="it-IT" sz="1200" dirty="0" smtClean="0">
                <a:solidFill>
                  <a:srgbClr val="00CC00"/>
                </a:solidFill>
                <a:latin typeface="Calibri" panose="020F0502020204030204" pitchFamily="34" charset="0"/>
              </a:rPr>
              <a:t>*</a:t>
            </a:r>
            <a:r>
              <a:rPr lang="zh-CN" altLang="en-US" sz="1200" dirty="0" smtClean="0">
                <a:solidFill>
                  <a:srgbClr val="00CC00"/>
                </a:solidFill>
                <a:latin typeface="Calibri" panose="020F0502020204030204" pitchFamily="34" charset="0"/>
              </a:rPr>
              <a:t>含氨甲环酸的产品不得应用于接触脑脊液活硬膜的手术，否则有中枢神经毒性的风险（脑水肿和癫痫发作）。</a:t>
            </a:r>
            <a:endParaRPr lang="it-IT" altLang="it-IT" sz="1200" dirty="0">
              <a:latin typeface="Calibri" panose="020F0502020204030204" pitchFamily="34" charset="0"/>
            </a:endParaRPr>
          </a:p>
        </p:txBody>
      </p:sp>
      <p:sp>
        <p:nvSpPr>
          <p:cNvPr id="50182" name="Text Box 11"/>
          <p:cNvSpPr txBox="1">
            <a:spLocks noChangeArrowheads="1"/>
          </p:cNvSpPr>
          <p:nvPr/>
        </p:nvSpPr>
        <p:spPr bwMode="auto">
          <a:xfrm>
            <a:off x="7142164" y="57588"/>
            <a:ext cx="142539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Calibri" panose="020F0502020204030204" pitchFamily="34" charset="0"/>
              </a:rPr>
              <a:t>人源生物制品</a:t>
            </a:r>
            <a:endParaRPr lang="zh-CN" altLang="en-US" sz="1600" b="1" dirty="0">
              <a:latin typeface="Calibri" panose="020F0502020204030204" pitchFamily="34" charset="0"/>
            </a:endParaRPr>
          </a:p>
        </p:txBody>
      </p:sp>
      <p:pic>
        <p:nvPicPr>
          <p:cNvPr id="50184" name="Picture 1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43800" y="1600201"/>
            <a:ext cx="2743200" cy="161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 name="Group 17"/>
          <p:cNvGrpSpPr>
            <a:grpSpLocks/>
          </p:cNvGrpSpPr>
          <p:nvPr/>
        </p:nvGrpSpPr>
        <p:grpSpPr bwMode="auto">
          <a:xfrm>
            <a:off x="87316" y="114300"/>
            <a:ext cx="1143000" cy="685800"/>
            <a:chOff x="4944" y="3744"/>
            <a:chExt cx="720" cy="432"/>
          </a:xfrm>
        </p:grpSpPr>
        <p:sp>
          <p:nvSpPr>
            <p:cNvPr id="12"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3"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spTree>
    <p:extLst>
      <p:ext uri="{BB962C8B-B14F-4D97-AF65-F5344CB8AC3E}">
        <p14:creationId xmlns:p14="http://schemas.microsoft.com/office/powerpoint/2010/main" xmlns="" val="30943712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ChangeArrowheads="1"/>
          </p:cNvSpPr>
          <p:nvPr/>
        </p:nvSpPr>
        <p:spPr bwMode="auto">
          <a:xfrm>
            <a:off x="2209800" y="457200"/>
            <a:ext cx="7772400" cy="990600"/>
          </a:xfrm>
          <a:prstGeom prst="rect">
            <a:avLst/>
          </a:prstGeom>
          <a:noFill/>
          <a:ln w="9525">
            <a:noFill/>
            <a:miter lim="800000"/>
            <a:headEnd/>
            <a:tailEnd/>
          </a:ln>
          <a:effectLst/>
        </p:spPr>
        <p:txBody>
          <a:bodyPr anchor="b"/>
          <a:lstStyle/>
          <a:p>
            <a:pPr algn="ctr" eaLnBrk="1" hangingPunct="1">
              <a:defRPr/>
            </a:pPr>
            <a:r>
              <a:rPr lang="it-IT" sz="4400">
                <a:solidFill>
                  <a:srgbClr val="FF0000"/>
                </a:solidFill>
                <a:effectLst>
                  <a:outerShdw blurRad="38100" dist="38100" dir="2700000" algn="tl">
                    <a:srgbClr val="C0C0C0"/>
                  </a:outerShdw>
                </a:effectLst>
                <a:latin typeface="Calibri" panose="020F0502020204030204" pitchFamily="34" charset="0"/>
              </a:rPr>
              <a:t>Johnson &amp; Johnson</a:t>
            </a:r>
          </a:p>
        </p:txBody>
      </p:sp>
      <p:sp>
        <p:nvSpPr>
          <p:cNvPr id="51203" name="Rectangle 5"/>
          <p:cNvSpPr>
            <a:spLocks noChangeArrowheads="1"/>
          </p:cNvSpPr>
          <p:nvPr/>
        </p:nvSpPr>
        <p:spPr bwMode="auto">
          <a:xfrm>
            <a:off x="1943100" y="4967110"/>
            <a:ext cx="92202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chemeClr val="accent2"/>
              </a:buClr>
              <a:buSzPct val="80000"/>
              <a:buFont typeface="Wingdings" panose="05000000000000000000" pitchFamily="2" charset="2"/>
              <a:buNone/>
            </a:pPr>
            <a:r>
              <a:rPr lang="it-IT" altLang="it-IT" sz="2400" u="sng" dirty="0">
                <a:solidFill>
                  <a:srgbClr val="FF0000"/>
                </a:solidFill>
                <a:latin typeface="Calibri" panose="020F0502020204030204" pitchFamily="34" charset="0"/>
              </a:rPr>
              <a:t>EVICEL</a:t>
            </a:r>
            <a:r>
              <a:rPr lang="it-IT" altLang="it-IT" sz="2400" b="1" u="sng" dirty="0">
                <a:solidFill>
                  <a:srgbClr val="FF0000"/>
                </a:solidFill>
                <a:latin typeface="Calibri" panose="020F0502020204030204" pitchFamily="34" charset="0"/>
              </a:rPr>
              <a:t>:</a:t>
            </a:r>
          </a:p>
          <a:p>
            <a:pPr>
              <a:spcBef>
                <a:spcPct val="0"/>
              </a:spcBef>
              <a:buClr>
                <a:schemeClr val="accent2"/>
              </a:buClr>
              <a:buSzPct val="80000"/>
              <a:buNone/>
            </a:pPr>
            <a:r>
              <a:rPr lang="zh-CN" altLang="en-US" sz="2400" dirty="0" smtClean="0">
                <a:solidFill>
                  <a:srgbClr val="FF33CC"/>
                </a:solidFill>
                <a:latin typeface="Calibri" panose="020F0502020204030204" pitchFamily="34" charset="0"/>
              </a:rPr>
              <a:t>凝血酶</a:t>
            </a:r>
            <a:r>
              <a:rPr lang="it-IT" altLang="it-IT" sz="2400" dirty="0" smtClean="0">
                <a:latin typeface="Calibri" panose="020F0502020204030204" pitchFamily="34" charset="0"/>
              </a:rPr>
              <a:t>+</a:t>
            </a:r>
            <a:r>
              <a:rPr lang="it-IT" altLang="it-IT" sz="2400" dirty="0" smtClean="0">
                <a:solidFill>
                  <a:schemeClr val="bg2"/>
                </a:solidFill>
                <a:latin typeface="Calibri" panose="020F0502020204030204" pitchFamily="34" charset="0"/>
              </a:rPr>
              <a:t> </a:t>
            </a:r>
            <a:r>
              <a:rPr lang="zh-CN" altLang="en-US" sz="2400" dirty="0" smtClean="0">
                <a:latin typeface="Calibri" panose="020F0502020204030204" pitchFamily="34" charset="0"/>
              </a:rPr>
              <a:t>人</a:t>
            </a:r>
            <a:r>
              <a:rPr lang="zh-CN" altLang="en-US" sz="2400" dirty="0" smtClean="0">
                <a:latin typeface="Calibri" panose="020F0502020204030204" pitchFamily="34" charset="0"/>
              </a:rPr>
              <a:t>源</a:t>
            </a:r>
            <a:r>
              <a:rPr lang="zh-CN" altLang="en-US" sz="2400" dirty="0" smtClean="0">
                <a:solidFill>
                  <a:srgbClr val="FF33CC"/>
                </a:solidFill>
                <a:latin typeface="Calibri" panose="020F0502020204030204" pitchFamily="34" charset="0"/>
              </a:rPr>
              <a:t>纤维蛋白原</a:t>
            </a:r>
            <a:endParaRPr lang="it-IT" altLang="it-IT" sz="2400" dirty="0">
              <a:latin typeface="Calibri" panose="020F0502020204030204" pitchFamily="34" charset="0"/>
            </a:endParaRPr>
          </a:p>
          <a:p>
            <a:pPr>
              <a:spcBef>
                <a:spcPct val="0"/>
              </a:spcBef>
              <a:buClr>
                <a:schemeClr val="accent2"/>
              </a:buClr>
              <a:buSzPct val="80000"/>
              <a:buNone/>
            </a:pPr>
            <a:r>
              <a:rPr lang="zh-CN" altLang="en-US" sz="2400" dirty="0" smtClean="0">
                <a:latin typeface="Calibri" panose="020F0502020204030204" pitchFamily="34" charset="0"/>
              </a:rPr>
              <a:t>不含纤溶剂（氨甲环酸或抑肽酶或牛衍生物）</a:t>
            </a:r>
            <a:endParaRPr lang="it-IT" altLang="it-IT" sz="2000" dirty="0">
              <a:latin typeface="Calibri" panose="020F0502020204030204" pitchFamily="34" charset="0"/>
            </a:endParaRPr>
          </a:p>
        </p:txBody>
      </p:sp>
      <p:sp>
        <p:nvSpPr>
          <p:cNvPr id="51204" name="Text Box 6"/>
          <p:cNvSpPr txBox="1">
            <a:spLocks noChangeArrowheads="1"/>
          </p:cNvSpPr>
          <p:nvPr/>
        </p:nvSpPr>
        <p:spPr bwMode="auto">
          <a:xfrm>
            <a:off x="8515350" y="254260"/>
            <a:ext cx="142539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Calibri" panose="020F0502020204030204" pitchFamily="34" charset="0"/>
              </a:rPr>
              <a:t>人源生物制品</a:t>
            </a:r>
            <a:endParaRPr lang="zh-CN" altLang="en-US" sz="1600" b="1" dirty="0">
              <a:latin typeface="Calibri" panose="020F0502020204030204" pitchFamily="34" charset="0"/>
            </a:endParaRPr>
          </a:p>
        </p:txBody>
      </p:sp>
      <p:pic>
        <p:nvPicPr>
          <p:cNvPr id="51206"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1603375"/>
            <a:ext cx="4572000" cy="288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7" name="Picture 1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62700" y="2163764"/>
            <a:ext cx="4305300" cy="286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 name="Group 17"/>
          <p:cNvGrpSpPr>
            <a:grpSpLocks/>
          </p:cNvGrpSpPr>
          <p:nvPr/>
        </p:nvGrpSpPr>
        <p:grpSpPr bwMode="auto">
          <a:xfrm>
            <a:off x="87316" y="114300"/>
            <a:ext cx="1143000" cy="685800"/>
            <a:chOff x="4944" y="3744"/>
            <a:chExt cx="720" cy="432"/>
          </a:xfrm>
        </p:grpSpPr>
        <p:sp>
          <p:nvSpPr>
            <p:cNvPr id="11"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2"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spTree>
    <p:extLst>
      <p:ext uri="{BB962C8B-B14F-4D97-AF65-F5344CB8AC3E}">
        <p14:creationId xmlns:p14="http://schemas.microsoft.com/office/powerpoint/2010/main" xmlns="" val="31240528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ChangeArrowheads="1"/>
          </p:cNvSpPr>
          <p:nvPr/>
        </p:nvSpPr>
        <p:spPr bwMode="auto">
          <a:xfrm>
            <a:off x="2819401" y="1559868"/>
            <a:ext cx="184731" cy="461665"/>
          </a:xfrm>
          <a:prstGeom prst="rect">
            <a:avLst/>
          </a:prstGeom>
          <a:solidFill>
            <a:schemeClr val="tx1"/>
          </a:solidFill>
          <a:ln w="9525">
            <a:solidFill>
              <a:schemeClr val="tx1"/>
            </a:solidFill>
            <a:miter lim="800000"/>
            <a:headEnd/>
            <a:tailEnd/>
          </a:ln>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Calibri" panose="020F0502020204030204" pitchFamily="34" charset="0"/>
            </a:endParaRPr>
          </a:p>
        </p:txBody>
      </p:sp>
      <p:pic>
        <p:nvPicPr>
          <p:cNvPr id="52227" name="Picture 4" descr="http://www.vivostat.com/images/content/vivostat_c_r2_c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27339" y="1447800"/>
            <a:ext cx="6537325" cy="485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30" name="Text Box 7"/>
          <p:cNvSpPr txBox="1">
            <a:spLocks noChangeArrowheads="1"/>
          </p:cNvSpPr>
          <p:nvPr/>
        </p:nvSpPr>
        <p:spPr bwMode="auto">
          <a:xfrm>
            <a:off x="112728" y="2242066"/>
            <a:ext cx="2268570" cy="630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400" b="1" dirty="0" smtClean="0">
                <a:solidFill>
                  <a:srgbClr val="FF0000"/>
                </a:solidFill>
                <a:latin typeface="Calibri" panose="020F0502020204030204" pitchFamily="34" charset="0"/>
              </a:rPr>
              <a:t>处理器</a:t>
            </a:r>
            <a:r>
              <a:rPr lang="zh-CN" altLang="en-US" sz="1400" b="1" dirty="0" smtClean="0">
                <a:solidFill>
                  <a:srgbClr val="FF0000"/>
                </a:solidFill>
                <a:latin typeface="Calibri" panose="020F0502020204030204" pitchFamily="34" charset="0"/>
              </a:rPr>
              <a:t>单元</a:t>
            </a:r>
            <a:endParaRPr lang="it-IT" altLang="it-IT" sz="1400" b="1" dirty="0" smtClean="0">
              <a:solidFill>
                <a:srgbClr val="FF0000"/>
              </a:solidFill>
              <a:latin typeface="Calibri" panose="020F0502020204030204" pitchFamily="34" charset="0"/>
            </a:endParaRPr>
          </a:p>
          <a:p>
            <a:pPr>
              <a:spcBef>
                <a:spcPct val="50000"/>
              </a:spcBef>
              <a:buNone/>
            </a:pPr>
            <a:r>
              <a:rPr lang="en-US" altLang="it-IT" sz="1400" dirty="0" smtClean="0">
                <a:latin typeface="Calibri" panose="020F0502020204030204" pitchFamily="34" charset="0"/>
              </a:rPr>
              <a:t>(</a:t>
            </a:r>
            <a:r>
              <a:rPr lang="zh-CN" altLang="en-US" sz="1400" dirty="0" smtClean="0">
                <a:latin typeface="Calibri" panose="020F0502020204030204" pitchFamily="34" charset="0"/>
              </a:rPr>
              <a:t>制备自体和异体纤维蛋白</a:t>
            </a:r>
            <a:r>
              <a:rPr lang="en-US" altLang="it-IT" sz="1400" dirty="0" smtClean="0">
                <a:latin typeface="Calibri" panose="020F0502020204030204" pitchFamily="34" charset="0"/>
              </a:rPr>
              <a:t>)</a:t>
            </a:r>
            <a:endParaRPr lang="en-GB" altLang="it-IT" sz="1400" dirty="0">
              <a:latin typeface="Calibri" panose="020F0502020204030204" pitchFamily="34" charset="0"/>
            </a:endParaRPr>
          </a:p>
        </p:txBody>
      </p:sp>
      <p:sp>
        <p:nvSpPr>
          <p:cNvPr id="52231" name="Text Box 8"/>
          <p:cNvSpPr txBox="1">
            <a:spLocks noChangeArrowheads="1"/>
          </p:cNvSpPr>
          <p:nvPr/>
        </p:nvSpPr>
        <p:spPr bwMode="auto">
          <a:xfrm>
            <a:off x="68962" y="3399621"/>
            <a:ext cx="2268570" cy="630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400" b="1" dirty="0" smtClean="0">
                <a:solidFill>
                  <a:srgbClr val="FF0000"/>
                </a:solidFill>
                <a:latin typeface="Calibri" panose="020F0502020204030204" pitchFamily="34" charset="0"/>
              </a:rPr>
              <a:t>涂</a:t>
            </a:r>
            <a:r>
              <a:rPr lang="zh-CN" altLang="en-US" sz="1400" b="1" dirty="0" smtClean="0">
                <a:solidFill>
                  <a:srgbClr val="FF0000"/>
                </a:solidFill>
                <a:latin typeface="Calibri" panose="020F0502020204030204" pitchFamily="34" charset="0"/>
              </a:rPr>
              <a:t>药器单元</a:t>
            </a:r>
            <a:endParaRPr lang="it-IT" altLang="it-IT" sz="1400" b="1" dirty="0">
              <a:solidFill>
                <a:srgbClr val="FF0000"/>
              </a:solidFill>
              <a:latin typeface="Calibri" panose="020F0502020204030204" pitchFamily="34" charset="0"/>
            </a:endParaRPr>
          </a:p>
          <a:p>
            <a:pPr>
              <a:spcBef>
                <a:spcPct val="50000"/>
              </a:spcBef>
              <a:buNone/>
            </a:pPr>
            <a:r>
              <a:rPr lang="it-IT" altLang="it-IT" sz="1400" dirty="0" smtClean="0">
                <a:latin typeface="Calibri" panose="020F0502020204030204" pitchFamily="34" charset="0"/>
              </a:rPr>
              <a:t>(</a:t>
            </a:r>
            <a:r>
              <a:rPr lang="zh-CN" altLang="en-US" sz="1400" dirty="0" smtClean="0">
                <a:latin typeface="Calibri" panose="020F0502020204030204" pitchFamily="34" charset="0"/>
              </a:rPr>
              <a:t>喷涂先前制备的纤维蛋白</a:t>
            </a:r>
            <a:r>
              <a:rPr lang="en-US" altLang="it-IT" sz="1400" dirty="0" smtClean="0">
                <a:latin typeface="Calibri" panose="020F0502020204030204" pitchFamily="34" charset="0"/>
              </a:rPr>
              <a:t>)</a:t>
            </a:r>
            <a:endParaRPr lang="en-GB" altLang="it-IT" sz="1400" dirty="0">
              <a:latin typeface="Calibri" panose="020F0502020204030204" pitchFamily="34" charset="0"/>
            </a:endParaRPr>
          </a:p>
        </p:txBody>
      </p:sp>
      <p:sp>
        <p:nvSpPr>
          <p:cNvPr id="52232" name="Line 9"/>
          <p:cNvSpPr>
            <a:spLocks noChangeShapeType="1"/>
          </p:cNvSpPr>
          <p:nvPr/>
        </p:nvSpPr>
        <p:spPr bwMode="auto">
          <a:xfrm>
            <a:off x="1625600" y="2419101"/>
            <a:ext cx="1750793" cy="132427"/>
          </a:xfrm>
          <a:prstGeom prst="line">
            <a:avLst/>
          </a:prstGeom>
          <a:noFill/>
          <a:ln w="44450">
            <a:solidFill>
              <a:srgbClr val="FF0000"/>
            </a:solidFill>
            <a:round/>
            <a:headEnd/>
            <a:tailEnd type="stealth" w="med" len="med"/>
          </a:ln>
          <a:extLst>
            <a:ext uri="{909E8E84-426E-40DD-AFC4-6F175D3DCCD1}">
              <a14:hiddenFill xmlns:a14="http://schemas.microsoft.com/office/drawing/2010/main" xmlns="">
                <a:noFill/>
              </a14:hiddenFill>
            </a:ext>
          </a:extLst>
        </p:spPr>
        <p:txBody>
          <a:bodyPr wrap="square">
            <a:spAutoFit/>
          </a:bodyPr>
          <a:lstStyle/>
          <a:p>
            <a:endParaRPr lang="it-IT">
              <a:latin typeface="Calibri" panose="020F0502020204030204" pitchFamily="34" charset="0"/>
            </a:endParaRPr>
          </a:p>
        </p:txBody>
      </p:sp>
      <p:sp>
        <p:nvSpPr>
          <p:cNvPr id="52233" name="Line 10"/>
          <p:cNvSpPr>
            <a:spLocks noChangeShapeType="1"/>
          </p:cNvSpPr>
          <p:nvPr/>
        </p:nvSpPr>
        <p:spPr bwMode="auto">
          <a:xfrm rot="9927330" flipH="1" flipV="1">
            <a:off x="1587430" y="2960354"/>
            <a:ext cx="4972240" cy="1139635"/>
          </a:xfrm>
          <a:prstGeom prst="line">
            <a:avLst/>
          </a:prstGeom>
          <a:noFill/>
          <a:ln w="44450">
            <a:solidFill>
              <a:srgbClr val="FF0000"/>
            </a:solidFill>
            <a:round/>
            <a:headEnd/>
            <a:tailEnd type="stealth" w="med" len="med"/>
          </a:ln>
          <a:extLst>
            <a:ext uri="{909E8E84-426E-40DD-AFC4-6F175D3DCCD1}">
              <a14:hiddenFill xmlns:a14="http://schemas.microsoft.com/office/drawing/2010/main" xmlns="">
                <a:noFill/>
              </a14:hiddenFill>
            </a:ext>
          </a:extLst>
        </p:spPr>
        <p:txBody>
          <a:bodyPr wrap="square">
            <a:spAutoFit/>
          </a:bodyPr>
          <a:lstStyle/>
          <a:p>
            <a:endParaRPr lang="it-IT">
              <a:latin typeface="Calibri" panose="020F0502020204030204" pitchFamily="34" charset="0"/>
            </a:endParaRPr>
          </a:p>
        </p:txBody>
      </p:sp>
      <p:pic>
        <p:nvPicPr>
          <p:cNvPr id="52234" name="Picture 11" descr="Spraype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2201" y="4495801"/>
            <a:ext cx="2601913" cy="176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35" name="Rectangle 12"/>
          <p:cNvSpPr>
            <a:spLocks noChangeArrowheads="1"/>
          </p:cNvSpPr>
          <p:nvPr/>
        </p:nvSpPr>
        <p:spPr bwMode="auto">
          <a:xfrm>
            <a:off x="2819401" y="1559868"/>
            <a:ext cx="184731" cy="46166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Calibri" panose="020F0502020204030204" pitchFamily="34" charset="0"/>
            </a:endParaRPr>
          </a:p>
        </p:txBody>
      </p:sp>
      <p:sp>
        <p:nvSpPr>
          <p:cNvPr id="52236" name="Text Box 13"/>
          <p:cNvSpPr txBox="1">
            <a:spLocks noChangeArrowheads="1"/>
          </p:cNvSpPr>
          <p:nvPr/>
        </p:nvSpPr>
        <p:spPr bwMode="auto">
          <a:xfrm>
            <a:off x="3505200" y="5867400"/>
            <a:ext cx="98116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b="1">
                <a:solidFill>
                  <a:srgbClr val="FF0000"/>
                </a:solidFill>
                <a:latin typeface="Calibri" panose="020F0502020204030204" pitchFamily="34" charset="0"/>
              </a:rPr>
              <a:t>Spraypen</a:t>
            </a:r>
            <a:endParaRPr lang="en-GB" altLang="it-IT" sz="1600" b="1">
              <a:solidFill>
                <a:srgbClr val="FF0000"/>
              </a:solidFill>
              <a:latin typeface="Calibri" panose="020F0502020204030204" pitchFamily="34" charset="0"/>
            </a:endParaRPr>
          </a:p>
        </p:txBody>
      </p:sp>
      <p:pic>
        <p:nvPicPr>
          <p:cNvPr id="52237" name="Picture 14" descr="Concorde Spraype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99039" y="4495800"/>
            <a:ext cx="2192337"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38" name="Text Box 15"/>
          <p:cNvSpPr txBox="1">
            <a:spLocks noChangeArrowheads="1"/>
          </p:cNvSpPr>
          <p:nvPr/>
        </p:nvSpPr>
        <p:spPr bwMode="auto">
          <a:xfrm>
            <a:off x="5083176" y="5943600"/>
            <a:ext cx="183845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b="1" dirty="0">
                <a:solidFill>
                  <a:srgbClr val="FF0000"/>
                </a:solidFill>
                <a:latin typeface="Calibri" panose="020F0502020204030204" pitchFamily="34" charset="0"/>
              </a:rPr>
              <a:t>Concorde </a:t>
            </a:r>
            <a:r>
              <a:rPr lang="it-IT" altLang="it-IT" sz="1600" b="1" dirty="0" err="1">
                <a:solidFill>
                  <a:srgbClr val="FF0000"/>
                </a:solidFill>
                <a:latin typeface="Calibri" panose="020F0502020204030204" pitchFamily="34" charset="0"/>
              </a:rPr>
              <a:t>Spraypen</a:t>
            </a:r>
            <a:endParaRPr lang="en-GB" altLang="it-IT" sz="1600" b="1" dirty="0">
              <a:solidFill>
                <a:srgbClr val="FF0000"/>
              </a:solidFill>
              <a:latin typeface="Calibri" panose="020F0502020204030204" pitchFamily="34" charset="0"/>
            </a:endParaRPr>
          </a:p>
        </p:txBody>
      </p:sp>
      <p:sp>
        <p:nvSpPr>
          <p:cNvPr id="52239" name="Rectangle 16"/>
          <p:cNvSpPr>
            <a:spLocks noChangeArrowheads="1"/>
          </p:cNvSpPr>
          <p:nvPr/>
        </p:nvSpPr>
        <p:spPr bwMode="auto">
          <a:xfrm>
            <a:off x="7239001" y="5141268"/>
            <a:ext cx="184731" cy="461665"/>
          </a:xfrm>
          <a:prstGeom prst="rect">
            <a:avLst/>
          </a:prstGeom>
          <a:solidFill>
            <a:schemeClr val="tx1"/>
          </a:solidFill>
          <a:ln w="9525">
            <a:solidFill>
              <a:schemeClr val="tx1"/>
            </a:solidFill>
            <a:miter lim="800000"/>
            <a:headEnd/>
            <a:tailEnd/>
          </a:ln>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Calibri" panose="020F0502020204030204" pitchFamily="34" charset="0"/>
            </a:endParaRPr>
          </a:p>
        </p:txBody>
      </p:sp>
      <p:pic>
        <p:nvPicPr>
          <p:cNvPr id="52240" name="Picture 17" descr="Vivostat Endoscopic Application 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01697" y="4823768"/>
            <a:ext cx="2209800" cy="165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41" name="Picture 18" descr="Endoscopic Applicato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39002" y="3299690"/>
            <a:ext cx="2051096" cy="15240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42" name="Text Box 19"/>
          <p:cNvSpPr txBox="1">
            <a:spLocks noChangeArrowheads="1"/>
          </p:cNvSpPr>
          <p:nvPr/>
        </p:nvSpPr>
        <p:spPr bwMode="auto">
          <a:xfrm>
            <a:off x="7226301" y="6009292"/>
            <a:ext cx="204600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it-IT" altLang="it-IT" sz="1600" b="1" dirty="0" err="1">
                <a:solidFill>
                  <a:srgbClr val="FF0000"/>
                </a:solidFill>
                <a:latin typeface="Calibri" panose="020F0502020204030204" pitchFamily="34" charset="0"/>
              </a:rPr>
              <a:t>Endoscopic</a:t>
            </a:r>
            <a:r>
              <a:rPr lang="it-IT" altLang="it-IT" sz="1600" b="1" dirty="0">
                <a:solidFill>
                  <a:srgbClr val="FF0000"/>
                </a:solidFill>
                <a:latin typeface="Calibri" panose="020F0502020204030204" pitchFamily="34" charset="0"/>
              </a:rPr>
              <a:t> applicator</a:t>
            </a:r>
            <a:endParaRPr lang="en-GB" altLang="it-IT" sz="1600" b="1" dirty="0">
              <a:solidFill>
                <a:srgbClr val="FF0000"/>
              </a:solidFill>
              <a:latin typeface="Calibri" panose="020F0502020204030204" pitchFamily="34" charset="0"/>
            </a:endParaRPr>
          </a:p>
        </p:txBody>
      </p:sp>
      <p:pic>
        <p:nvPicPr>
          <p:cNvPr id="52243" name="Picture 20" descr="Vivostat spray på mekanisk hjert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315675" y="1745872"/>
            <a:ext cx="1611312" cy="1611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58" name="Rectangle 26"/>
          <p:cNvSpPr>
            <a:spLocks noChangeArrowheads="1"/>
          </p:cNvSpPr>
          <p:nvPr/>
        </p:nvSpPr>
        <p:spPr bwMode="auto">
          <a:xfrm>
            <a:off x="1290638" y="50413"/>
            <a:ext cx="7772400" cy="990600"/>
          </a:xfrm>
          <a:prstGeom prst="rect">
            <a:avLst/>
          </a:prstGeom>
          <a:noFill/>
          <a:ln w="9525">
            <a:noFill/>
            <a:miter lim="800000"/>
            <a:headEnd/>
            <a:tailEnd/>
          </a:ln>
          <a:effectLst/>
        </p:spPr>
        <p:txBody>
          <a:bodyPr anchor="b"/>
          <a:lstStyle/>
          <a:p>
            <a:pPr algn="ctr" eaLnBrk="1" hangingPunct="1">
              <a:defRPr/>
            </a:pPr>
            <a:r>
              <a:rPr lang="it-IT" sz="4400" dirty="0" err="1">
                <a:solidFill>
                  <a:srgbClr val="FF0000"/>
                </a:solidFill>
                <a:effectLst>
                  <a:outerShdw blurRad="38100" dist="38100" dir="2700000" algn="tl">
                    <a:srgbClr val="C0C0C0"/>
                  </a:outerShdw>
                </a:effectLst>
                <a:latin typeface="Calibri" panose="020F0502020204030204" pitchFamily="34" charset="0"/>
              </a:rPr>
              <a:t>Vivolution</a:t>
            </a:r>
            <a:r>
              <a:rPr lang="it-IT" sz="4400" dirty="0">
                <a:solidFill>
                  <a:srgbClr val="FF0000"/>
                </a:solidFill>
                <a:effectLst>
                  <a:outerShdw blurRad="38100" dist="38100" dir="2700000" algn="tl">
                    <a:srgbClr val="C0C0C0"/>
                  </a:outerShdw>
                </a:effectLst>
                <a:latin typeface="Calibri" panose="020F0502020204030204" pitchFamily="34" charset="0"/>
              </a:rPr>
              <a:t> AS</a:t>
            </a:r>
          </a:p>
        </p:txBody>
      </p:sp>
      <p:sp>
        <p:nvSpPr>
          <p:cNvPr id="52245" name="Rectangle 27"/>
          <p:cNvSpPr>
            <a:spLocks noChangeArrowheads="1"/>
          </p:cNvSpPr>
          <p:nvPr/>
        </p:nvSpPr>
        <p:spPr bwMode="auto">
          <a:xfrm>
            <a:off x="160339" y="863789"/>
            <a:ext cx="26670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chemeClr val="accent2"/>
              </a:buClr>
              <a:buSzPct val="80000"/>
              <a:buFont typeface="Wingdings" panose="05000000000000000000" pitchFamily="2" charset="2"/>
              <a:buNone/>
            </a:pPr>
            <a:r>
              <a:rPr lang="it-IT" altLang="it-IT" sz="2400" u="sng" dirty="0" err="1">
                <a:solidFill>
                  <a:srgbClr val="FF0000"/>
                </a:solidFill>
                <a:latin typeface="Calibri" panose="020F0502020204030204" pitchFamily="34" charset="0"/>
              </a:rPr>
              <a:t>Vivostat</a:t>
            </a:r>
            <a:r>
              <a:rPr lang="it-IT" altLang="it-IT" sz="2400" u="sng" dirty="0">
                <a:solidFill>
                  <a:srgbClr val="FF0000"/>
                </a:solidFill>
                <a:latin typeface="Calibri" panose="020F0502020204030204" pitchFamily="34" charset="0"/>
              </a:rPr>
              <a:t>:</a:t>
            </a:r>
          </a:p>
          <a:p>
            <a:pPr>
              <a:spcBef>
                <a:spcPct val="0"/>
              </a:spcBef>
              <a:buClr>
                <a:schemeClr val="accent2"/>
              </a:buClr>
              <a:buSzPct val="80000"/>
              <a:buNone/>
            </a:pPr>
            <a:r>
              <a:rPr lang="zh-CN" altLang="en-US" sz="2400" dirty="0" smtClean="0">
                <a:latin typeface="Calibri" panose="020F0502020204030204" pitchFamily="34" charset="0"/>
              </a:rPr>
              <a:t>自体</a:t>
            </a:r>
            <a:r>
              <a:rPr lang="it-IT" altLang="it-IT" sz="2400" dirty="0" smtClean="0">
                <a:latin typeface="Calibri" panose="020F0502020204030204" pitchFamily="34" charset="0"/>
              </a:rPr>
              <a:t> </a:t>
            </a:r>
            <a:r>
              <a:rPr lang="zh-CN" altLang="en-US" sz="2400" dirty="0" smtClean="0">
                <a:solidFill>
                  <a:srgbClr val="FF33CC"/>
                </a:solidFill>
                <a:latin typeface="Calibri" panose="020F0502020204030204" pitchFamily="34" charset="0"/>
              </a:rPr>
              <a:t>纤维蛋白</a:t>
            </a:r>
            <a:endParaRPr lang="it-IT" altLang="it-IT" sz="2400" dirty="0">
              <a:latin typeface="Calibri" panose="020F0502020204030204" pitchFamily="34" charset="0"/>
            </a:endParaRPr>
          </a:p>
        </p:txBody>
      </p:sp>
      <p:sp>
        <p:nvSpPr>
          <p:cNvPr id="52246" name="Text Box 28"/>
          <p:cNvSpPr txBox="1">
            <a:spLocks noChangeArrowheads="1"/>
          </p:cNvSpPr>
          <p:nvPr/>
        </p:nvSpPr>
        <p:spPr bwMode="auto">
          <a:xfrm>
            <a:off x="8412626" y="262276"/>
            <a:ext cx="142539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Calibri" panose="020F0502020204030204" pitchFamily="34" charset="0"/>
              </a:rPr>
              <a:t>人源生物制品</a:t>
            </a:r>
            <a:endParaRPr lang="en-US" altLang="it-IT" sz="1600" b="1" dirty="0">
              <a:latin typeface="Calibri" panose="020F0502020204030204" pitchFamily="34" charset="0"/>
            </a:endParaRPr>
          </a:p>
        </p:txBody>
      </p:sp>
      <p:grpSp>
        <p:nvGrpSpPr>
          <p:cNvPr id="26" name="Group 17"/>
          <p:cNvGrpSpPr>
            <a:grpSpLocks/>
          </p:cNvGrpSpPr>
          <p:nvPr/>
        </p:nvGrpSpPr>
        <p:grpSpPr bwMode="auto">
          <a:xfrm>
            <a:off x="87316" y="114300"/>
            <a:ext cx="1143000" cy="685800"/>
            <a:chOff x="4944" y="3744"/>
            <a:chExt cx="720" cy="432"/>
          </a:xfrm>
        </p:grpSpPr>
        <p:sp>
          <p:nvSpPr>
            <p:cNvPr id="27"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28"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sp>
        <p:nvSpPr>
          <p:cNvPr id="24" name="TextBox 23"/>
          <p:cNvSpPr txBox="1"/>
          <p:nvPr/>
        </p:nvSpPr>
        <p:spPr>
          <a:xfrm>
            <a:off x="3162300" y="1428750"/>
            <a:ext cx="2031325" cy="369332"/>
          </a:xfrm>
          <a:prstGeom prst="rect">
            <a:avLst/>
          </a:prstGeom>
          <a:noFill/>
        </p:spPr>
        <p:txBody>
          <a:bodyPr wrap="none" rtlCol="0">
            <a:spAutoFit/>
          </a:bodyPr>
          <a:lstStyle/>
          <a:p>
            <a:r>
              <a:rPr lang="zh-CN" altLang="en-US" dirty="0" smtClean="0"/>
              <a:t>简单、通用而安全</a:t>
            </a:r>
            <a:endParaRPr lang="zh-CN" altLang="en-US" dirty="0"/>
          </a:p>
        </p:txBody>
      </p:sp>
      <p:sp>
        <p:nvSpPr>
          <p:cNvPr id="25" name="TextBox 24"/>
          <p:cNvSpPr txBox="1"/>
          <p:nvPr/>
        </p:nvSpPr>
        <p:spPr>
          <a:xfrm>
            <a:off x="6057901" y="1447800"/>
            <a:ext cx="2943224" cy="738664"/>
          </a:xfrm>
          <a:prstGeom prst="rect">
            <a:avLst/>
          </a:prstGeom>
          <a:noFill/>
        </p:spPr>
        <p:txBody>
          <a:bodyPr wrap="square" rtlCol="0">
            <a:spAutoFit/>
          </a:bodyPr>
          <a:lstStyle/>
          <a:p>
            <a:r>
              <a:rPr lang="en-US" altLang="zh-CN" sz="1050" dirty="0" err="1" smtClean="0"/>
              <a:t>Vivostat</a:t>
            </a:r>
            <a:r>
              <a:rPr lang="zh-CN" altLang="en-US" sz="1050" dirty="0" smtClean="0"/>
              <a:t>系统是一种新颖的外科手术密封剂和血小板胶，是世界上唯一一款用于现场制备自体纤维蛋白密封剂和富含血小板的纤维蛋白的系统，其安全而通用，</a:t>
            </a:r>
            <a:r>
              <a:rPr lang="zh-CN" altLang="en-US" sz="1050" dirty="0" smtClean="0"/>
              <a:t>可应用于多种手术。</a:t>
            </a:r>
            <a:endParaRPr lang="zh-CN" altLang="en-US" sz="1050" dirty="0"/>
          </a:p>
        </p:txBody>
      </p:sp>
      <p:sp>
        <p:nvSpPr>
          <p:cNvPr id="29" name="TextBox 28"/>
          <p:cNvSpPr txBox="1"/>
          <p:nvPr/>
        </p:nvSpPr>
        <p:spPr>
          <a:xfrm>
            <a:off x="3667125" y="6343650"/>
            <a:ext cx="588623" cy="253916"/>
          </a:xfrm>
          <a:prstGeom prst="rect">
            <a:avLst/>
          </a:prstGeom>
          <a:noFill/>
        </p:spPr>
        <p:txBody>
          <a:bodyPr wrap="none" rtlCol="0">
            <a:spAutoFit/>
          </a:bodyPr>
          <a:lstStyle/>
          <a:p>
            <a:r>
              <a:rPr lang="zh-CN" altLang="en-US" sz="1050" dirty="0" smtClean="0"/>
              <a:t>喷雾笔</a:t>
            </a:r>
            <a:endParaRPr lang="zh-CN" altLang="en-US" sz="1050" dirty="0"/>
          </a:p>
        </p:txBody>
      </p:sp>
      <p:sp>
        <p:nvSpPr>
          <p:cNvPr id="30" name="TextBox 29"/>
          <p:cNvSpPr txBox="1"/>
          <p:nvPr/>
        </p:nvSpPr>
        <p:spPr>
          <a:xfrm>
            <a:off x="5610225" y="6353175"/>
            <a:ext cx="857927" cy="253916"/>
          </a:xfrm>
          <a:prstGeom prst="rect">
            <a:avLst/>
          </a:prstGeom>
          <a:noFill/>
        </p:spPr>
        <p:txBody>
          <a:bodyPr wrap="none" rtlCol="0">
            <a:spAutoFit/>
          </a:bodyPr>
          <a:lstStyle/>
          <a:p>
            <a:r>
              <a:rPr lang="zh-CN" altLang="en-US" sz="1050" dirty="0" smtClean="0"/>
              <a:t>协和喷雾笔</a:t>
            </a:r>
            <a:endParaRPr lang="zh-CN" altLang="en-US" sz="1050" dirty="0"/>
          </a:p>
        </p:txBody>
      </p:sp>
      <p:sp>
        <p:nvSpPr>
          <p:cNvPr id="31" name="TextBox 30"/>
          <p:cNvSpPr txBox="1"/>
          <p:nvPr/>
        </p:nvSpPr>
        <p:spPr>
          <a:xfrm>
            <a:off x="7772400" y="6467475"/>
            <a:ext cx="992579" cy="253916"/>
          </a:xfrm>
          <a:prstGeom prst="rect">
            <a:avLst/>
          </a:prstGeom>
          <a:noFill/>
        </p:spPr>
        <p:txBody>
          <a:bodyPr wrap="none" rtlCol="0">
            <a:spAutoFit/>
          </a:bodyPr>
          <a:lstStyle/>
          <a:p>
            <a:r>
              <a:rPr lang="zh-CN" altLang="en-US" sz="1050" dirty="0" smtClean="0"/>
              <a:t>血管内涂药器</a:t>
            </a:r>
            <a:endParaRPr lang="zh-CN" altLang="en-US" sz="1050" dirty="0"/>
          </a:p>
        </p:txBody>
      </p:sp>
    </p:spTree>
    <p:extLst>
      <p:ext uri="{BB962C8B-B14F-4D97-AF65-F5344CB8AC3E}">
        <p14:creationId xmlns:p14="http://schemas.microsoft.com/office/powerpoint/2010/main" xmlns="" val="34050054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4"/>
          <p:cNvSpPr txBox="1">
            <a:spLocks noChangeArrowheads="1"/>
          </p:cNvSpPr>
          <p:nvPr/>
        </p:nvSpPr>
        <p:spPr bwMode="auto">
          <a:xfrm>
            <a:off x="8905484" y="193420"/>
            <a:ext cx="163217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solidFill>
                  <a:srgbClr val="FF3300"/>
                </a:solidFill>
                <a:latin typeface="Calibri" panose="020F0502020204030204" pitchFamily="34" charset="0"/>
              </a:rPr>
              <a:t>贴片</a:t>
            </a:r>
            <a:r>
              <a:rPr lang="zh-CN" altLang="en-US" sz="1600" b="1" dirty="0" smtClean="0">
                <a:solidFill>
                  <a:srgbClr val="FF3300"/>
                </a:solidFill>
                <a:latin typeface="Calibri" panose="020F0502020204030204" pitchFamily="34" charset="0"/>
              </a:rPr>
              <a:t>形</a:t>
            </a:r>
            <a:r>
              <a:rPr lang="zh-CN" altLang="en-US" sz="1600" b="1" dirty="0" smtClean="0">
                <a:latin typeface="Calibri" panose="020F0502020204030204" pitchFamily="34" charset="0"/>
              </a:rPr>
              <a:t>生物制品</a:t>
            </a:r>
            <a:endParaRPr lang="it-IT" altLang="it-IT" sz="1600" b="1" dirty="0">
              <a:solidFill>
                <a:srgbClr val="FF3300"/>
              </a:solidFill>
              <a:latin typeface="Calibri" panose="020F0502020204030204" pitchFamily="34" charset="0"/>
            </a:endParaRPr>
          </a:p>
        </p:txBody>
      </p:sp>
      <p:sp>
        <p:nvSpPr>
          <p:cNvPr id="46085" name="Rectangle 5"/>
          <p:cNvSpPr>
            <a:spLocks noChangeArrowheads="1"/>
          </p:cNvSpPr>
          <p:nvPr/>
        </p:nvSpPr>
        <p:spPr bwMode="auto">
          <a:xfrm>
            <a:off x="484188" y="-24754"/>
            <a:ext cx="7772400" cy="990600"/>
          </a:xfrm>
          <a:prstGeom prst="rect">
            <a:avLst/>
          </a:prstGeom>
          <a:noFill/>
          <a:ln w="9525">
            <a:noFill/>
            <a:miter lim="800000"/>
            <a:headEnd/>
            <a:tailEnd/>
          </a:ln>
          <a:effectLst/>
        </p:spPr>
        <p:txBody>
          <a:bodyPr anchor="b"/>
          <a:lstStyle/>
          <a:p>
            <a:pPr algn="ctr" eaLnBrk="1" hangingPunct="1">
              <a:defRPr/>
            </a:pPr>
            <a:r>
              <a:rPr lang="it-IT" sz="4400" dirty="0">
                <a:solidFill>
                  <a:srgbClr val="FF0000"/>
                </a:solidFill>
                <a:effectLst>
                  <a:outerShdw blurRad="38100" dist="38100" dir="2700000" algn="tl">
                    <a:srgbClr val="C0C0C0"/>
                  </a:outerShdw>
                </a:effectLst>
                <a:latin typeface="Calibri" panose="020F0502020204030204" pitchFamily="34" charset="0"/>
              </a:rPr>
              <a:t>TAKEDA</a:t>
            </a:r>
          </a:p>
        </p:txBody>
      </p:sp>
      <p:grpSp>
        <p:nvGrpSpPr>
          <p:cNvPr id="53254" name="Group 7"/>
          <p:cNvGrpSpPr>
            <a:grpSpLocks/>
          </p:cNvGrpSpPr>
          <p:nvPr/>
        </p:nvGrpSpPr>
        <p:grpSpPr bwMode="auto">
          <a:xfrm>
            <a:off x="3863976" y="2636838"/>
            <a:ext cx="3660775" cy="1281112"/>
            <a:chOff x="0" y="0"/>
            <a:chExt cx="2306" cy="807"/>
          </a:xfrm>
        </p:grpSpPr>
        <p:sp>
          <p:nvSpPr>
            <p:cNvPr id="53274" name="Rectangle 8"/>
            <p:cNvSpPr>
              <a:spLocks noChangeArrowheads="1"/>
            </p:cNvSpPr>
            <p:nvPr/>
          </p:nvSpPr>
          <p:spPr bwMode="auto">
            <a:xfrm>
              <a:off x="0" y="0"/>
              <a:ext cx="2306"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solidFill>
                  <a:schemeClr val="accent1"/>
                </a:solidFill>
                <a:latin typeface="Calibri" panose="020F0502020204030204" pitchFamily="34" charset="0"/>
              </a:endParaRPr>
            </a:p>
          </p:txBody>
        </p:sp>
        <p:sp>
          <p:nvSpPr>
            <p:cNvPr id="53275" name="Rectangle 9"/>
            <p:cNvSpPr>
              <a:spLocks noChangeArrowheads="1"/>
            </p:cNvSpPr>
            <p:nvPr/>
          </p:nvSpPr>
          <p:spPr bwMode="auto">
            <a:xfrm>
              <a:off x="0" y="0"/>
              <a:ext cx="2300" cy="8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kumimoji="1" lang="da-DK" altLang="zh-CN" sz="800">
                  <a:solidFill>
                    <a:schemeClr val="accent1"/>
                  </a:solidFill>
                  <a:latin typeface="Calibri" panose="020F0502020204030204" pitchFamily="34" charset="0"/>
                  <a:ea typeface="SimSun" panose="02010600030101010101" pitchFamily="2" charset="-122"/>
                  <a:hlinkClick r:id="rId2"/>
                </a:rPr>
                <a:t>  </a:t>
              </a:r>
              <a:r>
                <a:rPr kumimoji="1" lang="da-DK" altLang="zh-CN" sz="6200">
                  <a:solidFill>
                    <a:schemeClr val="accent1"/>
                  </a:solidFill>
                  <a:latin typeface="Calibri" panose="020F0502020204030204" pitchFamily="34" charset="0"/>
                  <a:ea typeface="SimSun" panose="02010600030101010101" pitchFamily="2" charset="-122"/>
                </a:rPr>
                <a:t> </a:t>
              </a:r>
              <a:r>
                <a:rPr kumimoji="1" lang="da-DK" altLang="zh-CN" sz="800">
                  <a:solidFill>
                    <a:schemeClr val="accent1"/>
                  </a:solidFill>
                  <a:latin typeface="Calibri" panose="020F0502020204030204" pitchFamily="34" charset="0"/>
                  <a:ea typeface="SimSun" panose="02010600030101010101" pitchFamily="2" charset="-122"/>
                </a:rPr>
                <a:t>                                                                                                                                                        </a:t>
              </a:r>
              <a:endParaRPr kumimoji="1" lang="en-US" altLang="zh-CN" sz="800">
                <a:solidFill>
                  <a:schemeClr val="accent1"/>
                </a:solidFill>
                <a:latin typeface="Calibri" panose="020F0502020204030204" pitchFamily="34" charset="0"/>
                <a:ea typeface="SimSun" panose="02010600030101010101" pitchFamily="2" charset="-122"/>
              </a:endParaRPr>
            </a:p>
            <a:p>
              <a:pPr>
                <a:spcBef>
                  <a:spcPct val="0"/>
                </a:spcBef>
                <a:buFontTx/>
                <a:buNone/>
              </a:pPr>
              <a:endParaRPr kumimoji="1" lang="en-US" altLang="zh-CN" sz="800">
                <a:solidFill>
                  <a:schemeClr val="accent1"/>
                </a:solidFill>
                <a:latin typeface="Calibri" panose="020F0502020204030204" pitchFamily="34" charset="0"/>
                <a:ea typeface="SimSun" panose="02010600030101010101" pitchFamily="2" charset="-122"/>
              </a:endParaRPr>
            </a:p>
          </p:txBody>
        </p:sp>
      </p:grpSp>
      <p:grpSp>
        <p:nvGrpSpPr>
          <p:cNvPr id="53256" name="Group 11"/>
          <p:cNvGrpSpPr>
            <a:grpSpLocks/>
          </p:cNvGrpSpPr>
          <p:nvPr/>
        </p:nvGrpSpPr>
        <p:grpSpPr bwMode="auto">
          <a:xfrm>
            <a:off x="635797" y="3403953"/>
            <a:ext cx="7467600" cy="1828800"/>
            <a:chOff x="1056" y="1152"/>
            <a:chExt cx="3612" cy="684"/>
          </a:xfrm>
        </p:grpSpPr>
        <p:pic>
          <p:nvPicPr>
            <p:cNvPr id="53270" name="Picture 12" descr="Picture1_9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6" y="1152"/>
              <a:ext cx="684" cy="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71" name="Picture 13" descr="USE_002_NoWhite_95px"/>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32" y="1152"/>
              <a:ext cx="684" cy="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72" name="Picture 14" descr="Picture9_9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08" y="1152"/>
              <a:ext cx="684" cy="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73" name="Picture 15" descr="USE_004_NoWhite_95px"/>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84" y="1152"/>
              <a:ext cx="684" cy="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53257" name="Picture 16" descr="pix"/>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0318750" y="865188"/>
            <a:ext cx="160338" cy="11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8" name="Picture 17" descr="pix"/>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833563" y="5842001"/>
            <a:ext cx="11112" cy="3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98" name="Text Box 18"/>
          <p:cNvSpPr txBox="1">
            <a:spLocks noChangeArrowheads="1"/>
          </p:cNvSpPr>
          <p:nvPr/>
        </p:nvSpPr>
        <p:spPr bwMode="auto">
          <a:xfrm>
            <a:off x="439788" y="1789785"/>
            <a:ext cx="9122566" cy="1261884"/>
          </a:xfrm>
          <a:prstGeom prst="rect">
            <a:avLst/>
          </a:prstGeom>
          <a:noFill/>
          <a:ln w="9525">
            <a:noFill/>
            <a:miter lim="800000"/>
            <a:headEnd/>
            <a:tailEnd/>
          </a:ln>
          <a:effectLst/>
        </p:spPr>
        <p:txBody>
          <a:bodyPr wrap="square">
            <a:spAutoFit/>
          </a:bodyPr>
          <a:lstStyle/>
          <a:p>
            <a:pPr>
              <a:spcBef>
                <a:spcPct val="20000"/>
              </a:spcBef>
              <a:buClr>
                <a:schemeClr val="accent1"/>
              </a:buClr>
              <a:defRPr/>
            </a:pPr>
            <a:r>
              <a:rPr lang="it-IT" sz="3200" dirty="0">
                <a:solidFill>
                  <a:srgbClr val="FF0000"/>
                </a:solidFill>
                <a:effectLst>
                  <a:outerShdw blurRad="38100" dist="38100" dir="2700000" algn="tl">
                    <a:srgbClr val="C0C0C0"/>
                  </a:outerShdw>
                </a:effectLst>
                <a:latin typeface="Calibri" panose="020F0502020204030204" pitchFamily="34" charset="0"/>
              </a:rPr>
              <a:t>TachoSil</a:t>
            </a:r>
            <a:r>
              <a:rPr lang="it-IT" u="sng" dirty="0">
                <a:solidFill>
                  <a:srgbClr val="FF0000"/>
                </a:solidFill>
                <a:effectLst>
                  <a:outerShdw blurRad="38100" dist="38100" dir="2700000" algn="tl">
                    <a:srgbClr val="C0C0C0"/>
                  </a:outerShdw>
                </a:effectLst>
                <a:latin typeface="Calibri" panose="020F0502020204030204" pitchFamily="34" charset="0"/>
              </a:rPr>
              <a:t/>
            </a:r>
            <a:br>
              <a:rPr lang="it-IT" u="sng" dirty="0">
                <a:solidFill>
                  <a:srgbClr val="FF0000"/>
                </a:solidFill>
                <a:effectLst>
                  <a:outerShdw blurRad="38100" dist="38100" dir="2700000" algn="tl">
                    <a:srgbClr val="C0C0C0"/>
                  </a:outerShdw>
                </a:effectLst>
                <a:latin typeface="Calibri" panose="020F0502020204030204" pitchFamily="34" charset="0"/>
              </a:rPr>
            </a:br>
            <a:r>
              <a:rPr lang="zh-CN" altLang="en-US" sz="2000" dirty="0" smtClean="0">
                <a:latin typeface="Calibri" panose="020F0502020204030204" pitchFamily="34" charset="0"/>
              </a:rPr>
              <a:t>含</a:t>
            </a:r>
            <a:r>
              <a:rPr lang="zh-CN" altLang="en-US" sz="2000" dirty="0" smtClean="0">
                <a:solidFill>
                  <a:srgbClr val="FF33CC"/>
                </a:solidFill>
                <a:latin typeface="Calibri" panose="020F0502020204030204" pitchFamily="34" charset="0"/>
              </a:rPr>
              <a:t>凝血酶</a:t>
            </a:r>
            <a:r>
              <a:rPr lang="zh-CN" altLang="en-US" sz="2000" dirty="0" smtClean="0">
                <a:latin typeface="Calibri" panose="020F0502020204030204" pitchFamily="34" charset="0"/>
              </a:rPr>
              <a:t>和</a:t>
            </a:r>
            <a:r>
              <a:rPr lang="zh-CN" altLang="en-US" sz="2000" dirty="0" smtClean="0">
                <a:solidFill>
                  <a:srgbClr val="FF33CC"/>
                </a:solidFill>
                <a:latin typeface="Calibri" panose="020F0502020204030204" pitchFamily="34" charset="0"/>
              </a:rPr>
              <a:t>人源</a:t>
            </a:r>
            <a:r>
              <a:rPr lang="zh-CN" altLang="en-US" sz="2000" dirty="0" smtClean="0">
                <a:solidFill>
                  <a:srgbClr val="FF33CC"/>
                </a:solidFill>
                <a:latin typeface="Calibri" panose="020F0502020204030204" pitchFamily="34" charset="0"/>
              </a:rPr>
              <a:t>纤维蛋白原</a:t>
            </a:r>
            <a:r>
              <a:rPr lang="zh-CN" altLang="en-US" sz="2000" dirty="0" smtClean="0">
                <a:latin typeface="Calibri" panose="020F0502020204030204" pitchFamily="34" charset="0"/>
              </a:rPr>
              <a:t>的马胶原海绵</a:t>
            </a:r>
            <a:endParaRPr lang="en-US" sz="2000" dirty="0">
              <a:solidFill>
                <a:srgbClr val="FF33CC"/>
              </a:solidFill>
              <a:latin typeface="Calibri" panose="020F0502020204030204" pitchFamily="34" charset="0"/>
            </a:endParaRPr>
          </a:p>
          <a:p>
            <a:pPr>
              <a:spcBef>
                <a:spcPct val="20000"/>
              </a:spcBef>
              <a:buClr>
                <a:schemeClr val="accent1"/>
              </a:buClr>
              <a:defRPr/>
            </a:pPr>
            <a:r>
              <a:rPr lang="en-US" sz="2000" dirty="0">
                <a:latin typeface="Calibri" panose="020F0502020204030204" pitchFamily="34" charset="0"/>
              </a:rPr>
              <a:t>  </a:t>
            </a:r>
            <a:r>
              <a:rPr lang="en-US" sz="2000" dirty="0" smtClean="0">
                <a:latin typeface="Calibri" panose="020F0502020204030204" pitchFamily="34" charset="0"/>
              </a:rPr>
              <a:t>(</a:t>
            </a:r>
            <a:r>
              <a:rPr lang="zh-CN" altLang="en-US" sz="2000" dirty="0" smtClean="0">
                <a:latin typeface="Calibri" panose="020F0502020204030204" pitchFamily="34" charset="0"/>
              </a:rPr>
              <a:t>不含抑肽酶或其他牛</a:t>
            </a:r>
            <a:r>
              <a:rPr lang="zh-CN" altLang="en-US" sz="2000" dirty="0" smtClean="0">
                <a:latin typeface="Calibri" panose="020F0502020204030204" pitchFamily="34" charset="0"/>
              </a:rPr>
              <a:t>衍生组份</a:t>
            </a:r>
            <a:r>
              <a:rPr lang="en-US" sz="2000" dirty="0" smtClean="0">
                <a:latin typeface="Calibri" panose="020F0502020204030204" pitchFamily="34" charset="0"/>
              </a:rPr>
              <a:t>)</a:t>
            </a:r>
            <a:endParaRPr kumimoji="1" lang="it-IT" dirty="0">
              <a:latin typeface="Calibri" panose="020F0502020204030204" pitchFamily="34" charset="0"/>
            </a:endParaRPr>
          </a:p>
        </p:txBody>
      </p:sp>
      <p:pic>
        <p:nvPicPr>
          <p:cNvPr id="53260" name="Picture 19" descr="http://www.tachosil.com/NR/rdonlyres/C985710B-9EB9-49D7-BB49-64424C6FA9E1/0/PRODUCT_019_LOW_crop_380.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995082" y="1138485"/>
            <a:ext cx="3962400" cy="182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61" name="Rectangle 20"/>
          <p:cNvSpPr>
            <a:spLocks noChangeArrowheads="1"/>
          </p:cNvSpPr>
          <p:nvPr/>
        </p:nvSpPr>
        <p:spPr bwMode="auto">
          <a:xfrm>
            <a:off x="3332163" y="2711451"/>
            <a:ext cx="66532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solidFill>
                <a:schemeClr val="accent1"/>
              </a:solidFill>
              <a:latin typeface="Calibri" panose="020F0502020204030204" pitchFamily="34" charset="0"/>
            </a:endParaRPr>
          </a:p>
        </p:txBody>
      </p:sp>
      <p:pic>
        <p:nvPicPr>
          <p:cNvPr id="53262" name="Picture 21" descr="Billede brugt under Case stories i oversigten til Cardiac Surgery"/>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0604501" y="5413553"/>
            <a:ext cx="1349374" cy="1349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68" name="Rectangle 23"/>
          <p:cNvSpPr>
            <a:spLocks noChangeArrowheads="1"/>
          </p:cNvSpPr>
          <p:nvPr/>
        </p:nvSpPr>
        <p:spPr bwMode="auto">
          <a:xfrm>
            <a:off x="3673525" y="3398719"/>
            <a:ext cx="3660775" cy="461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solidFill>
                <a:schemeClr val="accent1"/>
              </a:solidFill>
              <a:latin typeface="Calibri" panose="020F0502020204030204" pitchFamily="34" charset="0"/>
            </a:endParaRPr>
          </a:p>
        </p:txBody>
      </p:sp>
      <p:pic>
        <p:nvPicPr>
          <p:cNvPr id="53264" name="Picture 25" descr="http://www.tachosil.com/NR/rdonlyres/E473A5CB-ADA6-4B29-B62D-1B5DF1389E3D/2861/tachosil2.g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217988" y="5677077"/>
            <a:ext cx="434340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8" name="Group 17"/>
          <p:cNvGrpSpPr>
            <a:grpSpLocks/>
          </p:cNvGrpSpPr>
          <p:nvPr/>
        </p:nvGrpSpPr>
        <p:grpSpPr bwMode="auto">
          <a:xfrm>
            <a:off x="87316" y="114300"/>
            <a:ext cx="1143000" cy="685800"/>
            <a:chOff x="4944" y="3744"/>
            <a:chExt cx="720" cy="432"/>
          </a:xfrm>
        </p:grpSpPr>
        <p:sp>
          <p:nvSpPr>
            <p:cNvPr id="29"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30"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spTree>
    <p:extLst>
      <p:ext uri="{BB962C8B-B14F-4D97-AF65-F5344CB8AC3E}">
        <p14:creationId xmlns:p14="http://schemas.microsoft.com/office/powerpoint/2010/main" xmlns="" val="7281297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600200" y="76200"/>
            <a:ext cx="1219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it-IT" altLang="it-IT" sz="3600">
              <a:solidFill>
                <a:schemeClr val="accent1"/>
              </a:solidFill>
            </a:endParaRPr>
          </a:p>
        </p:txBody>
      </p:sp>
      <p:graphicFrame>
        <p:nvGraphicFramePr>
          <p:cNvPr id="95267" name="Group 35"/>
          <p:cNvGraphicFramePr>
            <a:graphicFrameLocks noGrp="1"/>
          </p:cNvGraphicFramePr>
          <p:nvPr>
            <p:extLst>
              <p:ext uri="{D42A27DB-BD31-4B8C-83A1-F6EECF244321}">
                <p14:modId xmlns:p14="http://schemas.microsoft.com/office/powerpoint/2010/main" xmlns="" val="770845666"/>
              </p:ext>
            </p:extLst>
          </p:nvPr>
        </p:nvGraphicFramePr>
        <p:xfrm>
          <a:off x="1981200" y="1911350"/>
          <a:ext cx="8153400" cy="3773490"/>
        </p:xfrm>
        <a:graphic>
          <a:graphicData uri="http://schemas.openxmlformats.org/drawingml/2006/table">
            <a:tbl>
              <a:tblPr firstCol="1">
                <a:tableStyleId>{5C22544A-7EE6-4342-B048-85BDC9FD1C3A}</a:tableStyleId>
              </a:tblPr>
              <a:tblGrid>
                <a:gridCol w="3200400">
                  <a:extLst>
                    <a:ext uri="{9D8B030D-6E8A-4147-A177-3AD203B41FA5}">
                      <a16:colId xmlns:a16="http://schemas.microsoft.com/office/drawing/2014/main" xmlns="" val="20000"/>
                    </a:ext>
                  </a:extLst>
                </a:gridCol>
                <a:gridCol w="4953000">
                  <a:extLst>
                    <a:ext uri="{9D8B030D-6E8A-4147-A177-3AD203B41FA5}">
                      <a16:colId xmlns:a16="http://schemas.microsoft.com/office/drawing/2014/main" xmlns="" val="20001"/>
                    </a:ext>
                  </a:extLst>
                </a:gridCol>
              </a:tblGrid>
              <a:tr h="7621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u="none" strike="noStrike" cap="none" normalizeH="0" baseline="0" dirty="0">
                          <a:ln>
                            <a:noFill/>
                          </a:ln>
                          <a:effectLst/>
                        </a:rPr>
                        <a:t>TISSEEL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dirty="0">
                          <a:ln>
                            <a:noFill/>
                          </a:ln>
                          <a:effectLst/>
                        </a:rPr>
                        <a:t>(</a:t>
                      </a:r>
                      <a:r>
                        <a:rPr kumimoji="0" lang="it-IT" sz="1600" u="none" strike="noStrike" cap="none" normalizeH="0" baseline="0" dirty="0" err="1">
                          <a:ln>
                            <a:noFill/>
                          </a:ln>
                          <a:effectLst/>
                        </a:rPr>
                        <a:t>Baxter</a:t>
                      </a:r>
                      <a:r>
                        <a:rPr kumimoji="0" lang="it-IT" sz="1600" u="none" strike="noStrike" cap="none" normalizeH="0" baseline="0" dirty="0">
                          <a:ln>
                            <a:noFill/>
                          </a:ln>
                          <a:effectLst/>
                        </a:rPr>
                        <a:t>)</a:t>
                      </a:r>
                      <a:endParaRPr kumimoji="0" lang="it-IT" sz="1600" b="0" i="0" u="none" strike="noStrike" cap="none" normalizeH="0" baseline="0" dirty="0">
                        <a:ln>
                          <a:noFill/>
                        </a:ln>
                        <a:solidFill>
                          <a:srgbClr val="FF0000"/>
                        </a:solidFill>
                        <a:effectLst/>
                        <a:latin typeface="Comic Sans MS" pitchFamily="66" charset="0"/>
                      </a:endParaRPr>
                    </a:p>
                  </a:txBody>
                  <a:tcPr marT="45727" marB="45727" anchor="ctr" horzOverflow="overflow"/>
                </a:tc>
                <a:tc rowSpan="5">
                  <a:txBody>
                    <a:bodyPr/>
                    <a:lstStyle/>
                    <a:p>
                      <a:pPr marL="0" marR="0" lvl="0" indent="0" algn="l" defTabSz="914400" rtl="0" eaLnBrk="1" fontAlgn="t" latinLnBrk="0" hangingPunct="1">
                        <a:lnSpc>
                          <a:spcPct val="100000"/>
                        </a:lnSpc>
                        <a:spcBef>
                          <a:spcPct val="50000"/>
                        </a:spcBef>
                        <a:spcAft>
                          <a:spcPct val="0"/>
                        </a:spcAft>
                        <a:buClrTx/>
                        <a:buSzTx/>
                        <a:buFont typeface="Wingdings" pitchFamily="2" charset="2"/>
                        <a:buNone/>
                        <a:tabLst/>
                      </a:pPr>
                      <a:endParaRPr kumimoji="0" lang="it-IT" sz="2400" u="none" strike="noStrike" cap="none" normalizeH="0" baseline="0" dirty="0">
                        <a:ln>
                          <a:noFill/>
                        </a:ln>
                        <a:effectLst/>
                      </a:endParaRPr>
                    </a:p>
                    <a:p>
                      <a:pPr marL="0" marR="0" lvl="0" indent="0" algn="l" defTabSz="914400" rtl="0" eaLnBrk="1" fontAlgn="t" latinLnBrk="0" hangingPunct="1">
                        <a:lnSpc>
                          <a:spcPct val="100000"/>
                        </a:lnSpc>
                        <a:spcBef>
                          <a:spcPct val="50000"/>
                        </a:spcBef>
                        <a:spcAft>
                          <a:spcPct val="0"/>
                        </a:spcAft>
                        <a:buClrTx/>
                        <a:buSzTx/>
                        <a:buFont typeface="Wingdings" pitchFamily="2" charset="2"/>
                        <a:buChar char="ð"/>
                        <a:tabLst/>
                      </a:pPr>
                      <a:r>
                        <a:rPr kumimoji="0" lang="zh-CN" altLang="en-US" sz="2400" u="none" strike="noStrike" cap="none" normalizeH="0" baseline="0" dirty="0" smtClean="0">
                          <a:ln>
                            <a:noFill/>
                          </a:ln>
                          <a:effectLst/>
                        </a:rPr>
                        <a:t>卓越的止血效果</a:t>
                      </a:r>
                      <a:endParaRPr kumimoji="0" lang="it-IT" sz="2400" u="none" strike="noStrike" cap="none" normalizeH="0" baseline="0" dirty="0">
                        <a:ln>
                          <a:noFill/>
                        </a:ln>
                        <a:effectLst/>
                      </a:endParaRPr>
                    </a:p>
                    <a:p>
                      <a:pPr marL="0" marR="0" lvl="0" indent="0" algn="l" defTabSz="914400" rtl="0" eaLnBrk="1" fontAlgn="t" latinLnBrk="0" hangingPunct="1">
                        <a:lnSpc>
                          <a:spcPct val="100000"/>
                        </a:lnSpc>
                        <a:spcBef>
                          <a:spcPct val="50000"/>
                        </a:spcBef>
                        <a:spcAft>
                          <a:spcPct val="0"/>
                        </a:spcAft>
                        <a:buClrTx/>
                        <a:buSzTx/>
                        <a:buFont typeface="Wingdings" pitchFamily="2" charset="2"/>
                        <a:buChar char="ð"/>
                        <a:tabLst/>
                      </a:pPr>
                      <a:r>
                        <a:rPr kumimoji="0" lang="zh-CN" altLang="en-US" sz="2400" u="none" strike="noStrike" cap="none" normalizeH="0" baseline="0" dirty="0" smtClean="0">
                          <a:ln>
                            <a:noFill/>
                          </a:ln>
                          <a:effectLst/>
                        </a:rPr>
                        <a:t>重吸收迅速</a:t>
                      </a:r>
                      <a:endParaRPr kumimoji="0" lang="it-IT" sz="24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800" u="none" strike="noStrike" cap="none" normalizeH="0" baseline="0" dirty="0">
                        <a:ln>
                          <a:noFill/>
                        </a:ln>
                        <a:effectLst>
                          <a:outerShdw blurRad="38100" dist="38100" dir="2700000" algn="tl">
                            <a:srgbClr val="C0C0C0"/>
                          </a:outerShdw>
                        </a:effectLst>
                      </a:endParaRPr>
                    </a:p>
                    <a:p>
                      <a:pPr marL="0" marR="0" lvl="0" indent="0" algn="l" defTabSz="914400" rtl="0" eaLnBrk="1" fontAlgn="t" latinLnBrk="0" hangingPunct="1">
                        <a:lnSpc>
                          <a:spcPct val="100000"/>
                        </a:lnSpc>
                        <a:spcBef>
                          <a:spcPct val="50000"/>
                        </a:spcBef>
                        <a:spcAft>
                          <a:spcPct val="0"/>
                        </a:spcAft>
                        <a:buClrTx/>
                        <a:buSzTx/>
                        <a:buFont typeface="Wingdings" pitchFamily="2" charset="2"/>
                        <a:buChar char="ð"/>
                        <a:tabLst/>
                      </a:pPr>
                      <a:endParaRPr kumimoji="0" lang="it-IT" sz="1600" b="0" i="0" u="none" strike="noStrike" cap="none" normalizeH="0" baseline="0" dirty="0">
                        <a:ln>
                          <a:noFill/>
                        </a:ln>
                        <a:solidFill>
                          <a:schemeClr val="tx1"/>
                        </a:solidFill>
                        <a:effectLst/>
                        <a:latin typeface="Comic Sans MS" pitchFamily="66" charset="0"/>
                      </a:endParaRPr>
                    </a:p>
                  </a:txBody>
                  <a:tcPr marT="45727" marB="45727" anchor="ctr" horzOverflow="overflow"/>
                </a:tc>
                <a:extLst>
                  <a:ext uri="{0D108BD9-81ED-4DB2-BD59-A6C34878D82A}">
                    <a16:rowId xmlns:a16="http://schemas.microsoft.com/office/drawing/2014/main" xmlns="" val="10000"/>
                  </a:ext>
                </a:extLst>
              </a:tr>
              <a:tr h="7499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u="none" strike="noStrike" cap="none" normalizeH="0" baseline="0" dirty="0">
                          <a:ln>
                            <a:noFill/>
                          </a:ln>
                          <a:effectLst/>
                        </a:rPr>
                        <a:t>QUIXIL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dirty="0">
                          <a:ln>
                            <a:noFill/>
                          </a:ln>
                          <a:effectLst/>
                        </a:rPr>
                        <a:t>(</a:t>
                      </a:r>
                      <a:r>
                        <a:rPr kumimoji="0" lang="it-IT" sz="1600" u="none" strike="noStrike" cap="none" normalizeH="0" baseline="0" dirty="0" err="1">
                          <a:ln>
                            <a:noFill/>
                          </a:ln>
                          <a:effectLst/>
                        </a:rPr>
                        <a:t>Johnson</a:t>
                      </a:r>
                      <a:r>
                        <a:rPr kumimoji="0" lang="it-IT" sz="1600" u="none" strike="noStrike" cap="none" normalizeH="0" baseline="0" dirty="0">
                          <a:ln>
                            <a:noFill/>
                          </a:ln>
                          <a:effectLst/>
                        </a:rPr>
                        <a:t> &amp; </a:t>
                      </a:r>
                      <a:r>
                        <a:rPr kumimoji="0" lang="it-IT" sz="1600" u="none" strike="noStrike" cap="none" normalizeH="0" baseline="0" dirty="0" err="1">
                          <a:ln>
                            <a:noFill/>
                          </a:ln>
                          <a:effectLst/>
                        </a:rPr>
                        <a:t>Johnson</a:t>
                      </a:r>
                      <a:r>
                        <a:rPr kumimoji="0" lang="it-IT" sz="1600" u="none" strike="noStrike" cap="none" normalizeH="0" baseline="0" dirty="0">
                          <a:ln>
                            <a:noFill/>
                          </a:ln>
                          <a:effectLst/>
                        </a:rPr>
                        <a:t>)</a:t>
                      </a:r>
                      <a:endParaRPr kumimoji="0" lang="it-IT" sz="1600" b="0" i="0" u="none" strike="noStrike" cap="none" normalizeH="0" baseline="0" dirty="0">
                        <a:ln>
                          <a:noFill/>
                        </a:ln>
                        <a:solidFill>
                          <a:srgbClr val="000099"/>
                        </a:solidFill>
                        <a:effectLst/>
                        <a:latin typeface="Comic Sans MS" pitchFamily="66" charset="0"/>
                      </a:endParaRPr>
                    </a:p>
                  </a:txBody>
                  <a:tcPr marT="45727" marB="45727" anchor="ctr" horzOverflow="overflow"/>
                </a:tc>
                <a:tc vMerge="1">
                  <a:txBody>
                    <a:bodyPr/>
                    <a:lstStyle/>
                    <a:p>
                      <a:endParaRPr lang="it-IT"/>
                    </a:p>
                  </a:txBody>
                  <a:tcPr/>
                </a:tc>
                <a:extLst>
                  <a:ext uri="{0D108BD9-81ED-4DB2-BD59-A6C34878D82A}">
                    <a16:rowId xmlns:a16="http://schemas.microsoft.com/office/drawing/2014/main" xmlns="" val="10001"/>
                  </a:ext>
                </a:extLst>
              </a:tr>
              <a:tr h="7557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u="none" strike="noStrike" cap="none" normalizeH="0" baseline="0">
                          <a:ln>
                            <a:noFill/>
                          </a:ln>
                          <a:effectLst/>
                        </a:rPr>
                        <a:t>EVICEL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a:ln>
                            <a:noFill/>
                          </a:ln>
                          <a:effectLst/>
                        </a:rPr>
                        <a:t>(Johnson &amp; Johnson)</a:t>
                      </a:r>
                      <a:endParaRPr kumimoji="0" lang="it-IT" sz="1600" b="0" i="0" u="none" strike="noStrike" cap="none" normalizeH="0" baseline="0">
                        <a:ln>
                          <a:noFill/>
                        </a:ln>
                        <a:solidFill>
                          <a:srgbClr val="000099"/>
                        </a:solidFill>
                        <a:effectLst/>
                        <a:latin typeface="Comic Sans MS" pitchFamily="66" charset="0"/>
                      </a:endParaRPr>
                    </a:p>
                  </a:txBody>
                  <a:tcPr marT="45727" marB="45727" anchor="ctr" horzOverflow="overflow"/>
                </a:tc>
                <a:tc vMerge="1">
                  <a:txBody>
                    <a:bodyPr/>
                    <a:lstStyle/>
                    <a:p>
                      <a:endParaRPr lang="it-IT"/>
                    </a:p>
                  </a:txBody>
                  <a:tcPr/>
                </a:tc>
                <a:extLst>
                  <a:ext uri="{0D108BD9-81ED-4DB2-BD59-A6C34878D82A}">
                    <a16:rowId xmlns:a16="http://schemas.microsoft.com/office/drawing/2014/main" xmlns="" val="10002"/>
                  </a:ext>
                </a:extLst>
              </a:tr>
              <a:tr h="7557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u="none" strike="noStrike" cap="none" normalizeH="0" baseline="0">
                          <a:ln>
                            <a:noFill/>
                          </a:ln>
                          <a:effectLst/>
                        </a:rPr>
                        <a:t>VIVOSTAT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a:ln>
                            <a:noFill/>
                          </a:ln>
                          <a:effectLst/>
                        </a:rPr>
                        <a:t>(Vivolution AS- Danimarca)</a:t>
                      </a:r>
                      <a:endParaRPr kumimoji="0" lang="it-IT" sz="1600" b="0" i="0" u="none" strike="noStrike" cap="none" normalizeH="0" baseline="0">
                        <a:ln>
                          <a:noFill/>
                        </a:ln>
                        <a:solidFill>
                          <a:srgbClr val="000099"/>
                        </a:solidFill>
                        <a:effectLst/>
                        <a:latin typeface="Comic Sans MS" pitchFamily="66" charset="0"/>
                      </a:endParaRPr>
                    </a:p>
                  </a:txBody>
                  <a:tcPr marT="45727" marB="45727" anchor="ctr" horzOverflow="overflow"/>
                </a:tc>
                <a:tc vMerge="1">
                  <a:txBody>
                    <a:bodyPr/>
                    <a:lstStyle/>
                    <a:p>
                      <a:endParaRPr lang="it-IT"/>
                    </a:p>
                  </a:txBody>
                  <a:tcPr/>
                </a:tc>
                <a:extLst>
                  <a:ext uri="{0D108BD9-81ED-4DB2-BD59-A6C34878D82A}">
                    <a16:rowId xmlns:a16="http://schemas.microsoft.com/office/drawing/2014/main" xmlns="" val="10003"/>
                  </a:ext>
                </a:extLst>
              </a:tr>
              <a:tr h="7499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u="none" strike="noStrike" cap="none" normalizeH="0" baseline="0" dirty="0">
                          <a:ln>
                            <a:noFill/>
                          </a:ln>
                          <a:effectLst/>
                        </a:rPr>
                        <a:t>TACHOSIL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dirty="0">
                          <a:ln>
                            <a:noFill/>
                          </a:ln>
                          <a:effectLst/>
                        </a:rPr>
                        <a:t>(</a:t>
                      </a:r>
                      <a:r>
                        <a:rPr kumimoji="0" lang="it-IT" sz="1600" u="none" strike="noStrike" cap="none" normalizeH="0" baseline="0" dirty="0" err="1">
                          <a:ln>
                            <a:noFill/>
                          </a:ln>
                          <a:effectLst/>
                        </a:rPr>
                        <a:t>Takeda</a:t>
                      </a:r>
                      <a:r>
                        <a:rPr kumimoji="0" lang="it-IT" sz="1600" u="none" strike="noStrike" cap="none" normalizeH="0" baseline="0" dirty="0">
                          <a:ln>
                            <a:noFill/>
                          </a:ln>
                          <a:effectLst/>
                        </a:rPr>
                        <a:t>-Giappone)</a:t>
                      </a:r>
                      <a:endParaRPr kumimoji="0" lang="it-IT" sz="1600" b="1" i="0" u="none" strike="noStrike" cap="none" normalizeH="0" baseline="0" dirty="0">
                        <a:ln>
                          <a:noFill/>
                        </a:ln>
                        <a:solidFill>
                          <a:srgbClr val="FF0000"/>
                        </a:solidFill>
                        <a:effectLst/>
                        <a:latin typeface="Comic Sans MS" pitchFamily="66" charset="0"/>
                      </a:endParaRPr>
                    </a:p>
                  </a:txBody>
                  <a:tcPr marT="45727" marB="45727" anchor="ctr" horzOverflow="overflow"/>
                </a:tc>
                <a:tc vMerge="1">
                  <a:txBody>
                    <a:bodyPr/>
                    <a:lstStyle/>
                    <a:p>
                      <a:endParaRPr lang="it-IT"/>
                    </a:p>
                  </a:txBody>
                  <a:tcPr/>
                </a:tc>
                <a:extLst>
                  <a:ext uri="{0D108BD9-81ED-4DB2-BD59-A6C34878D82A}">
                    <a16:rowId xmlns:a16="http://schemas.microsoft.com/office/drawing/2014/main" xmlns="" val="10004"/>
                  </a:ext>
                </a:extLst>
              </a:tr>
            </a:tbl>
          </a:graphicData>
        </a:graphic>
      </p:graphicFrame>
      <p:sp>
        <p:nvSpPr>
          <p:cNvPr id="54291" name="Text Box 19"/>
          <p:cNvSpPr txBox="1">
            <a:spLocks noChangeArrowheads="1"/>
          </p:cNvSpPr>
          <p:nvPr/>
        </p:nvSpPr>
        <p:spPr bwMode="auto">
          <a:xfrm>
            <a:off x="8425895" y="365344"/>
            <a:ext cx="142539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Calibri" panose="020F0502020204030204" pitchFamily="34" charset="0"/>
              </a:rPr>
              <a:t>人源生物制品</a:t>
            </a:r>
            <a:endParaRPr lang="it-IT" altLang="it-IT" sz="1600" b="1" dirty="0">
              <a:latin typeface="Calibri" panose="020F0502020204030204" pitchFamily="34" charset="0"/>
            </a:endParaRPr>
          </a:p>
        </p:txBody>
      </p:sp>
      <p:sp>
        <p:nvSpPr>
          <p:cNvPr id="95255" name="Text Box 23"/>
          <p:cNvSpPr txBox="1">
            <a:spLocks noChangeArrowheads="1"/>
          </p:cNvSpPr>
          <p:nvPr/>
        </p:nvSpPr>
        <p:spPr bwMode="auto">
          <a:xfrm>
            <a:off x="4211098" y="800100"/>
            <a:ext cx="1111202" cy="646331"/>
          </a:xfrm>
          <a:prstGeom prst="rect">
            <a:avLst/>
          </a:prstGeom>
          <a:noFill/>
          <a:ln w="9525">
            <a:noFill/>
            <a:miter lim="800000"/>
            <a:headEnd/>
            <a:tailEnd/>
          </a:ln>
          <a:effectLst/>
        </p:spPr>
        <p:txBody>
          <a:bodyPr wrap="none">
            <a:spAutoFit/>
          </a:bodyPr>
          <a:lstStyle/>
          <a:p>
            <a:pPr algn="ctr">
              <a:spcBef>
                <a:spcPct val="50000"/>
              </a:spcBef>
              <a:defRPr/>
            </a:pPr>
            <a:r>
              <a:rPr lang="zh-CN" altLang="en-US" sz="3600" b="1" dirty="0" smtClean="0">
                <a:solidFill>
                  <a:srgbClr val="00CC00"/>
                </a:solidFill>
                <a:effectLst>
                  <a:outerShdw blurRad="38100" dist="38100" dir="2700000" algn="tl">
                    <a:srgbClr val="C0C0C0"/>
                  </a:outerShdw>
                </a:effectLst>
                <a:latin typeface="Calibri" panose="020F0502020204030204" pitchFamily="34" charset="0"/>
              </a:rPr>
              <a:t>优点</a:t>
            </a:r>
            <a:endParaRPr lang="it-IT" sz="6000" b="1" dirty="0">
              <a:solidFill>
                <a:srgbClr val="00CC00"/>
              </a:solidFill>
              <a:latin typeface="Calibri" panose="020F0502020204030204" pitchFamily="34" charset="0"/>
            </a:endParaRPr>
          </a:p>
        </p:txBody>
      </p:sp>
      <p:grpSp>
        <p:nvGrpSpPr>
          <p:cNvPr id="9" name="Group 17"/>
          <p:cNvGrpSpPr>
            <a:grpSpLocks/>
          </p:cNvGrpSpPr>
          <p:nvPr/>
        </p:nvGrpSpPr>
        <p:grpSpPr bwMode="auto">
          <a:xfrm>
            <a:off x="87316" y="114300"/>
            <a:ext cx="1143000" cy="685800"/>
            <a:chOff x="4944" y="3744"/>
            <a:chExt cx="720" cy="432"/>
          </a:xfrm>
        </p:grpSpPr>
        <p:sp>
          <p:nvSpPr>
            <p:cNvPr id="10"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1"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spTree>
    <p:extLst>
      <p:ext uri="{BB962C8B-B14F-4D97-AF65-F5344CB8AC3E}">
        <p14:creationId xmlns:p14="http://schemas.microsoft.com/office/powerpoint/2010/main" xmlns="" val="31300768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600200" y="76200"/>
            <a:ext cx="1219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it-IT" altLang="it-IT" sz="3600">
              <a:solidFill>
                <a:schemeClr val="accent1"/>
              </a:solidFill>
            </a:endParaRPr>
          </a:p>
        </p:txBody>
      </p:sp>
      <p:graphicFrame>
        <p:nvGraphicFramePr>
          <p:cNvPr id="48214" name="Group 86"/>
          <p:cNvGraphicFramePr>
            <a:graphicFrameLocks noGrp="1"/>
          </p:cNvGraphicFramePr>
          <p:nvPr>
            <p:extLst>
              <p:ext uri="{D42A27DB-BD31-4B8C-83A1-F6EECF244321}">
                <p14:modId xmlns:p14="http://schemas.microsoft.com/office/powerpoint/2010/main" xmlns="" val="1758456012"/>
              </p:ext>
            </p:extLst>
          </p:nvPr>
        </p:nvGraphicFramePr>
        <p:xfrm>
          <a:off x="1230316" y="1560731"/>
          <a:ext cx="9247184" cy="4310508"/>
        </p:xfrm>
        <a:graphic>
          <a:graphicData uri="http://schemas.openxmlformats.org/drawingml/2006/table">
            <a:tbl>
              <a:tblPr firstCol="1">
                <a:tableStyleId>{5C22544A-7EE6-4342-B048-85BDC9FD1C3A}</a:tableStyleId>
              </a:tblPr>
              <a:tblGrid>
                <a:gridCol w="2599162">
                  <a:extLst>
                    <a:ext uri="{9D8B030D-6E8A-4147-A177-3AD203B41FA5}">
                      <a16:colId xmlns:a16="http://schemas.microsoft.com/office/drawing/2014/main" xmlns="" val="20000"/>
                    </a:ext>
                  </a:extLst>
                </a:gridCol>
                <a:gridCol w="4857322">
                  <a:extLst>
                    <a:ext uri="{9D8B030D-6E8A-4147-A177-3AD203B41FA5}">
                      <a16:colId xmlns:a16="http://schemas.microsoft.com/office/drawing/2014/main" xmlns="" val="20001"/>
                    </a:ext>
                  </a:extLst>
                </a:gridCol>
                <a:gridCol w="1790700">
                  <a:extLst>
                    <a:ext uri="{9D8B030D-6E8A-4147-A177-3AD203B41FA5}">
                      <a16:colId xmlns:a16="http://schemas.microsoft.com/office/drawing/2014/main" xmlns="" val="20002"/>
                    </a:ext>
                  </a:extLst>
                </a:gridCol>
              </a:tblGrid>
              <a:tr h="7621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u="none" strike="noStrike" cap="none" normalizeH="0" baseline="0" dirty="0">
                          <a:ln>
                            <a:noFill/>
                          </a:ln>
                          <a:effectLst/>
                        </a:rPr>
                        <a:t>TISSEEL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dirty="0">
                          <a:ln>
                            <a:noFill/>
                          </a:ln>
                          <a:effectLst/>
                        </a:rPr>
                        <a:t>(</a:t>
                      </a:r>
                      <a:r>
                        <a:rPr kumimoji="0" lang="it-IT" sz="1600" u="none" strike="noStrike" cap="none" normalizeH="0" baseline="0" dirty="0" err="1">
                          <a:ln>
                            <a:noFill/>
                          </a:ln>
                          <a:effectLst/>
                        </a:rPr>
                        <a:t>Baxter</a:t>
                      </a:r>
                      <a:r>
                        <a:rPr kumimoji="0" lang="it-IT" sz="1600" u="none" strike="noStrike" cap="none" normalizeH="0" baseline="0" dirty="0">
                          <a:ln>
                            <a:noFill/>
                          </a:ln>
                          <a:effectLst/>
                        </a:rPr>
                        <a:t>)</a:t>
                      </a:r>
                      <a:endParaRPr kumimoji="0" lang="it-IT" sz="1600" b="0" i="0" u="none" strike="noStrike" cap="none" normalizeH="0" baseline="0" dirty="0">
                        <a:ln>
                          <a:noFill/>
                        </a:ln>
                        <a:solidFill>
                          <a:srgbClr val="FF0000"/>
                        </a:solidFill>
                        <a:effectLst/>
                        <a:latin typeface="Comic Sans MS" pitchFamily="66" charset="0"/>
                      </a:endParaRPr>
                    </a:p>
                  </a:txBody>
                  <a:tcPr marT="45727" marB="45727" anchor="ctr" horzOverflow="overflow"/>
                </a:tc>
                <a:tc rowSpan="5">
                  <a:txBody>
                    <a:bodyPr/>
                    <a:lstStyle/>
                    <a:p>
                      <a:pPr marL="0" marR="0" lvl="0" indent="0" algn="l" defTabSz="914400" rtl="0" eaLnBrk="1" fontAlgn="t" latinLnBrk="0" hangingPunct="1">
                        <a:lnSpc>
                          <a:spcPct val="100000"/>
                        </a:lnSpc>
                        <a:spcBef>
                          <a:spcPct val="50000"/>
                        </a:spcBef>
                        <a:spcAft>
                          <a:spcPct val="0"/>
                        </a:spcAft>
                        <a:buClrTx/>
                        <a:buSzTx/>
                        <a:buFont typeface="Wingdings" pitchFamily="2" charset="2"/>
                        <a:buNone/>
                        <a:tabLst/>
                      </a:pPr>
                      <a:endParaRPr kumimoji="0" lang="it-IT" sz="1800" u="none" strike="noStrike" cap="none" normalizeH="0" baseline="0" dirty="0">
                        <a:ln>
                          <a:noFill/>
                        </a:ln>
                        <a:effectLst>
                          <a:outerShdw blurRad="38100" dist="38100" dir="2700000" algn="tl">
                            <a:srgbClr val="C0C0C0"/>
                          </a:outerShdw>
                        </a:effectLst>
                      </a:endParaRPr>
                    </a:p>
                    <a:p>
                      <a:pPr marL="0" marR="0" lvl="0" indent="0" algn="l" defTabSz="914400" rtl="0" eaLnBrk="1" fontAlgn="t" latinLnBrk="0" hangingPunct="1">
                        <a:lnSpc>
                          <a:spcPct val="100000"/>
                        </a:lnSpc>
                        <a:spcBef>
                          <a:spcPct val="50000"/>
                        </a:spcBef>
                        <a:spcAft>
                          <a:spcPct val="0"/>
                        </a:spcAft>
                        <a:buClrTx/>
                        <a:buSzTx/>
                        <a:buFont typeface="Wingdings" pitchFamily="2" charset="2"/>
                        <a:buChar char="ð"/>
                        <a:tabLst/>
                      </a:pPr>
                      <a:r>
                        <a:rPr kumimoji="0" lang="it-IT" sz="1800" u="none" strike="noStrike" cap="none" normalizeH="0" baseline="0" dirty="0">
                          <a:ln>
                            <a:noFill/>
                          </a:ln>
                          <a:effectLst/>
                        </a:rPr>
                        <a:t> </a:t>
                      </a:r>
                      <a:r>
                        <a:rPr kumimoji="0" lang="zh-CN" altLang="en-US" sz="1800" u="none" strike="noStrike" cap="none" normalizeH="0" baseline="0" dirty="0" smtClean="0">
                          <a:ln>
                            <a:noFill/>
                          </a:ln>
                          <a:effectLst/>
                        </a:rPr>
                        <a:t>非即用</a:t>
                      </a:r>
                      <a:endParaRPr kumimoji="0" lang="it-IT" sz="1800" u="none" strike="noStrike" cap="none" normalizeH="0" baseline="0" dirty="0">
                        <a:ln>
                          <a:noFill/>
                        </a:ln>
                        <a:effectLst/>
                      </a:endParaRPr>
                    </a:p>
                    <a:p>
                      <a:pPr marL="266700" marR="0" lvl="0" indent="-266700" algn="l" defTabSz="914400" rtl="0" eaLnBrk="1" fontAlgn="t" latinLnBrk="0" hangingPunct="1">
                        <a:lnSpc>
                          <a:spcPct val="100000"/>
                        </a:lnSpc>
                        <a:spcBef>
                          <a:spcPct val="50000"/>
                        </a:spcBef>
                        <a:spcAft>
                          <a:spcPct val="0"/>
                        </a:spcAft>
                        <a:buClrTx/>
                        <a:buSzTx/>
                        <a:buFont typeface="Wingdings" pitchFamily="2" charset="2"/>
                        <a:buChar char="ð"/>
                        <a:tabLst/>
                      </a:pPr>
                      <a:r>
                        <a:rPr kumimoji="0" lang="zh-CN" altLang="en-US" sz="1800" u="none" strike="noStrike" cap="none" normalizeH="0" baseline="0" dirty="0" smtClean="0">
                          <a:ln>
                            <a:noFill/>
                          </a:ln>
                          <a:effectLst/>
                        </a:rPr>
                        <a:t>使用前须融化</a:t>
                      </a:r>
                      <a:r>
                        <a:rPr kumimoji="0" lang="it-IT" sz="1800" u="none" strike="noStrike" cap="none" normalizeH="0" baseline="0" dirty="0" smtClean="0">
                          <a:ln>
                            <a:noFill/>
                          </a:ln>
                          <a:effectLst/>
                        </a:rPr>
                        <a:t>(</a:t>
                      </a:r>
                      <a:r>
                        <a:rPr kumimoji="0" lang="it-IT" sz="1800" u="none" strike="noStrike" cap="none" normalizeH="0" baseline="0" dirty="0">
                          <a:ln>
                            <a:noFill/>
                          </a:ln>
                          <a:effectLst/>
                        </a:rPr>
                        <a:t>no </a:t>
                      </a:r>
                      <a:r>
                        <a:rPr kumimoji="0" lang="it-IT" sz="1800" u="none" strike="noStrike" cap="none" normalizeH="0" baseline="0" dirty="0" smtClean="0">
                          <a:ln>
                            <a:noFill/>
                          </a:ln>
                          <a:effectLst/>
                        </a:rPr>
                        <a:t>TachoSil</a:t>
                      </a:r>
                      <a:r>
                        <a:rPr kumimoji="0" lang="it-IT" sz="1800" u="none" strike="noStrike" cap="none" normalizeH="0" baseline="0" dirty="0">
                          <a:ln>
                            <a:noFill/>
                          </a:ln>
                          <a:effectLst/>
                        </a:rPr>
                        <a:t>)</a:t>
                      </a:r>
                    </a:p>
                    <a:p>
                      <a:pPr marL="0" marR="0" lvl="0" indent="0" algn="l" defTabSz="914400" rtl="0" eaLnBrk="1" fontAlgn="t" latinLnBrk="0" hangingPunct="1">
                        <a:lnSpc>
                          <a:spcPct val="100000"/>
                        </a:lnSpc>
                        <a:spcBef>
                          <a:spcPct val="50000"/>
                        </a:spcBef>
                        <a:spcAft>
                          <a:spcPct val="0"/>
                        </a:spcAft>
                        <a:buClrTx/>
                        <a:buSzTx/>
                        <a:buFont typeface="Wingdings" pitchFamily="2" charset="2"/>
                        <a:buChar char="ð"/>
                        <a:tabLst/>
                      </a:pPr>
                      <a:r>
                        <a:rPr kumimoji="0" lang="zh-CN" altLang="en-US" sz="1800" u="none" strike="noStrike" cap="none" normalizeH="0" baseline="0" dirty="0" smtClean="0">
                          <a:ln>
                            <a:noFill/>
                          </a:ln>
                          <a:effectLst/>
                        </a:rPr>
                        <a:t>融化后未用应废弃</a:t>
                      </a:r>
                      <a:endParaRPr kumimoji="0" lang="it-IT" sz="1800" u="none" strike="noStrike" cap="none" normalizeH="0" baseline="0" dirty="0">
                        <a:ln>
                          <a:noFill/>
                        </a:ln>
                        <a:effectLst/>
                      </a:endParaRPr>
                    </a:p>
                    <a:p>
                      <a:pPr marL="0" marR="0" lvl="0" indent="0" algn="l" defTabSz="914400" rtl="0" eaLnBrk="1" fontAlgn="t" latinLnBrk="0" hangingPunct="1">
                        <a:lnSpc>
                          <a:spcPct val="100000"/>
                        </a:lnSpc>
                        <a:spcBef>
                          <a:spcPct val="50000"/>
                        </a:spcBef>
                        <a:spcAft>
                          <a:spcPct val="0"/>
                        </a:spcAft>
                        <a:buClrTx/>
                        <a:buSzTx/>
                        <a:buFont typeface="Wingdings" pitchFamily="2" charset="2"/>
                        <a:buChar char="ð"/>
                        <a:tabLst/>
                      </a:pPr>
                      <a:r>
                        <a:rPr kumimoji="0" lang="zh-CN" altLang="en-US" sz="1800" u="none" strike="noStrike" cap="none" normalizeH="0" baseline="0" dirty="0" smtClean="0">
                          <a:ln>
                            <a:noFill/>
                          </a:ln>
                          <a:effectLst/>
                        </a:rPr>
                        <a:t>无粘合性能</a:t>
                      </a:r>
                      <a:endParaRPr kumimoji="0" lang="it-IT" sz="1800" u="none" strike="noStrike" cap="none" normalizeH="0" baseline="0" dirty="0">
                        <a:ln>
                          <a:noFill/>
                        </a:ln>
                        <a:effectLst/>
                      </a:endParaRPr>
                    </a:p>
                    <a:p>
                      <a:pPr marL="0" marR="0" lvl="0" indent="0" algn="l" defTabSz="914400" rtl="0" eaLnBrk="1" fontAlgn="t" latinLnBrk="0" hangingPunct="1">
                        <a:lnSpc>
                          <a:spcPct val="100000"/>
                        </a:lnSpc>
                        <a:spcBef>
                          <a:spcPct val="50000"/>
                        </a:spcBef>
                        <a:spcAft>
                          <a:spcPct val="0"/>
                        </a:spcAft>
                        <a:buClrTx/>
                        <a:buSzTx/>
                        <a:buFont typeface="Wingdings" pitchFamily="2" charset="2"/>
                        <a:buChar char="ð"/>
                        <a:tabLst/>
                      </a:pPr>
                      <a:r>
                        <a:rPr kumimoji="0" lang="zh-CN" altLang="en-US" sz="1800" u="none" strike="noStrike" cap="none" normalizeH="0" baseline="0" dirty="0" smtClean="0">
                          <a:ln>
                            <a:noFill/>
                          </a:ln>
                          <a:effectLst/>
                        </a:rPr>
                        <a:t>需完全干燥部位</a:t>
                      </a:r>
                      <a:endParaRPr kumimoji="0" lang="it-IT" sz="1800" u="none" strike="noStrike" cap="none" normalizeH="0" baseline="0" dirty="0">
                        <a:ln>
                          <a:noFill/>
                        </a:ln>
                        <a:effectLst/>
                      </a:endParaRPr>
                    </a:p>
                    <a:p>
                      <a:pPr marL="0" marR="0" lvl="0" indent="0" algn="l" defTabSz="914400" rtl="0" eaLnBrk="1" fontAlgn="t" latinLnBrk="0" hangingPunct="1">
                        <a:lnSpc>
                          <a:spcPct val="100000"/>
                        </a:lnSpc>
                        <a:spcBef>
                          <a:spcPct val="50000"/>
                        </a:spcBef>
                        <a:spcAft>
                          <a:spcPct val="0"/>
                        </a:spcAft>
                        <a:buClrTx/>
                        <a:buSzTx/>
                        <a:buFont typeface="Wingdings" pitchFamily="2" charset="2"/>
                        <a:buChar char="ð"/>
                        <a:tabLst/>
                      </a:pPr>
                      <a:r>
                        <a:rPr kumimoji="0" lang="zh-CN" altLang="en-US" sz="1800" u="none" strike="noStrike" cap="none" normalizeH="0" baseline="0" dirty="0" smtClean="0">
                          <a:ln>
                            <a:noFill/>
                          </a:ln>
                          <a:effectLst/>
                        </a:rPr>
                        <a:t>用量大</a:t>
                      </a:r>
                      <a:endParaRPr kumimoji="0" lang="it-IT" sz="1800" u="none" strike="noStrike" cap="none" normalizeH="0" baseline="0" dirty="0">
                        <a:ln>
                          <a:noFill/>
                        </a:ln>
                        <a:effectLst/>
                      </a:endParaRPr>
                    </a:p>
                    <a:p>
                      <a:pPr marL="177800" marR="0" lvl="0" indent="-177800" algn="l" defTabSz="914400" rtl="0" eaLnBrk="1" fontAlgn="t" latinLnBrk="0" hangingPunct="1">
                        <a:lnSpc>
                          <a:spcPct val="100000"/>
                        </a:lnSpc>
                        <a:spcBef>
                          <a:spcPct val="50000"/>
                        </a:spcBef>
                        <a:spcAft>
                          <a:spcPct val="0"/>
                        </a:spcAft>
                        <a:buClrTx/>
                        <a:buSzTx/>
                        <a:buFont typeface="Wingdings" pitchFamily="2" charset="2"/>
                        <a:buChar char="ð"/>
                        <a:tabLst>
                          <a:tab pos="266700" algn="l"/>
                        </a:tabLst>
                      </a:pPr>
                      <a:r>
                        <a:rPr kumimoji="0" lang="zh-CN" altLang="en-US" sz="1800" u="none" strike="noStrike" cap="none" normalizeH="0" baseline="0" dirty="0" smtClean="0">
                          <a:ln>
                            <a:noFill/>
                          </a:ln>
                          <a:effectLst/>
                        </a:rPr>
                        <a:t>血液制品（传染的潜在风险）</a:t>
                      </a:r>
                      <a:endParaRPr kumimoji="0" lang="it-IT" sz="1800" b="0" i="0" u="none" strike="noStrike" cap="none" normalizeH="0" baseline="0" dirty="0">
                        <a:ln>
                          <a:noFill/>
                        </a:ln>
                        <a:solidFill>
                          <a:schemeClr val="tx1"/>
                        </a:solidFill>
                        <a:effectLst/>
                        <a:latin typeface="Comic Sans MS" pitchFamily="66" charset="0"/>
                      </a:endParaRPr>
                    </a:p>
                  </a:txBody>
                  <a:tcPr marT="45727" marB="45727" anchor="ctr" horzOverflow="overflow"/>
                </a:tc>
                <a:tc>
                  <a:txBody>
                    <a:bodyPr/>
                    <a:lstStyle/>
                    <a:p>
                      <a:pPr algn="ctr" fontAlgn="ctr"/>
                      <a:r>
                        <a:rPr lang="it-IT" sz="1400" u="none" strike="noStrike" dirty="0" smtClean="0">
                          <a:effectLst/>
                        </a:rPr>
                        <a:t>100.00/1ml      180.00/2ml     450.00/5ml</a:t>
                      </a:r>
                      <a:endParaRPr lang="it-IT" sz="1400" b="0" i="0" u="none" strike="noStrike" dirty="0">
                        <a:solidFill>
                          <a:srgbClr val="000000"/>
                        </a:solidFill>
                        <a:effectLst/>
                        <a:latin typeface="Calibri" panose="020F0502020204030204" pitchFamily="34" charset="0"/>
                      </a:endParaRPr>
                    </a:p>
                  </a:txBody>
                  <a:tcPr marL="5957" marR="5957" marT="5957" marB="0" anchor="ctr"/>
                </a:tc>
                <a:extLst>
                  <a:ext uri="{0D108BD9-81ED-4DB2-BD59-A6C34878D82A}">
                    <a16:rowId xmlns:a16="http://schemas.microsoft.com/office/drawing/2014/main" xmlns="" val="10000"/>
                  </a:ext>
                </a:extLst>
              </a:tr>
              <a:tr h="749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u="none" strike="noStrike" cap="none" normalizeH="0" baseline="0" dirty="0">
                          <a:ln>
                            <a:noFill/>
                          </a:ln>
                          <a:effectLst/>
                        </a:rPr>
                        <a:t>QUIXIL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dirty="0">
                          <a:ln>
                            <a:noFill/>
                          </a:ln>
                          <a:effectLst/>
                        </a:rPr>
                        <a:t>(Johnson &amp; Johnson)</a:t>
                      </a:r>
                      <a:endParaRPr kumimoji="0" lang="it-IT" sz="1600" b="0" i="0" u="none" strike="noStrike" cap="none" normalizeH="0" baseline="0" dirty="0">
                        <a:ln>
                          <a:noFill/>
                        </a:ln>
                        <a:solidFill>
                          <a:srgbClr val="000099"/>
                        </a:solidFill>
                        <a:effectLst/>
                        <a:latin typeface="Comic Sans MS" pitchFamily="66" charset="0"/>
                      </a:endParaRPr>
                    </a:p>
                  </a:txBody>
                  <a:tcPr marT="45727" marB="45727" anchor="ctr" horzOverflow="overflow"/>
                </a:tc>
                <a:tc vMerge="1">
                  <a:txBody>
                    <a:bodyPr/>
                    <a:lstStyle/>
                    <a:p>
                      <a:endParaRPr lang="it-IT"/>
                    </a:p>
                  </a:txBody>
                  <a:tcPr/>
                </a:tc>
                <a:tc>
                  <a:txBody>
                    <a:bodyPr/>
                    <a:lstStyle/>
                    <a:p>
                      <a:pPr algn="ctr" fontAlgn="ctr"/>
                      <a:r>
                        <a:rPr lang="it-IT" sz="1400" u="none" strike="noStrike" dirty="0" smtClean="0">
                          <a:effectLst/>
                        </a:rPr>
                        <a:t>318.00/4.8x4.8cm      570.00/9.5x4.8cm</a:t>
                      </a:r>
                      <a:endParaRPr lang="it-IT" sz="1400" b="0" i="0" u="none" strike="noStrike" dirty="0">
                        <a:solidFill>
                          <a:srgbClr val="000000"/>
                        </a:solidFill>
                        <a:effectLst/>
                        <a:latin typeface="Calibri" panose="020F0502020204030204" pitchFamily="34" charset="0"/>
                      </a:endParaRPr>
                    </a:p>
                  </a:txBody>
                  <a:tcPr marL="5957" marR="5957" marT="5957" marB="0" anchor="ctr"/>
                </a:tc>
                <a:extLst>
                  <a:ext uri="{0D108BD9-81ED-4DB2-BD59-A6C34878D82A}">
                    <a16:rowId xmlns:a16="http://schemas.microsoft.com/office/drawing/2014/main" xmlns="" val="10001"/>
                  </a:ext>
                </a:extLst>
              </a:tr>
              <a:tr h="7557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u="none" strike="noStrike" cap="none" normalizeH="0" baseline="0">
                          <a:ln>
                            <a:noFill/>
                          </a:ln>
                          <a:effectLst/>
                        </a:rPr>
                        <a:t>EVICEL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a:ln>
                            <a:noFill/>
                          </a:ln>
                          <a:effectLst/>
                        </a:rPr>
                        <a:t>(Johnson &amp; Johnson)</a:t>
                      </a:r>
                      <a:endParaRPr kumimoji="0" lang="it-IT" sz="1600" b="0" i="0" u="none" strike="noStrike" cap="none" normalizeH="0" baseline="0">
                        <a:ln>
                          <a:noFill/>
                        </a:ln>
                        <a:solidFill>
                          <a:srgbClr val="000099"/>
                        </a:solidFill>
                        <a:effectLst/>
                        <a:latin typeface="Comic Sans MS" pitchFamily="66" charset="0"/>
                      </a:endParaRPr>
                    </a:p>
                  </a:txBody>
                  <a:tcPr marT="45727" marB="45727" anchor="ctr" horzOverflow="overflow"/>
                </a:tc>
                <a:tc vMerge="1">
                  <a:txBody>
                    <a:bodyPr/>
                    <a:lstStyle/>
                    <a:p>
                      <a:endParaRPr lang="it-IT"/>
                    </a:p>
                  </a:txBody>
                  <a:tcPr/>
                </a:tc>
                <a:tc>
                  <a:txBody>
                    <a:bodyPr/>
                    <a:lstStyle/>
                    <a:p>
                      <a:pPr algn="ctr" fontAlgn="ctr"/>
                      <a:r>
                        <a:rPr lang="it-IT" sz="1400" u="none" strike="noStrike" dirty="0" smtClean="0">
                          <a:effectLst/>
                        </a:rPr>
                        <a:t>140.00/1ml   260.00/2ml    610.00/5ml</a:t>
                      </a:r>
                      <a:r>
                        <a:rPr lang="it-IT" sz="1400" u="none" strike="noStrike" dirty="0">
                          <a:effectLst/>
                        </a:rPr>
                        <a:t/>
                      </a:r>
                      <a:br>
                        <a:rPr lang="it-IT" sz="1400" u="none" strike="noStrike" dirty="0">
                          <a:effectLst/>
                        </a:rPr>
                      </a:br>
                      <a:endParaRPr lang="it-IT" sz="1400" b="0" i="0" u="none" strike="noStrike" dirty="0">
                        <a:solidFill>
                          <a:srgbClr val="000000"/>
                        </a:solidFill>
                        <a:effectLst/>
                        <a:latin typeface="Calibri" panose="020F0502020204030204" pitchFamily="34" charset="0"/>
                      </a:endParaRPr>
                    </a:p>
                  </a:txBody>
                  <a:tcPr marL="5957" marR="5957" marT="5957" marB="0" anchor="ctr"/>
                </a:tc>
                <a:extLst>
                  <a:ext uri="{0D108BD9-81ED-4DB2-BD59-A6C34878D82A}">
                    <a16:rowId xmlns:a16="http://schemas.microsoft.com/office/drawing/2014/main" xmlns="" val="10002"/>
                  </a:ext>
                </a:extLst>
              </a:tr>
              <a:tr h="7557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u="none" strike="noStrike" cap="none" normalizeH="0" baseline="0">
                          <a:ln>
                            <a:noFill/>
                          </a:ln>
                          <a:effectLst/>
                        </a:rPr>
                        <a:t>VIVOSTAT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a:ln>
                            <a:noFill/>
                          </a:ln>
                          <a:effectLst/>
                        </a:rPr>
                        <a:t>(Vivolution AS- Danimarca)</a:t>
                      </a:r>
                      <a:endParaRPr kumimoji="0" lang="it-IT" sz="1600" b="0" i="0" u="none" strike="noStrike" cap="none" normalizeH="0" baseline="0">
                        <a:ln>
                          <a:noFill/>
                        </a:ln>
                        <a:solidFill>
                          <a:srgbClr val="000099"/>
                        </a:solidFill>
                        <a:effectLst/>
                        <a:latin typeface="Comic Sans MS" pitchFamily="66" charset="0"/>
                      </a:endParaRPr>
                    </a:p>
                  </a:txBody>
                  <a:tcPr marT="45727" marB="45727" anchor="ctr" horzOverflow="overflow"/>
                </a:tc>
                <a:tc vMerge="1">
                  <a:txBody>
                    <a:bodyPr/>
                    <a:lstStyle/>
                    <a:p>
                      <a:endParaRPr lang="it-IT"/>
                    </a:p>
                  </a:txBody>
                  <a:tcPr/>
                </a:tc>
                <a:tc>
                  <a:txBody>
                    <a:bodyPr/>
                    <a:lstStyle/>
                    <a:p>
                      <a:pPr algn="ctr" fontAlgn="ctr"/>
                      <a:r>
                        <a:rPr lang="it-IT" sz="1400" u="none" strike="noStrike" dirty="0" smtClean="0">
                          <a:effectLst/>
                        </a:rPr>
                        <a:t>108.00/1ml    200.00/2ml     460.00/5ml</a:t>
                      </a:r>
                      <a:endParaRPr lang="it-IT" sz="1400" b="0" i="0" u="none" strike="noStrike" dirty="0">
                        <a:solidFill>
                          <a:srgbClr val="000000"/>
                        </a:solidFill>
                        <a:effectLst/>
                        <a:latin typeface="Calibri" panose="020F0502020204030204" pitchFamily="34" charset="0"/>
                      </a:endParaRPr>
                    </a:p>
                  </a:txBody>
                  <a:tcPr marL="5957" marR="5957" marT="5957" marB="0" anchor="ctr"/>
                </a:tc>
                <a:extLst>
                  <a:ext uri="{0D108BD9-81ED-4DB2-BD59-A6C34878D82A}">
                    <a16:rowId xmlns:a16="http://schemas.microsoft.com/office/drawing/2014/main" xmlns="" val="10003"/>
                  </a:ext>
                </a:extLst>
              </a:tr>
              <a:tr h="11833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u="none" strike="noStrike" cap="none" normalizeH="0" baseline="0" dirty="0">
                          <a:ln>
                            <a:noFill/>
                          </a:ln>
                          <a:effectLst/>
                        </a:rPr>
                        <a:t>TACHOSIL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dirty="0">
                          <a:ln>
                            <a:noFill/>
                          </a:ln>
                          <a:effectLst/>
                        </a:rPr>
                        <a:t>(</a:t>
                      </a:r>
                      <a:r>
                        <a:rPr kumimoji="0" lang="it-IT" sz="1600" u="none" strike="noStrike" cap="none" normalizeH="0" baseline="0" dirty="0" err="1">
                          <a:ln>
                            <a:noFill/>
                          </a:ln>
                          <a:effectLst/>
                        </a:rPr>
                        <a:t>Takeda</a:t>
                      </a:r>
                      <a:r>
                        <a:rPr kumimoji="0" lang="it-IT" sz="1600" u="none" strike="noStrike" cap="none" normalizeH="0" baseline="0" dirty="0">
                          <a:ln>
                            <a:noFill/>
                          </a:ln>
                          <a:effectLst/>
                        </a:rPr>
                        <a:t>)</a:t>
                      </a:r>
                      <a:endParaRPr kumimoji="0" lang="it-IT" sz="1600" b="1" i="0" u="none" strike="noStrike" cap="none" normalizeH="0" baseline="0" dirty="0">
                        <a:ln>
                          <a:noFill/>
                        </a:ln>
                        <a:solidFill>
                          <a:srgbClr val="FF0000"/>
                        </a:solidFill>
                        <a:effectLst/>
                        <a:latin typeface="Comic Sans MS" pitchFamily="66" charset="0"/>
                      </a:endParaRPr>
                    </a:p>
                  </a:txBody>
                  <a:tcPr marT="45727" marB="45727" anchor="ctr" horzOverflow="overflow"/>
                </a:tc>
                <a:tc vMerge="1">
                  <a:txBody>
                    <a:bodyPr/>
                    <a:lstStyle/>
                    <a:p>
                      <a:endParaRPr lang="it-IT"/>
                    </a:p>
                  </a:txBody>
                  <a:tcPr/>
                </a:tc>
                <a:tc>
                  <a:txBody>
                    <a:bodyPr/>
                    <a:lstStyle/>
                    <a:p>
                      <a:pPr algn="ctr" fontAlgn="ctr"/>
                      <a:r>
                        <a:rPr lang="it-IT" sz="1400" u="none" strike="noStrike" dirty="0">
                          <a:effectLst/>
                        </a:rPr>
                        <a:t>~ € </a:t>
                      </a:r>
                      <a:r>
                        <a:rPr lang="it-IT" sz="1400" u="none" strike="noStrike" dirty="0" smtClean="0">
                          <a:effectLst/>
                        </a:rPr>
                        <a:t>318.00/4.8x4.8cm </a:t>
                      </a:r>
                      <a:endParaRPr lang="it-IT" sz="1400" u="none" strike="noStrike" dirty="0">
                        <a:effectLst/>
                      </a:endParaRPr>
                    </a:p>
                    <a:p>
                      <a:pPr algn="ctr" fontAlgn="ctr"/>
                      <a:r>
                        <a:rPr lang="it-IT" sz="1400" u="none" strike="noStrike" dirty="0">
                          <a:effectLst/>
                        </a:rPr>
                        <a:t>~ € </a:t>
                      </a:r>
                      <a:r>
                        <a:rPr lang="it-IT" sz="1400" u="none" strike="noStrike" dirty="0" smtClean="0">
                          <a:effectLst/>
                        </a:rPr>
                        <a:t>570.00/9.5x4.8cm</a:t>
                      </a:r>
                      <a:endParaRPr lang="it-IT" sz="1400" u="none" strike="noStrike" dirty="0">
                        <a:effectLst/>
                      </a:endParaRPr>
                    </a:p>
                  </a:txBody>
                  <a:tcPr marL="5957" marR="5957" marT="5957" marB="0" anchor="ctr"/>
                </a:tc>
                <a:extLst>
                  <a:ext uri="{0D108BD9-81ED-4DB2-BD59-A6C34878D82A}">
                    <a16:rowId xmlns:a16="http://schemas.microsoft.com/office/drawing/2014/main" xmlns="" val="10004"/>
                  </a:ext>
                </a:extLst>
              </a:tr>
            </a:tbl>
          </a:graphicData>
        </a:graphic>
      </p:graphicFrame>
      <p:sp>
        <p:nvSpPr>
          <p:cNvPr id="55315" name="Text Box 24"/>
          <p:cNvSpPr txBox="1">
            <a:spLocks noChangeArrowheads="1"/>
          </p:cNvSpPr>
          <p:nvPr/>
        </p:nvSpPr>
        <p:spPr bwMode="auto">
          <a:xfrm>
            <a:off x="7065964" y="120650"/>
            <a:ext cx="142539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Calibri" panose="020F0502020204030204" pitchFamily="34" charset="0"/>
              </a:rPr>
              <a:t>人源生物制品</a:t>
            </a:r>
            <a:endParaRPr lang="zh-CN" altLang="en-US" sz="1600" b="1" dirty="0">
              <a:latin typeface="Calibri" panose="020F0502020204030204" pitchFamily="34" charset="0"/>
            </a:endParaRPr>
          </a:p>
        </p:txBody>
      </p:sp>
      <p:sp>
        <p:nvSpPr>
          <p:cNvPr id="48183" name="Text Box 55"/>
          <p:cNvSpPr txBox="1">
            <a:spLocks noChangeArrowheads="1"/>
          </p:cNvSpPr>
          <p:nvPr/>
        </p:nvSpPr>
        <p:spPr bwMode="auto">
          <a:xfrm>
            <a:off x="3959002" y="914400"/>
            <a:ext cx="1111202" cy="646331"/>
          </a:xfrm>
          <a:prstGeom prst="rect">
            <a:avLst/>
          </a:prstGeom>
          <a:noFill/>
          <a:ln w="9525">
            <a:noFill/>
            <a:miter lim="800000"/>
            <a:headEnd/>
            <a:tailEnd/>
          </a:ln>
          <a:effectLst/>
        </p:spPr>
        <p:txBody>
          <a:bodyPr wrap="none">
            <a:spAutoFit/>
          </a:bodyPr>
          <a:lstStyle/>
          <a:p>
            <a:pPr algn="ctr">
              <a:spcBef>
                <a:spcPct val="50000"/>
              </a:spcBef>
              <a:defRPr/>
            </a:pPr>
            <a:r>
              <a:rPr lang="zh-CN" altLang="en-US" sz="3600" b="1" dirty="0" smtClean="0">
                <a:solidFill>
                  <a:srgbClr val="FF0000"/>
                </a:solidFill>
                <a:effectLst>
                  <a:outerShdw blurRad="38100" dist="38100" dir="2700000" algn="tl">
                    <a:srgbClr val="C0C0C0"/>
                  </a:outerShdw>
                </a:effectLst>
                <a:latin typeface="Calibri" panose="020F0502020204030204" pitchFamily="34" charset="0"/>
              </a:rPr>
              <a:t>缺点</a:t>
            </a:r>
            <a:endParaRPr lang="it-IT" sz="6000" b="1" dirty="0">
              <a:solidFill>
                <a:schemeClr val="bg2"/>
              </a:solidFill>
              <a:latin typeface="Calibri" panose="020F0502020204030204" pitchFamily="34" charset="0"/>
            </a:endParaRPr>
          </a:p>
        </p:txBody>
      </p:sp>
      <p:grpSp>
        <p:nvGrpSpPr>
          <p:cNvPr id="9" name="Group 17"/>
          <p:cNvGrpSpPr>
            <a:grpSpLocks/>
          </p:cNvGrpSpPr>
          <p:nvPr/>
        </p:nvGrpSpPr>
        <p:grpSpPr bwMode="auto">
          <a:xfrm>
            <a:off x="87316" y="114300"/>
            <a:ext cx="1143000" cy="685800"/>
            <a:chOff x="4944" y="3744"/>
            <a:chExt cx="720" cy="432"/>
          </a:xfrm>
        </p:grpSpPr>
        <p:sp>
          <p:nvSpPr>
            <p:cNvPr id="10"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1"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spTree>
    <p:extLst>
      <p:ext uri="{BB962C8B-B14F-4D97-AF65-F5344CB8AC3E}">
        <p14:creationId xmlns:p14="http://schemas.microsoft.com/office/powerpoint/2010/main" xmlns="" val="42225988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2174133" y="952500"/>
            <a:ext cx="4513608" cy="1169551"/>
          </a:xfrm>
          <a:prstGeom prst="rect">
            <a:avLst/>
          </a:prstGeom>
          <a:noFill/>
          <a:ln w="9525">
            <a:noFill/>
            <a:miter lim="800000"/>
            <a:headEnd/>
            <a:tailEnd/>
          </a:ln>
          <a:effectLst/>
        </p:spPr>
        <p:txBody>
          <a:bodyPr wrap="none">
            <a:spAutoFit/>
          </a:bodyPr>
          <a:lstStyle/>
          <a:p>
            <a:pPr algn="ctr">
              <a:spcBef>
                <a:spcPct val="50000"/>
              </a:spcBef>
              <a:defRPr/>
            </a:pPr>
            <a:r>
              <a:rPr lang="it-IT" sz="2800" b="1" dirty="0">
                <a:solidFill>
                  <a:srgbClr val="FF0000"/>
                </a:solidFill>
                <a:effectLst>
                  <a:outerShdw blurRad="38100" dist="38100" dir="2700000" algn="tl">
                    <a:srgbClr val="C0C0C0"/>
                  </a:outerShdw>
                </a:effectLst>
                <a:latin typeface="Calibri" panose="020F0502020204030204" pitchFamily="34" charset="0"/>
              </a:rPr>
              <a:t>GLUBRAN 2 </a:t>
            </a:r>
            <a:r>
              <a:rPr lang="it-IT" sz="2800" b="1" dirty="0" smtClean="0">
                <a:solidFill>
                  <a:srgbClr val="FF0000"/>
                </a:solidFill>
                <a:effectLst>
                  <a:outerShdw blurRad="38100" dist="38100" dir="2700000" algn="tl">
                    <a:srgbClr val="C0C0C0"/>
                  </a:outerShdw>
                </a:effectLst>
                <a:latin typeface="Calibri" panose="020F0502020204030204" pitchFamily="34" charset="0"/>
                <a:sym typeface="Wingdings" panose="05000000000000000000" pitchFamily="2" charset="2"/>
              </a:rPr>
              <a:t></a:t>
            </a:r>
            <a:r>
              <a:rPr lang="zh-CN" altLang="en-US" sz="2800" b="1" dirty="0" smtClean="0">
                <a:solidFill>
                  <a:srgbClr val="FF0000"/>
                </a:solidFill>
                <a:effectLst>
                  <a:outerShdw blurRad="38100" dist="38100" dir="2700000" algn="tl">
                    <a:srgbClr val="C0C0C0"/>
                  </a:outerShdw>
                </a:effectLst>
                <a:latin typeface="Calibri" panose="020F0502020204030204" pitchFamily="34" charset="0"/>
              </a:rPr>
              <a:t>人源生物制品</a:t>
            </a:r>
          </a:p>
          <a:p>
            <a:pPr algn="ctr">
              <a:spcBef>
                <a:spcPct val="50000"/>
              </a:spcBef>
              <a:defRPr/>
            </a:pPr>
            <a:endParaRPr lang="en-US" sz="2800" b="1" dirty="0">
              <a:solidFill>
                <a:srgbClr val="FF0000"/>
              </a:solidFill>
              <a:effectLst>
                <a:outerShdw blurRad="38100" dist="38100" dir="2700000" algn="tl">
                  <a:srgbClr val="C0C0C0"/>
                </a:outerShdw>
              </a:effectLst>
              <a:latin typeface="Calibri" panose="020F0502020204030204" pitchFamily="34" charset="0"/>
            </a:endParaRPr>
          </a:p>
        </p:txBody>
      </p:sp>
      <p:sp>
        <p:nvSpPr>
          <p:cNvPr id="56324" name="Text Box 15"/>
          <p:cNvSpPr txBox="1">
            <a:spLocks noChangeArrowheads="1"/>
          </p:cNvSpPr>
          <p:nvPr/>
        </p:nvSpPr>
        <p:spPr bwMode="auto">
          <a:xfrm>
            <a:off x="7065964" y="120650"/>
            <a:ext cx="142539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Calibri" panose="020F0502020204030204" pitchFamily="34" charset="0"/>
              </a:rPr>
              <a:t>人源生物制品</a:t>
            </a:r>
            <a:endParaRPr lang="zh-CN" altLang="en-US" sz="1600" b="1" dirty="0">
              <a:latin typeface="Calibri" panose="020F0502020204030204" pitchFamily="34" charset="0"/>
            </a:endParaRPr>
          </a:p>
        </p:txBody>
      </p:sp>
      <p:graphicFrame>
        <p:nvGraphicFramePr>
          <p:cNvPr id="96296" name="Group 40"/>
          <p:cNvGraphicFramePr>
            <a:graphicFrameLocks noGrp="1"/>
          </p:cNvGraphicFramePr>
          <p:nvPr>
            <p:extLst>
              <p:ext uri="{D42A27DB-BD31-4B8C-83A1-F6EECF244321}">
                <p14:modId xmlns:p14="http://schemas.microsoft.com/office/powerpoint/2010/main" xmlns="" val="2629295020"/>
              </p:ext>
            </p:extLst>
          </p:nvPr>
        </p:nvGraphicFramePr>
        <p:xfrm>
          <a:off x="647700" y="1524000"/>
          <a:ext cx="11404600" cy="5105400"/>
        </p:xfrm>
        <a:graphic>
          <a:graphicData uri="http://schemas.openxmlformats.org/drawingml/2006/table">
            <a:tbl>
              <a:tblPr bandCol="1">
                <a:tableStyleId>{8FD4443E-F989-4FC4-A0C8-D5A2AF1F390B}</a:tableStyleId>
              </a:tblPr>
              <a:tblGrid>
                <a:gridCol w="4889500">
                  <a:extLst>
                    <a:ext uri="{9D8B030D-6E8A-4147-A177-3AD203B41FA5}">
                      <a16:colId xmlns:a16="http://schemas.microsoft.com/office/drawing/2014/main" xmlns="" val="20000"/>
                    </a:ext>
                  </a:extLst>
                </a:gridCol>
                <a:gridCol w="6515100">
                  <a:extLst>
                    <a:ext uri="{9D8B030D-6E8A-4147-A177-3AD203B41FA5}">
                      <a16:colId xmlns:a16="http://schemas.microsoft.com/office/drawing/2014/main" xmlns="" val="20001"/>
                    </a:ext>
                  </a:extLst>
                </a:gridCol>
              </a:tblGrid>
              <a:tr h="5105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u="none" strike="noStrike" cap="none" normalizeH="0" baseline="0" dirty="0" smtClean="0">
                          <a:ln>
                            <a:noFill/>
                          </a:ln>
                          <a:effectLst/>
                        </a:rPr>
                        <a:t>人源生物制品</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4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400" u="none" strike="noStrike" cap="none" normalizeH="0" baseline="0" dirty="0">
                          <a:ln>
                            <a:noFill/>
                          </a:ln>
                          <a:effectLst/>
                        </a:rPr>
                        <a:t> </a:t>
                      </a:r>
                      <a:r>
                        <a:rPr kumimoji="0" lang="it-IT" sz="1400" u="none" strike="noStrike" cap="none" normalizeH="0" baseline="0" dirty="0">
                          <a:ln>
                            <a:noFill/>
                          </a:ln>
                          <a:effectLst/>
                        </a:rPr>
                        <a:t> </a:t>
                      </a:r>
                      <a:r>
                        <a:rPr kumimoji="0" lang="zh-CN" altLang="en-US" sz="1400" u="none" strike="noStrike" cap="none" normalizeH="0" baseline="0" dirty="0" smtClean="0">
                          <a:ln>
                            <a:noFill/>
                          </a:ln>
                          <a:effectLst/>
                        </a:rPr>
                        <a:t>生物相容性</a:t>
                      </a:r>
                      <a:endParaRPr kumimoji="0" lang="en-GB" sz="18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zh-CN" altLang="en-US" sz="1800" u="none" strike="noStrike" cap="none" normalizeH="0" baseline="0" dirty="0" smtClean="0">
                          <a:ln>
                            <a:noFill/>
                          </a:ln>
                          <a:effectLst/>
                        </a:rPr>
                        <a:t>适应症广</a:t>
                      </a:r>
                      <a:endParaRPr kumimoji="0" lang="en-GB" sz="18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zh-CN" altLang="en-US" sz="1800" u="none" strike="noStrike" cap="none" normalizeH="0" baseline="0" dirty="0" smtClean="0">
                          <a:ln>
                            <a:noFill/>
                          </a:ln>
                          <a:effectLst/>
                        </a:rPr>
                        <a:t>优良的止血性能</a:t>
                      </a:r>
                      <a:endParaRPr kumimoji="0" lang="en-GB" sz="18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GB" sz="18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8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u="none" strike="noStrike" cap="none" normalizeH="0" baseline="0" dirty="0" smtClean="0">
                          <a:ln>
                            <a:noFill/>
                          </a:ln>
                          <a:effectLst/>
                        </a:rPr>
                        <a:t>这是药品</a:t>
                      </a:r>
                      <a:endParaRPr kumimoji="0" lang="en-US" altLang="zh-CN" sz="2800" b="1"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smtClean="0">
                          <a:ln>
                            <a:noFill/>
                          </a:ln>
                          <a:effectLst/>
                        </a:rPr>
                        <a:t> (</a:t>
                      </a:r>
                      <a:r>
                        <a:rPr kumimoji="0" lang="zh-CN" altLang="en-US" sz="2800" b="1" u="none" strike="noStrike" cap="none" normalizeH="0" baseline="0" dirty="0" smtClean="0">
                          <a:ln>
                            <a:noFill/>
                          </a:ln>
                          <a:effectLst/>
                        </a:rPr>
                        <a:t>不是医疗器械</a:t>
                      </a:r>
                      <a:r>
                        <a:rPr kumimoji="0" lang="en-US" sz="2800" b="1" u="none" strike="noStrike" cap="none" normalizeH="0" baseline="0" dirty="0" smtClean="0">
                          <a:ln>
                            <a:noFill/>
                          </a:ln>
                          <a:effectLst/>
                        </a:rPr>
                        <a:t>)</a:t>
                      </a:r>
                      <a:endParaRPr kumimoji="0" lang="en-US" sz="2800" b="1" u="none" strike="noStrike" cap="none" normalizeH="0" baseline="0" dirty="0">
                        <a:ln>
                          <a:noFill/>
                        </a:ln>
                        <a:effectLst/>
                      </a:endParaRPr>
                    </a:p>
                  </a:txBody>
                  <a:tcPr horzOverflow="overflow"/>
                </a:tc>
                <a:tc>
                  <a:txBody>
                    <a:bodyPr/>
                    <a:lstStyle/>
                    <a:p>
                      <a:pPr marL="0" marR="0" lvl="0" indent="0" algn="l" defTabSz="914400" rtl="0" eaLnBrk="1" fontAlgn="base" latinLnBrk="0" hangingPunct="1">
                        <a:lnSpc>
                          <a:spcPct val="100000"/>
                        </a:lnSpc>
                        <a:spcBef>
                          <a:spcPct val="35000"/>
                        </a:spcBef>
                        <a:spcAft>
                          <a:spcPct val="0"/>
                        </a:spcAft>
                        <a:buClrTx/>
                        <a:buSzTx/>
                        <a:buFontTx/>
                        <a:buNone/>
                        <a:tabLst/>
                      </a:pPr>
                      <a:endParaRPr kumimoji="0" lang="it-IT" sz="16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dirty="0">
                          <a:ln>
                            <a:noFill/>
                          </a:ln>
                          <a:effectLst>
                            <a:outerShdw blurRad="38100" dist="38100" dir="2700000" algn="tl">
                              <a:srgbClr val="C0C0C0"/>
                            </a:outerShdw>
                          </a:effectLst>
                        </a:rPr>
                        <a:t>GLUBRAN® 2</a:t>
                      </a:r>
                      <a:r>
                        <a:rPr kumimoji="0" lang="it-IT" sz="2400" u="none" strike="noStrike" cap="none" normalizeH="0" baseline="0" dirty="0">
                          <a:ln>
                            <a:noFill/>
                          </a:ln>
                          <a:effectLst>
                            <a:outerShdw blurRad="38100" dist="38100" dir="2700000" algn="tl">
                              <a:srgbClr val="C0C0C0"/>
                            </a:outerShdw>
                          </a:effectLst>
                        </a:rPr>
                        <a:t> </a:t>
                      </a:r>
                      <a:r>
                        <a:rPr kumimoji="0" lang="zh-CN" altLang="en-US" sz="2400" u="none" strike="noStrike" cap="none" normalizeH="0" baseline="0" dirty="0" smtClean="0">
                          <a:ln>
                            <a:noFill/>
                          </a:ln>
                          <a:effectLst>
                            <a:outerShdw blurRad="38100" dist="38100" dir="2700000" algn="tl">
                              <a:srgbClr val="C0C0C0"/>
                            </a:outerShdw>
                          </a:effectLst>
                        </a:rPr>
                        <a:t>还具有下列特性</a:t>
                      </a:r>
                      <a:r>
                        <a:rPr kumimoji="0" lang="en-GB" sz="2400" u="none" strike="noStrike" cap="none" normalizeH="0" baseline="0" dirty="0" smtClean="0">
                          <a:ln>
                            <a:noFill/>
                          </a:ln>
                          <a:effectLst/>
                        </a:rPr>
                        <a:t>:</a:t>
                      </a:r>
                      <a:endParaRPr kumimoji="0" lang="en-GB" sz="2400" u="none" strike="noStrike" cap="none" normalizeH="0" baseline="0" dirty="0">
                        <a:ln>
                          <a:noFill/>
                        </a:ln>
                        <a:effectLst/>
                      </a:endParaRPr>
                    </a:p>
                    <a:p>
                      <a:pPr marL="0" marR="0" lvl="0" indent="0" algn="l" defTabSz="914400" rtl="0" eaLnBrk="1" fontAlgn="base" latinLnBrk="0" hangingPunct="1">
                        <a:lnSpc>
                          <a:spcPct val="100000"/>
                        </a:lnSpc>
                        <a:spcBef>
                          <a:spcPct val="35000"/>
                        </a:spcBef>
                        <a:spcAft>
                          <a:spcPct val="0"/>
                        </a:spcAft>
                        <a:buClrTx/>
                        <a:buSzTx/>
                        <a:buFontTx/>
                        <a:buNone/>
                        <a:tabLst/>
                      </a:pPr>
                      <a:endParaRPr kumimoji="0" lang="en-GB" sz="1600" u="none" strike="noStrike" cap="none" normalizeH="0" baseline="0" dirty="0">
                        <a:ln>
                          <a:noFill/>
                        </a:ln>
                        <a:effectLst/>
                      </a:endParaRPr>
                    </a:p>
                    <a:p>
                      <a:pPr marL="0" marR="0" lvl="0" indent="0" algn="l" defTabSz="914400" rtl="0" eaLnBrk="1" fontAlgn="base" latinLnBrk="0" hangingPunct="1">
                        <a:lnSpc>
                          <a:spcPct val="100000"/>
                        </a:lnSpc>
                        <a:spcBef>
                          <a:spcPct val="35000"/>
                        </a:spcBef>
                        <a:spcAft>
                          <a:spcPct val="0"/>
                        </a:spcAft>
                        <a:buClrTx/>
                        <a:buSzTx/>
                        <a:buFontTx/>
                        <a:buChar char="•"/>
                        <a:tabLst/>
                      </a:pPr>
                      <a:r>
                        <a:rPr kumimoji="0" lang="en-GB" sz="1600" u="none" strike="noStrike" cap="none" normalizeH="0" baseline="0" dirty="0">
                          <a:ln>
                            <a:noFill/>
                          </a:ln>
                          <a:effectLst/>
                        </a:rPr>
                        <a:t>  </a:t>
                      </a:r>
                      <a:r>
                        <a:rPr kumimoji="0" lang="en-GB" sz="1600" u="none" strike="noStrike" cap="none" normalizeH="0" baseline="0" dirty="0" smtClean="0">
                          <a:ln>
                            <a:noFill/>
                          </a:ln>
                          <a:effectLst/>
                        </a:rPr>
                        <a:t>  </a:t>
                      </a:r>
                      <a:r>
                        <a:rPr kumimoji="0" lang="zh-CN" altLang="en-US" sz="1600" u="none" strike="noStrike" cap="none" normalizeH="0" baseline="0" dirty="0" smtClean="0">
                          <a:ln>
                            <a:noFill/>
                          </a:ln>
                          <a:effectLst/>
                        </a:rPr>
                        <a:t>即用，易用</a:t>
                      </a:r>
                      <a:endParaRPr kumimoji="0" lang="en-US" sz="1800" u="none" strike="noStrike" cap="none" normalizeH="0" baseline="0" dirty="0">
                        <a:ln>
                          <a:noFill/>
                        </a:ln>
                        <a:effectLst/>
                      </a:endParaRPr>
                    </a:p>
                    <a:p>
                      <a:pPr marL="0" marR="0" lvl="0" indent="0" algn="l" defTabSz="914400" rtl="0" eaLnBrk="1" fontAlgn="base" latinLnBrk="0" hangingPunct="1">
                        <a:lnSpc>
                          <a:spcPct val="100000"/>
                        </a:lnSpc>
                        <a:spcBef>
                          <a:spcPct val="35000"/>
                        </a:spcBef>
                        <a:spcAft>
                          <a:spcPct val="0"/>
                        </a:spcAft>
                        <a:buClrTx/>
                        <a:buSzTx/>
                        <a:buFontTx/>
                        <a:buChar char="•"/>
                        <a:tabLst/>
                      </a:pPr>
                      <a:r>
                        <a:rPr kumimoji="0" lang="en-US" sz="1800" u="none" strike="noStrike" cap="none" normalizeH="0" baseline="0" dirty="0">
                          <a:ln>
                            <a:noFill/>
                          </a:ln>
                          <a:effectLst/>
                        </a:rPr>
                        <a:t>   </a:t>
                      </a:r>
                      <a:r>
                        <a:rPr kumimoji="0" lang="zh-CN" altLang="en-US" sz="1800" u="none" strike="noStrike" cap="none" normalizeH="0" baseline="0" dirty="0" smtClean="0">
                          <a:ln>
                            <a:noFill/>
                          </a:ln>
                          <a:effectLst/>
                        </a:rPr>
                        <a:t>粘合性好</a:t>
                      </a:r>
                      <a:endParaRPr kumimoji="0" lang="en-US" sz="1800" u="none" strike="noStrike" cap="none" normalizeH="0" baseline="0" dirty="0">
                        <a:ln>
                          <a:noFill/>
                        </a:ln>
                        <a:effectLst/>
                      </a:endParaRPr>
                    </a:p>
                    <a:p>
                      <a:pPr marL="0" marR="0" lvl="0" indent="0" algn="l" defTabSz="914400" rtl="0" eaLnBrk="1" fontAlgn="base" latinLnBrk="0" hangingPunct="1">
                        <a:lnSpc>
                          <a:spcPct val="100000"/>
                        </a:lnSpc>
                        <a:spcBef>
                          <a:spcPct val="35000"/>
                        </a:spcBef>
                        <a:spcAft>
                          <a:spcPct val="0"/>
                        </a:spcAft>
                        <a:buClrTx/>
                        <a:buSzTx/>
                        <a:buFontTx/>
                        <a:buChar char="•"/>
                        <a:tabLst/>
                      </a:pPr>
                      <a:r>
                        <a:rPr kumimoji="0" lang="en-US" sz="1800" u="none" strike="noStrike" cap="none" normalizeH="0" baseline="0" dirty="0">
                          <a:ln>
                            <a:noFill/>
                          </a:ln>
                          <a:effectLst/>
                        </a:rPr>
                        <a:t>   </a:t>
                      </a:r>
                      <a:r>
                        <a:rPr kumimoji="0" lang="zh-CN" altLang="en-US" sz="1800" u="none" strike="noStrike" cap="none" normalizeH="0" baseline="0" dirty="0" smtClean="0">
                          <a:ln>
                            <a:noFill/>
                          </a:ln>
                          <a:effectLst/>
                        </a:rPr>
                        <a:t>聚合迅速</a:t>
                      </a:r>
                      <a:endParaRPr kumimoji="0" lang="en-US" sz="1800" u="none" strike="noStrike" cap="none" normalizeH="0" baseline="0" dirty="0">
                        <a:ln>
                          <a:noFill/>
                        </a:ln>
                        <a:effectLst/>
                      </a:endParaRPr>
                    </a:p>
                    <a:p>
                      <a:pPr marL="0" marR="0" lvl="0" indent="0" algn="l" defTabSz="914400" rtl="0" eaLnBrk="1" fontAlgn="base" latinLnBrk="0" hangingPunct="1">
                        <a:lnSpc>
                          <a:spcPct val="100000"/>
                        </a:lnSpc>
                        <a:spcBef>
                          <a:spcPct val="35000"/>
                        </a:spcBef>
                        <a:spcAft>
                          <a:spcPct val="0"/>
                        </a:spcAft>
                        <a:buClrTx/>
                        <a:buSzTx/>
                        <a:buFontTx/>
                        <a:buChar char="•"/>
                        <a:tabLst/>
                      </a:pPr>
                      <a:r>
                        <a:rPr kumimoji="0" lang="en-US" sz="1800" u="none" strike="noStrike" cap="none" normalizeH="0" baseline="0" dirty="0">
                          <a:ln>
                            <a:noFill/>
                          </a:ln>
                          <a:effectLst/>
                        </a:rPr>
                        <a:t>   </a:t>
                      </a:r>
                      <a:r>
                        <a:rPr kumimoji="0" lang="zh-CN" altLang="en-US" sz="1800" u="none" strike="noStrike" cap="none" normalizeH="0" baseline="0" dirty="0" smtClean="0">
                          <a:ln>
                            <a:noFill/>
                          </a:ln>
                          <a:effectLst/>
                        </a:rPr>
                        <a:t>无传染病原体风险</a:t>
                      </a:r>
                      <a:r>
                        <a:rPr kumimoji="0" lang="en-US" sz="1800" u="none" strike="noStrike" cap="none" normalizeH="0" baseline="0" dirty="0" smtClean="0">
                          <a:ln>
                            <a:noFill/>
                          </a:ln>
                          <a:effectLst/>
                        </a:rPr>
                        <a:t>(</a:t>
                      </a:r>
                      <a:r>
                        <a:rPr kumimoji="0" lang="zh-CN" altLang="en-US" sz="1800" u="none" strike="noStrike" cap="none" normalizeH="0" baseline="0" dirty="0" smtClean="0">
                          <a:ln>
                            <a:noFill/>
                          </a:ln>
                          <a:effectLst/>
                        </a:rPr>
                        <a:t>艾滋病、疯牛病等</a:t>
                      </a:r>
                      <a:r>
                        <a:rPr kumimoji="0" lang="en-US" sz="1800" u="none" strike="noStrike" cap="none" normalizeH="0" baseline="0" dirty="0" smtClean="0">
                          <a:ln>
                            <a:noFill/>
                          </a:ln>
                          <a:effectLst/>
                        </a:rPr>
                        <a:t>)</a:t>
                      </a:r>
                      <a:endParaRPr kumimoji="0" lang="en-US" sz="1800" u="none" strike="noStrike" cap="none" normalizeH="0" baseline="0" dirty="0">
                        <a:ln>
                          <a:noFill/>
                        </a:ln>
                        <a:effectLst/>
                      </a:endParaRPr>
                    </a:p>
                    <a:p>
                      <a:pPr marL="0" marR="0" lvl="0" indent="0" algn="l" defTabSz="914400" rtl="0" eaLnBrk="1" fontAlgn="base" latinLnBrk="0" hangingPunct="1">
                        <a:lnSpc>
                          <a:spcPct val="100000"/>
                        </a:lnSpc>
                        <a:spcBef>
                          <a:spcPct val="35000"/>
                        </a:spcBef>
                        <a:spcAft>
                          <a:spcPct val="0"/>
                        </a:spcAft>
                        <a:buClrTx/>
                        <a:buSzTx/>
                        <a:buFontTx/>
                        <a:buChar char="•"/>
                        <a:tabLst/>
                      </a:pPr>
                      <a:r>
                        <a:rPr kumimoji="0" lang="en-US" sz="1800" u="none" strike="noStrike" cap="none" normalizeH="0" baseline="0" dirty="0">
                          <a:ln>
                            <a:noFill/>
                          </a:ln>
                          <a:effectLst/>
                        </a:rPr>
                        <a:t>   </a:t>
                      </a:r>
                      <a:r>
                        <a:rPr kumimoji="0" lang="zh-CN" altLang="en-US" sz="1800" u="none" strike="noStrike" cap="none" normalizeH="0" baseline="0" dirty="0" smtClean="0">
                          <a:ln>
                            <a:noFill/>
                          </a:ln>
                          <a:effectLst/>
                        </a:rPr>
                        <a:t>用量最小</a:t>
                      </a:r>
                      <a:r>
                        <a:rPr kumimoji="0" lang="en-US" sz="1800" u="none" strike="noStrike" cap="none" normalizeH="0" baseline="0" dirty="0" smtClean="0">
                          <a:ln>
                            <a:noFill/>
                          </a:ln>
                          <a:effectLst/>
                        </a:rPr>
                        <a:t>(</a:t>
                      </a:r>
                      <a:r>
                        <a:rPr kumimoji="0" lang="en-US" sz="1800" u="none" strike="noStrike" cap="none" normalizeH="0" baseline="0" dirty="0" smtClean="0">
                          <a:ln>
                            <a:noFill/>
                          </a:ln>
                          <a:effectLst/>
                        </a:rPr>
                        <a:t>1 </a:t>
                      </a:r>
                      <a:r>
                        <a:rPr kumimoji="0" lang="zh-CN" altLang="en-US" sz="1800" u="none" strike="noStrike" cap="none" normalizeH="0" baseline="0" dirty="0" smtClean="0">
                          <a:ln>
                            <a:noFill/>
                          </a:ln>
                          <a:effectLst/>
                        </a:rPr>
                        <a:t>滴</a:t>
                      </a:r>
                      <a:r>
                        <a:rPr kumimoji="0" lang="en-US" altLang="zh-CN" sz="1800" u="none" strike="noStrike" cap="none" normalizeH="0" baseline="0" dirty="0" smtClean="0">
                          <a:ln>
                            <a:noFill/>
                          </a:ln>
                          <a:effectLst/>
                        </a:rPr>
                        <a:t>/</a:t>
                      </a:r>
                      <a:r>
                        <a:rPr kumimoji="0" lang="en-US" sz="1800" u="none" strike="noStrike" cap="none" normalizeH="0" baseline="0" dirty="0" smtClean="0">
                          <a:ln>
                            <a:noFill/>
                          </a:ln>
                          <a:effectLst/>
                        </a:rPr>
                        <a:t>cm2</a:t>
                      </a:r>
                      <a:r>
                        <a:rPr kumimoji="0" lang="en-US" sz="1800" u="none" strike="noStrike" cap="none" normalizeH="0" baseline="0" dirty="0">
                          <a:ln>
                            <a:noFill/>
                          </a:ln>
                          <a:effectLst/>
                        </a:rPr>
                        <a:t>)</a:t>
                      </a:r>
                    </a:p>
                  </a:txBody>
                  <a:tcPr horzOverflow="overflow">
                    <a:solidFill>
                      <a:srgbClr val="92D050"/>
                    </a:solidFill>
                  </a:tcPr>
                </a:tc>
                <a:extLst>
                  <a:ext uri="{0D108BD9-81ED-4DB2-BD59-A6C34878D82A}">
                    <a16:rowId xmlns:a16="http://schemas.microsoft.com/office/drawing/2014/main" xmlns="" val="10000"/>
                  </a:ext>
                </a:extLst>
              </a:tr>
            </a:tbl>
          </a:graphicData>
        </a:graphic>
      </p:graphicFrame>
      <p:grpSp>
        <p:nvGrpSpPr>
          <p:cNvPr id="9" name="Group 17"/>
          <p:cNvGrpSpPr>
            <a:grpSpLocks/>
          </p:cNvGrpSpPr>
          <p:nvPr/>
        </p:nvGrpSpPr>
        <p:grpSpPr bwMode="auto">
          <a:xfrm>
            <a:off x="87316" y="114300"/>
            <a:ext cx="1143000" cy="685800"/>
            <a:chOff x="4944" y="3744"/>
            <a:chExt cx="720" cy="432"/>
          </a:xfrm>
        </p:grpSpPr>
        <p:sp>
          <p:nvSpPr>
            <p:cNvPr id="10"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1"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spTree>
    <p:extLst>
      <p:ext uri="{BB962C8B-B14F-4D97-AF65-F5344CB8AC3E}">
        <p14:creationId xmlns:p14="http://schemas.microsoft.com/office/powerpoint/2010/main" xmlns="" val="235840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descr="http://barduk.com/inc/getFile.asp?fileId=553&amp;fileType=im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72400" y="2775404"/>
            <a:ext cx="2628900" cy="3682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3" name="Rectangle 9"/>
          <p:cNvSpPr>
            <a:spLocks noChangeArrowheads="1"/>
          </p:cNvSpPr>
          <p:nvPr/>
        </p:nvSpPr>
        <p:spPr bwMode="auto">
          <a:xfrm>
            <a:off x="-412020" y="-453081"/>
            <a:ext cx="8077200" cy="2185473"/>
          </a:xfrm>
          <a:prstGeom prst="rect">
            <a:avLst/>
          </a:prstGeom>
          <a:noFill/>
          <a:ln w="9525">
            <a:noFill/>
            <a:miter lim="800000"/>
            <a:headEnd/>
            <a:tailEnd/>
          </a:ln>
          <a:effectLst/>
        </p:spPr>
        <p:txBody>
          <a:bodyPr anchor="b"/>
          <a:lstStyle/>
          <a:p>
            <a:pPr algn="ctr" eaLnBrk="1" hangingPunct="1">
              <a:defRPr/>
            </a:pPr>
            <a:r>
              <a:rPr lang="it-IT" sz="4400" dirty="0">
                <a:solidFill>
                  <a:schemeClr val="bg1"/>
                </a:solidFill>
                <a:effectLst>
                  <a:outerShdw blurRad="38100" dist="38100" dir="2700000" algn="tl">
                    <a:srgbClr val="C0C0C0"/>
                  </a:outerShdw>
                </a:effectLst>
              </a:rPr>
              <a:t> </a:t>
            </a:r>
            <a:r>
              <a:rPr lang="it-IT" sz="4400" dirty="0">
                <a:solidFill>
                  <a:schemeClr val="accent2"/>
                </a:solidFill>
                <a:effectLst>
                  <a:outerShdw blurRad="38100" dist="38100" dir="2700000" algn="tl">
                    <a:srgbClr val="C0C0C0"/>
                  </a:outerShdw>
                </a:effectLst>
              </a:rPr>
              <a:t>Bard</a:t>
            </a:r>
          </a:p>
          <a:p>
            <a:pPr algn="ctr" eaLnBrk="1" hangingPunct="1">
              <a:defRPr/>
            </a:pPr>
            <a:r>
              <a:rPr lang="it-IT" sz="4400" dirty="0">
                <a:solidFill>
                  <a:schemeClr val="accent2"/>
                </a:solidFill>
                <a:effectLst>
                  <a:outerShdw blurRad="38100" dist="38100" dir="2700000" algn="tl">
                    <a:srgbClr val="C0C0C0"/>
                  </a:outerShdw>
                </a:effectLst>
              </a:rPr>
              <a:t>GRG</a:t>
            </a:r>
          </a:p>
        </p:txBody>
      </p:sp>
      <p:sp>
        <p:nvSpPr>
          <p:cNvPr id="13316" name="Rectangle 10"/>
          <p:cNvSpPr>
            <a:spLocks noChangeArrowheads="1"/>
          </p:cNvSpPr>
          <p:nvPr/>
        </p:nvSpPr>
        <p:spPr bwMode="auto">
          <a:xfrm>
            <a:off x="271849" y="3162300"/>
            <a:ext cx="7393331" cy="904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accent2"/>
              </a:buClr>
              <a:buSzPct val="80000"/>
              <a:buNone/>
            </a:pPr>
            <a:r>
              <a:rPr lang="it-IT" altLang="it-IT" sz="2400" u="sng" dirty="0">
                <a:solidFill>
                  <a:schemeClr val="accent2"/>
                </a:solidFill>
                <a:latin typeface="+mn-lt"/>
              </a:rPr>
              <a:t>GRG </a:t>
            </a:r>
            <a:r>
              <a:rPr lang="it-IT" altLang="it-IT" sz="2400" u="sng" dirty="0" smtClean="0">
                <a:solidFill>
                  <a:schemeClr val="accent2"/>
                </a:solidFill>
                <a:latin typeface="+mn-lt"/>
              </a:rPr>
              <a:t>–</a:t>
            </a:r>
            <a:r>
              <a:rPr lang="zh-CN" altLang="en-US" sz="2400" u="sng" dirty="0" smtClean="0">
                <a:solidFill>
                  <a:schemeClr val="accent2"/>
                </a:solidFill>
                <a:latin typeface="+mn-lt"/>
              </a:rPr>
              <a:t>间苯二酚、戊二醛、明胶</a:t>
            </a:r>
            <a:r>
              <a:rPr lang="it-IT" altLang="it-IT" sz="2400" u="sng" dirty="0" smtClean="0">
                <a:solidFill>
                  <a:schemeClr val="bg2"/>
                </a:solidFill>
                <a:latin typeface="+mn-lt"/>
              </a:rPr>
              <a:t>:</a:t>
            </a:r>
            <a:endParaRPr lang="it-IT" altLang="it-IT" sz="2400" u="sng" dirty="0">
              <a:solidFill>
                <a:schemeClr val="bg2"/>
              </a:solidFill>
              <a:latin typeface="+mn-lt"/>
            </a:endParaRPr>
          </a:p>
          <a:p>
            <a:pPr>
              <a:buClr>
                <a:schemeClr val="accent2"/>
              </a:buClr>
              <a:buSzPct val="80000"/>
              <a:buNone/>
            </a:pPr>
            <a:r>
              <a:rPr lang="zh-CN" altLang="en-US" sz="2400" dirty="0" smtClean="0">
                <a:solidFill>
                  <a:srgbClr val="008000"/>
                </a:solidFill>
                <a:latin typeface="+mn-lt"/>
              </a:rPr>
              <a:t>明胶和</a:t>
            </a:r>
            <a:r>
              <a:rPr lang="zh-CN" altLang="en-US" sz="2400" dirty="0" smtClean="0">
                <a:solidFill>
                  <a:srgbClr val="FF0000"/>
                </a:solidFill>
                <a:latin typeface="+mn-lt"/>
              </a:rPr>
              <a:t>间苯二酚</a:t>
            </a:r>
            <a:r>
              <a:rPr lang="it-IT" altLang="it-IT" sz="2400" dirty="0" smtClean="0">
                <a:latin typeface="+mn-lt"/>
              </a:rPr>
              <a:t>+</a:t>
            </a:r>
            <a:r>
              <a:rPr lang="zh-CN" altLang="en-US" sz="2400" dirty="0" smtClean="0">
                <a:solidFill>
                  <a:srgbClr val="FF0000"/>
                </a:solidFill>
                <a:latin typeface="+mn-lt"/>
              </a:rPr>
              <a:t>戊二醛</a:t>
            </a:r>
            <a:r>
              <a:rPr lang="it-IT" altLang="it-IT" sz="2400" dirty="0" smtClean="0">
                <a:latin typeface="+mn-lt"/>
              </a:rPr>
              <a:t>(</a:t>
            </a:r>
            <a:r>
              <a:rPr lang="zh-CN" altLang="en-US" sz="2400" dirty="0" smtClean="0">
                <a:latin typeface="+mn-lt"/>
              </a:rPr>
              <a:t>固化剂</a:t>
            </a:r>
            <a:r>
              <a:rPr lang="it-IT" altLang="it-IT" sz="2400" dirty="0" smtClean="0">
                <a:latin typeface="+mn-lt"/>
              </a:rPr>
              <a:t>)</a:t>
            </a:r>
            <a:endParaRPr lang="it-IT" altLang="it-IT" sz="2400" dirty="0">
              <a:latin typeface="+mn-lt"/>
            </a:endParaRPr>
          </a:p>
        </p:txBody>
      </p:sp>
      <p:sp>
        <p:nvSpPr>
          <p:cNvPr id="13317" name="Text Box 11"/>
          <p:cNvSpPr txBox="1">
            <a:spLocks noChangeArrowheads="1"/>
          </p:cNvSpPr>
          <p:nvPr/>
        </p:nvSpPr>
        <p:spPr bwMode="auto">
          <a:xfrm>
            <a:off x="7729539" y="228600"/>
            <a:ext cx="225254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mn-lt"/>
              </a:rPr>
              <a:t>非氰基丙烯酸酯密封剂</a:t>
            </a:r>
            <a:endParaRPr lang="zh-CN" altLang="en-US" sz="1600" b="1" dirty="0">
              <a:latin typeface="+mn-lt"/>
            </a:endParaRPr>
          </a:p>
        </p:txBody>
      </p:sp>
      <p:grpSp>
        <p:nvGrpSpPr>
          <p:cNvPr id="13318" name="Group 12"/>
          <p:cNvGrpSpPr>
            <a:grpSpLocks/>
          </p:cNvGrpSpPr>
          <p:nvPr/>
        </p:nvGrpSpPr>
        <p:grpSpPr bwMode="auto">
          <a:xfrm>
            <a:off x="166907" y="74389"/>
            <a:ext cx="1143000" cy="674541"/>
            <a:chOff x="4944" y="3721"/>
            <a:chExt cx="720" cy="455"/>
          </a:xfrm>
        </p:grpSpPr>
        <p:sp>
          <p:nvSpPr>
            <p:cNvPr id="13319" name="Rectangle 13"/>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mn-lt"/>
              </a:endParaRPr>
            </a:p>
          </p:txBody>
        </p:sp>
        <p:sp>
          <p:nvSpPr>
            <p:cNvPr id="13320" name="Text Box 14"/>
            <p:cNvSpPr txBox="1">
              <a:spLocks noChangeArrowheads="1"/>
            </p:cNvSpPr>
            <p:nvPr/>
          </p:nvSpPr>
          <p:spPr bwMode="auto">
            <a:xfrm>
              <a:off x="4944" y="3721"/>
              <a:ext cx="691" cy="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dirty="0">
                  <a:solidFill>
                    <a:schemeClr val="bg1"/>
                  </a:solidFill>
                  <a:latin typeface="+mn-lt"/>
                </a:rPr>
                <a:t>GEM</a:t>
              </a:r>
              <a:endParaRPr lang="en-GB" altLang="it-IT" sz="3600" u="sng" dirty="0">
                <a:solidFill>
                  <a:schemeClr val="bg1"/>
                </a:solidFill>
                <a:latin typeface="+mn-lt"/>
              </a:endParaRPr>
            </a:p>
          </p:txBody>
        </p:sp>
      </p:grpSp>
    </p:spTree>
    <p:extLst>
      <p:ext uri="{BB962C8B-B14F-4D97-AF65-F5344CB8AC3E}">
        <p14:creationId xmlns:p14="http://schemas.microsoft.com/office/powerpoint/2010/main" xmlns="" val="33920388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 Box 7"/>
          <p:cNvSpPr txBox="1">
            <a:spLocks noChangeArrowheads="1"/>
          </p:cNvSpPr>
          <p:nvPr/>
        </p:nvSpPr>
        <p:spPr bwMode="auto">
          <a:xfrm>
            <a:off x="2279651" y="4083050"/>
            <a:ext cx="24542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zh-CN" altLang="en-US" sz="3600" b="1" dirty="0" smtClean="0">
                <a:latin typeface="Calibri" panose="020F0502020204030204" pitchFamily="34" charset="0"/>
              </a:rPr>
              <a:t>生物制品</a:t>
            </a:r>
            <a:endParaRPr lang="it-IT" altLang="it-IT" sz="3600" b="1" dirty="0">
              <a:latin typeface="Calibri" panose="020F0502020204030204" pitchFamily="34" charset="0"/>
            </a:endParaRPr>
          </a:p>
        </p:txBody>
      </p:sp>
      <p:sp>
        <p:nvSpPr>
          <p:cNvPr id="58373" name="Rectangle 10"/>
          <p:cNvSpPr>
            <a:spLocks noChangeArrowheads="1"/>
          </p:cNvSpPr>
          <p:nvPr/>
        </p:nvSpPr>
        <p:spPr bwMode="auto">
          <a:xfrm>
            <a:off x="6024563" y="3284538"/>
            <a:ext cx="111120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3600" b="1" dirty="0" smtClean="0">
                <a:latin typeface="Calibri" panose="020F0502020204030204" pitchFamily="34" charset="0"/>
              </a:rPr>
              <a:t>人源</a:t>
            </a:r>
            <a:endParaRPr lang="it-IT" altLang="it-IT" sz="3600" b="1" dirty="0">
              <a:latin typeface="Calibri" panose="020F0502020204030204" pitchFamily="34" charset="0"/>
            </a:endParaRPr>
          </a:p>
        </p:txBody>
      </p:sp>
      <p:sp>
        <p:nvSpPr>
          <p:cNvPr id="58374" name="Rectangle 11"/>
          <p:cNvSpPr>
            <a:spLocks noChangeArrowheads="1"/>
          </p:cNvSpPr>
          <p:nvPr/>
        </p:nvSpPr>
        <p:spPr bwMode="auto">
          <a:xfrm>
            <a:off x="6024563" y="4149725"/>
            <a:ext cx="157447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3600" b="1" dirty="0" smtClean="0">
                <a:solidFill>
                  <a:srgbClr val="FF3300"/>
                </a:solidFill>
                <a:latin typeface="Calibri" panose="020F0502020204030204" pitchFamily="34" charset="0"/>
              </a:rPr>
              <a:t>动物源</a:t>
            </a:r>
            <a:endParaRPr lang="it-IT" altLang="it-IT" sz="3600" b="1" dirty="0">
              <a:solidFill>
                <a:srgbClr val="FF3300"/>
              </a:solidFill>
              <a:latin typeface="Calibri" panose="020F0502020204030204" pitchFamily="34" charset="0"/>
            </a:endParaRPr>
          </a:p>
        </p:txBody>
      </p:sp>
      <p:sp>
        <p:nvSpPr>
          <p:cNvPr id="58375" name="Rectangle 12"/>
          <p:cNvSpPr>
            <a:spLocks noChangeArrowheads="1"/>
          </p:cNvSpPr>
          <p:nvPr/>
        </p:nvSpPr>
        <p:spPr bwMode="auto">
          <a:xfrm>
            <a:off x="6024564" y="4941888"/>
            <a:ext cx="157447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3600" b="1" dirty="0" smtClean="0">
                <a:latin typeface="Calibri" panose="020F0502020204030204" pitchFamily="34" charset="0"/>
              </a:rPr>
              <a:t>植物源</a:t>
            </a:r>
            <a:endParaRPr lang="it-IT" altLang="it-IT" sz="3600" b="1" dirty="0">
              <a:latin typeface="Calibri" panose="020F0502020204030204" pitchFamily="34" charset="0"/>
            </a:endParaRPr>
          </a:p>
        </p:txBody>
      </p:sp>
      <p:sp>
        <p:nvSpPr>
          <p:cNvPr id="58376" name="AutoShape 14"/>
          <p:cNvSpPr>
            <a:spLocks/>
          </p:cNvSpPr>
          <p:nvPr/>
        </p:nvSpPr>
        <p:spPr bwMode="auto">
          <a:xfrm>
            <a:off x="5443538" y="3222626"/>
            <a:ext cx="457200" cy="2667000"/>
          </a:xfrm>
          <a:prstGeom prst="leftBrace">
            <a:avLst>
              <a:gd name="adj1" fmla="val 48611"/>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Calibri" panose="020F0502020204030204" pitchFamily="34" charset="0"/>
            </a:endParaRPr>
          </a:p>
        </p:txBody>
      </p:sp>
      <p:sp>
        <p:nvSpPr>
          <p:cNvPr id="58377" name="Rectangle 3"/>
          <p:cNvSpPr>
            <a:spLocks noChangeArrowheads="1"/>
          </p:cNvSpPr>
          <p:nvPr/>
        </p:nvSpPr>
        <p:spPr bwMode="auto">
          <a:xfrm>
            <a:off x="4008438" y="404813"/>
            <a:ext cx="4572000" cy="82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zh-CN" altLang="en-US" sz="4800" b="1" dirty="0" smtClean="0">
                <a:solidFill>
                  <a:srgbClr val="FF0000"/>
                </a:solidFill>
                <a:latin typeface="Calibri" panose="020F0502020204030204" pitchFamily="34" charset="0"/>
              </a:rPr>
              <a:t>竞争者</a:t>
            </a:r>
            <a:endParaRPr lang="it-IT" altLang="it-IT" sz="4800" b="1" dirty="0">
              <a:solidFill>
                <a:srgbClr val="FF0000"/>
              </a:solidFill>
              <a:latin typeface="Calibri" panose="020F0502020204030204" pitchFamily="34" charset="0"/>
            </a:endParaRPr>
          </a:p>
        </p:txBody>
      </p:sp>
      <p:sp>
        <p:nvSpPr>
          <p:cNvPr id="58378" name="CasellaDiTesto 17"/>
          <p:cNvSpPr txBox="1">
            <a:spLocks noChangeArrowheads="1"/>
          </p:cNvSpPr>
          <p:nvPr/>
        </p:nvSpPr>
        <p:spPr bwMode="auto">
          <a:xfrm>
            <a:off x="3935414" y="1700214"/>
            <a:ext cx="432117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zh-CN" altLang="en-US" sz="4400" b="1" dirty="0" smtClean="0">
                <a:solidFill>
                  <a:srgbClr val="00B050"/>
                </a:solidFill>
                <a:latin typeface="Calibri" panose="020F0502020204030204" pitchFamily="34" charset="0"/>
              </a:rPr>
              <a:t>止血剂</a:t>
            </a:r>
            <a:endParaRPr lang="it-IT" altLang="it-IT" sz="4400" b="1" dirty="0">
              <a:solidFill>
                <a:srgbClr val="00B050"/>
              </a:solidFill>
              <a:latin typeface="Calibri" panose="020F0502020204030204" pitchFamily="34" charset="0"/>
            </a:endParaRPr>
          </a:p>
        </p:txBody>
      </p:sp>
      <p:grpSp>
        <p:nvGrpSpPr>
          <p:cNvPr id="13" name="Group 17"/>
          <p:cNvGrpSpPr>
            <a:grpSpLocks/>
          </p:cNvGrpSpPr>
          <p:nvPr/>
        </p:nvGrpSpPr>
        <p:grpSpPr bwMode="auto">
          <a:xfrm>
            <a:off x="87316" y="114300"/>
            <a:ext cx="1143000" cy="685800"/>
            <a:chOff x="4944" y="3744"/>
            <a:chExt cx="720" cy="432"/>
          </a:xfrm>
        </p:grpSpPr>
        <p:sp>
          <p:nvSpPr>
            <p:cNvPr id="14"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5"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spTree>
    <p:extLst>
      <p:ext uri="{BB962C8B-B14F-4D97-AF65-F5344CB8AC3E}">
        <p14:creationId xmlns:p14="http://schemas.microsoft.com/office/powerpoint/2010/main" xmlns="" val="11436846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3"/>
          <p:cNvSpPr txBox="1">
            <a:spLocks noChangeArrowheads="1"/>
          </p:cNvSpPr>
          <p:nvPr/>
        </p:nvSpPr>
        <p:spPr bwMode="auto">
          <a:xfrm>
            <a:off x="2184400" y="273050"/>
            <a:ext cx="296427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3600" b="1" dirty="0" smtClean="0">
                <a:latin typeface="Calibri" panose="020F0502020204030204" pitchFamily="34" charset="0"/>
              </a:rPr>
              <a:t>人源生物制品</a:t>
            </a:r>
            <a:endParaRPr lang="en-US" altLang="it-IT" sz="3600" b="1" dirty="0">
              <a:latin typeface="Calibri" panose="020F0502020204030204" pitchFamily="34" charset="0"/>
            </a:endParaRPr>
          </a:p>
        </p:txBody>
      </p:sp>
      <p:grpSp>
        <p:nvGrpSpPr>
          <p:cNvPr id="8" name="Group 17"/>
          <p:cNvGrpSpPr>
            <a:grpSpLocks/>
          </p:cNvGrpSpPr>
          <p:nvPr/>
        </p:nvGrpSpPr>
        <p:grpSpPr bwMode="auto">
          <a:xfrm>
            <a:off x="87316" y="114300"/>
            <a:ext cx="1143000" cy="685800"/>
            <a:chOff x="4944" y="3744"/>
            <a:chExt cx="720" cy="432"/>
          </a:xfrm>
        </p:grpSpPr>
        <p:sp>
          <p:nvSpPr>
            <p:cNvPr id="9"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0"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graphicFrame>
        <p:nvGraphicFramePr>
          <p:cNvPr id="2" name="Tabella 1"/>
          <p:cNvGraphicFramePr>
            <a:graphicFrameLocks noGrp="1"/>
          </p:cNvGraphicFramePr>
          <p:nvPr>
            <p:extLst>
              <p:ext uri="{D42A27DB-BD31-4B8C-83A1-F6EECF244321}">
                <p14:modId xmlns:p14="http://schemas.microsoft.com/office/powerpoint/2010/main" xmlns="" val="849832144"/>
              </p:ext>
            </p:extLst>
          </p:nvPr>
        </p:nvGraphicFramePr>
        <p:xfrm>
          <a:off x="482601" y="2273300"/>
          <a:ext cx="11214099" cy="2082800"/>
        </p:xfrm>
        <a:graphic>
          <a:graphicData uri="http://schemas.openxmlformats.org/drawingml/2006/table">
            <a:tbl>
              <a:tblPr firstRow="1" firstCol="1">
                <a:tableStyleId>{073A0DAA-6AF3-43AB-8588-CEC1D06C72B9}</a:tableStyleId>
              </a:tblPr>
              <a:tblGrid>
                <a:gridCol w="1730470">
                  <a:extLst>
                    <a:ext uri="{9D8B030D-6E8A-4147-A177-3AD203B41FA5}">
                      <a16:colId xmlns:a16="http://schemas.microsoft.com/office/drawing/2014/main" xmlns="" val="20000"/>
                    </a:ext>
                  </a:extLst>
                </a:gridCol>
                <a:gridCol w="1336810">
                  <a:extLst>
                    <a:ext uri="{9D8B030D-6E8A-4147-A177-3AD203B41FA5}">
                      <a16:colId xmlns:a16="http://schemas.microsoft.com/office/drawing/2014/main" xmlns="" val="20001"/>
                    </a:ext>
                  </a:extLst>
                </a:gridCol>
                <a:gridCol w="2222548">
                  <a:extLst>
                    <a:ext uri="{9D8B030D-6E8A-4147-A177-3AD203B41FA5}">
                      <a16:colId xmlns:a16="http://schemas.microsoft.com/office/drawing/2014/main" xmlns="" val="20002"/>
                    </a:ext>
                  </a:extLst>
                </a:gridCol>
                <a:gridCol w="1809471">
                  <a:extLst>
                    <a:ext uri="{9D8B030D-6E8A-4147-A177-3AD203B41FA5}">
                      <a16:colId xmlns:a16="http://schemas.microsoft.com/office/drawing/2014/main" xmlns="" val="20003"/>
                    </a:ext>
                  </a:extLst>
                </a:gridCol>
                <a:gridCol w="2955474">
                  <a:extLst>
                    <a:ext uri="{9D8B030D-6E8A-4147-A177-3AD203B41FA5}">
                      <a16:colId xmlns:a16="http://schemas.microsoft.com/office/drawing/2014/main" xmlns="" val="20004"/>
                    </a:ext>
                  </a:extLst>
                </a:gridCol>
                <a:gridCol w="1159326">
                  <a:extLst>
                    <a:ext uri="{9D8B030D-6E8A-4147-A177-3AD203B41FA5}">
                      <a16:colId xmlns:a16="http://schemas.microsoft.com/office/drawing/2014/main" xmlns="" val="20005"/>
                    </a:ext>
                  </a:extLst>
                </a:gridCol>
              </a:tblGrid>
              <a:tr h="971974">
                <a:tc>
                  <a:txBody>
                    <a:bodyPr/>
                    <a:lstStyle/>
                    <a:p>
                      <a:pPr algn="ctr" fontAlgn="ctr"/>
                      <a:r>
                        <a:rPr lang="zh-CN" altLang="en-US" sz="1800" b="0" i="0" u="none" strike="noStrike" dirty="0" smtClean="0">
                          <a:solidFill>
                            <a:srgbClr val="FFFFFF"/>
                          </a:solidFill>
                          <a:effectLst/>
                          <a:latin typeface="Calibri" panose="020F0502020204030204" pitchFamily="34" charset="0"/>
                        </a:rPr>
                        <a:t>商品名</a:t>
                      </a:r>
                      <a:endParaRPr lang="it-IT" sz="1800" b="0" i="0" u="none" strike="noStrike" dirty="0">
                        <a:solidFill>
                          <a:srgbClr val="FFFFFF"/>
                        </a:solidFill>
                        <a:effectLst/>
                        <a:latin typeface="Calibri" panose="020F0502020204030204" pitchFamily="34" charset="0"/>
                      </a:endParaRPr>
                    </a:p>
                  </a:txBody>
                  <a:tcPr marL="3365" marR="3365" marT="3365" marB="0" anchor="ctr"/>
                </a:tc>
                <a:tc>
                  <a:txBody>
                    <a:bodyPr/>
                    <a:lstStyle/>
                    <a:p>
                      <a:pPr algn="ctr" fontAlgn="ctr"/>
                      <a:r>
                        <a:rPr lang="zh-CN" altLang="en-US" sz="1800" b="0" i="0" u="none" strike="noStrike" dirty="0" smtClean="0">
                          <a:solidFill>
                            <a:srgbClr val="FFFFFF"/>
                          </a:solidFill>
                          <a:effectLst/>
                          <a:latin typeface="Calibri" panose="020F0502020204030204" pitchFamily="34" charset="0"/>
                        </a:rPr>
                        <a:t>厂商</a:t>
                      </a:r>
                      <a:endParaRPr lang="it-IT" sz="1800" b="0" i="0" u="none" strike="noStrike" dirty="0">
                        <a:solidFill>
                          <a:srgbClr val="FFFFFF"/>
                        </a:solidFill>
                        <a:effectLst/>
                        <a:latin typeface="Calibri" panose="020F0502020204030204" pitchFamily="34" charset="0"/>
                      </a:endParaRPr>
                    </a:p>
                  </a:txBody>
                  <a:tcPr marL="3365" marR="3365" marT="3365" marB="0" anchor="ctr"/>
                </a:tc>
                <a:tc>
                  <a:txBody>
                    <a:bodyPr/>
                    <a:lstStyle/>
                    <a:p>
                      <a:pPr algn="ctr" fontAlgn="ctr"/>
                      <a:r>
                        <a:rPr lang="zh-CN" altLang="en-US" sz="1800" b="0" i="0" u="none" strike="noStrike" dirty="0" smtClean="0">
                          <a:solidFill>
                            <a:srgbClr val="FFFFFF"/>
                          </a:solidFill>
                          <a:effectLst/>
                          <a:latin typeface="Calibri" panose="020F0502020204030204" pitchFamily="34" charset="0"/>
                        </a:rPr>
                        <a:t>组份</a:t>
                      </a:r>
                      <a:endParaRPr lang="it-IT" sz="1800" b="0" i="0" u="none" strike="noStrike" dirty="0">
                        <a:solidFill>
                          <a:srgbClr val="FFFFFF"/>
                        </a:solidFill>
                        <a:effectLst/>
                        <a:latin typeface="Calibri" panose="020F0502020204030204" pitchFamily="34" charset="0"/>
                      </a:endParaRPr>
                    </a:p>
                  </a:txBody>
                  <a:tcPr marL="3365" marR="3365" marT="3365" marB="0" anchor="ctr"/>
                </a:tc>
                <a:tc>
                  <a:txBody>
                    <a:bodyPr/>
                    <a:lstStyle/>
                    <a:p>
                      <a:pPr algn="ctr" fontAlgn="ctr"/>
                      <a:r>
                        <a:rPr lang="zh-CN" altLang="en-US" sz="1800" b="0" i="0" u="none" strike="noStrike" dirty="0" smtClean="0">
                          <a:solidFill>
                            <a:srgbClr val="FFFFFF"/>
                          </a:solidFill>
                          <a:effectLst/>
                          <a:latin typeface="Calibri" panose="020F0502020204030204" pitchFamily="34" charset="0"/>
                        </a:rPr>
                        <a:t>缺点</a:t>
                      </a:r>
                      <a:endParaRPr lang="it-IT" sz="1800" b="0" i="0" u="none" strike="noStrike" dirty="0">
                        <a:solidFill>
                          <a:srgbClr val="FFFFFF"/>
                        </a:solidFill>
                        <a:effectLst/>
                        <a:latin typeface="Calibri" panose="020F0502020204030204" pitchFamily="34" charset="0"/>
                      </a:endParaRPr>
                    </a:p>
                  </a:txBody>
                  <a:tcPr marL="3365" marR="3365" marT="3365" marB="0" anchor="ctr"/>
                </a:tc>
                <a:tc>
                  <a:txBody>
                    <a:bodyPr/>
                    <a:lstStyle/>
                    <a:p>
                      <a:pPr algn="ctr" fontAlgn="ctr"/>
                      <a:r>
                        <a:rPr lang="zh-CN" altLang="en-US" sz="1800" b="0" i="0" u="none" strike="noStrike" dirty="0" smtClean="0">
                          <a:solidFill>
                            <a:srgbClr val="FFFFFF"/>
                          </a:solidFill>
                          <a:effectLst/>
                          <a:latin typeface="Calibri" panose="020F0502020204030204" pitchFamily="34" charset="0"/>
                        </a:rPr>
                        <a:t>优点</a:t>
                      </a:r>
                      <a:endParaRPr lang="it-IT" sz="1800" b="0" i="0" u="none" strike="noStrike" dirty="0">
                        <a:solidFill>
                          <a:srgbClr val="FFFFFF"/>
                        </a:solidFill>
                        <a:effectLst/>
                        <a:latin typeface="Calibri" panose="020F0502020204030204" pitchFamily="34" charset="0"/>
                      </a:endParaRPr>
                    </a:p>
                  </a:txBody>
                  <a:tcPr marL="3365" marR="3365" marT="3365" marB="0" anchor="ctr"/>
                </a:tc>
                <a:tc>
                  <a:txBody>
                    <a:bodyPr/>
                    <a:lstStyle/>
                    <a:p>
                      <a:pPr algn="ctr" fontAlgn="ctr"/>
                      <a:r>
                        <a:rPr lang="zh-CN" altLang="en-US" sz="1800" u="none" strike="noStrike" dirty="0" smtClean="0">
                          <a:effectLst/>
                        </a:rPr>
                        <a:t>估计价格 </a:t>
                      </a:r>
                      <a:r>
                        <a:rPr lang="it-IT" sz="1800" u="none" strike="noStrike" dirty="0" smtClean="0">
                          <a:effectLst/>
                        </a:rPr>
                        <a:t>€</a:t>
                      </a:r>
                      <a:endParaRPr lang="it-IT" sz="1800" b="0" i="0" u="none" strike="noStrike" dirty="0">
                        <a:solidFill>
                          <a:srgbClr val="FFFFFF"/>
                        </a:solidFill>
                        <a:effectLst/>
                        <a:latin typeface="Calibri" panose="020F0502020204030204" pitchFamily="34" charset="0"/>
                      </a:endParaRPr>
                    </a:p>
                  </a:txBody>
                  <a:tcPr marL="3365" marR="3365" marT="3365" marB="0" anchor="ctr"/>
                </a:tc>
                <a:extLst>
                  <a:ext uri="{0D108BD9-81ED-4DB2-BD59-A6C34878D82A}">
                    <a16:rowId xmlns:a16="http://schemas.microsoft.com/office/drawing/2014/main" xmlns="" val="10000"/>
                  </a:ext>
                </a:extLst>
              </a:tr>
              <a:tr h="1110826">
                <a:tc>
                  <a:txBody>
                    <a:bodyPr/>
                    <a:lstStyle/>
                    <a:p>
                      <a:pPr algn="ctr" rtl="0" fontAlgn="ctr"/>
                      <a:r>
                        <a:rPr lang="it-IT" sz="1800" u="none" strike="noStrike" dirty="0">
                          <a:effectLst/>
                        </a:rPr>
                        <a:t>FLOSEAL</a:t>
                      </a:r>
                      <a:endParaRPr lang="it-IT" sz="1800" b="1" i="0" u="none" strike="noStrike" dirty="0">
                        <a:solidFill>
                          <a:srgbClr val="FF3300"/>
                        </a:solidFill>
                        <a:effectLst/>
                        <a:latin typeface="Calibri" panose="020F0502020204030204" pitchFamily="34" charset="0"/>
                      </a:endParaRPr>
                    </a:p>
                  </a:txBody>
                  <a:tcPr marL="3365" marR="3365" marT="3365" marB="0" anchor="ctr"/>
                </a:tc>
                <a:tc>
                  <a:txBody>
                    <a:bodyPr/>
                    <a:lstStyle/>
                    <a:p>
                      <a:pPr algn="ctr" rtl="0" fontAlgn="ctr"/>
                      <a:r>
                        <a:rPr lang="it-IT" sz="1800" u="none" strike="noStrike" dirty="0" err="1">
                          <a:effectLst/>
                        </a:rPr>
                        <a:t>Baxter</a:t>
                      </a:r>
                      <a:endParaRPr lang="it-IT" sz="1800" b="0" i="0" u="none" strike="noStrike" dirty="0">
                        <a:solidFill>
                          <a:srgbClr val="000000"/>
                        </a:solidFill>
                        <a:effectLst/>
                        <a:latin typeface="Calibri" panose="020F0502020204030204" pitchFamily="34" charset="0"/>
                      </a:endParaRPr>
                    </a:p>
                  </a:txBody>
                  <a:tcPr marL="3365" marR="3365" marT="3365" marB="0" anchor="ctr"/>
                </a:tc>
                <a:tc>
                  <a:txBody>
                    <a:bodyPr/>
                    <a:lstStyle/>
                    <a:p>
                      <a:pPr algn="l" rtl="0" fontAlgn="ctr"/>
                      <a:r>
                        <a:rPr lang="zh-CN" altLang="en-US" sz="1800" u="none" strike="noStrike" dirty="0" smtClean="0">
                          <a:effectLst/>
                        </a:rPr>
                        <a:t>胶原和凝血酶工程颗粒</a:t>
                      </a:r>
                      <a:endParaRPr lang="it-IT" sz="1800" b="0" i="0" u="none" strike="noStrike" dirty="0">
                        <a:solidFill>
                          <a:srgbClr val="000000"/>
                        </a:solidFill>
                        <a:effectLst/>
                        <a:latin typeface="Calibri" panose="020F0502020204030204" pitchFamily="34" charset="0"/>
                      </a:endParaRPr>
                    </a:p>
                  </a:txBody>
                  <a:tcPr marL="3365" marR="3365" marT="3365" marB="0" anchor="ctr"/>
                </a:tc>
                <a:tc>
                  <a:txBody>
                    <a:bodyPr/>
                    <a:lstStyle/>
                    <a:p>
                      <a:pPr marL="285750" indent="-285750" algn="l" fontAlgn="ctr">
                        <a:buFont typeface="Arial" panose="020B0604020202020204" pitchFamily="34" charset="0"/>
                        <a:buChar char="•"/>
                      </a:pPr>
                      <a:r>
                        <a:rPr lang="zh-CN" altLang="en-US" sz="1800" u="none" strike="noStrike" dirty="0" smtClean="0">
                          <a:effectLst/>
                        </a:rPr>
                        <a:t>非即用</a:t>
                      </a:r>
                      <a:endParaRPr lang="en-US" altLang="zh-CN" sz="1800" u="none" strike="noStrike" dirty="0" smtClean="0">
                        <a:effectLst/>
                      </a:endParaRPr>
                    </a:p>
                    <a:p>
                      <a:pPr marL="285750" indent="-285750" algn="l" fontAlgn="ctr">
                        <a:buFont typeface="Arial" panose="020B0604020202020204" pitchFamily="34" charset="0"/>
                        <a:buChar char="•"/>
                      </a:pPr>
                      <a:r>
                        <a:rPr lang="zh-CN" altLang="en-US" sz="1800" u="none" strike="noStrike" dirty="0" smtClean="0">
                          <a:effectLst/>
                        </a:rPr>
                        <a:t>昂贵</a:t>
                      </a:r>
                      <a:r>
                        <a:rPr lang="it-IT" sz="1800" u="none" strike="noStrike" dirty="0">
                          <a:effectLst/>
                        </a:rPr>
                        <a:t/>
                      </a:r>
                      <a:br>
                        <a:rPr lang="it-IT" sz="1800" u="none" strike="noStrike" dirty="0">
                          <a:effectLst/>
                        </a:rPr>
                      </a:br>
                      <a:endParaRPr lang="it-IT" sz="1800" b="0" i="0" u="none" strike="noStrike" dirty="0">
                        <a:solidFill>
                          <a:srgbClr val="000000"/>
                        </a:solidFill>
                        <a:effectLst/>
                        <a:latin typeface="Calibri" panose="020F0502020204030204" pitchFamily="34" charset="0"/>
                      </a:endParaRPr>
                    </a:p>
                  </a:txBody>
                  <a:tcPr marL="3365" marR="3365" marT="3365" marB="0" anchor="ctr"/>
                </a:tc>
                <a:tc>
                  <a:txBody>
                    <a:bodyPr/>
                    <a:lstStyle/>
                    <a:p>
                      <a:pPr algn="l" fontAlgn="ctr"/>
                      <a:r>
                        <a:rPr lang="zh-CN" altLang="en-US" sz="1800" u="none" strike="noStrike" dirty="0" smtClean="0">
                          <a:effectLst/>
                        </a:rPr>
                        <a:t>卓越的止血效果</a:t>
                      </a:r>
                      <a:endParaRPr lang="en-US" altLang="zh-CN" sz="1800" u="none" strike="noStrike" dirty="0" smtClean="0">
                        <a:effectLst/>
                      </a:endParaRPr>
                    </a:p>
                    <a:p>
                      <a:pPr algn="l" fontAlgn="ctr"/>
                      <a:r>
                        <a:rPr lang="zh-CN" altLang="en-US" sz="1800" u="none" strike="noStrike" dirty="0" smtClean="0">
                          <a:effectLst/>
                        </a:rPr>
                        <a:t>室温存储</a:t>
                      </a:r>
                      <a:endParaRPr lang="it-IT" sz="1800" b="0" i="0" u="none" strike="noStrike" dirty="0">
                        <a:solidFill>
                          <a:srgbClr val="000000"/>
                        </a:solidFill>
                        <a:effectLst/>
                        <a:latin typeface="Calibri" panose="020F0502020204030204" pitchFamily="34" charset="0"/>
                      </a:endParaRPr>
                    </a:p>
                  </a:txBody>
                  <a:tcPr marL="3365" marR="3365" marT="3365" marB="0" anchor="ctr"/>
                </a:tc>
                <a:tc>
                  <a:txBody>
                    <a:bodyPr/>
                    <a:lstStyle/>
                    <a:p>
                      <a:pPr algn="ctr" fontAlgn="ctr"/>
                      <a:r>
                        <a:rPr lang="it-IT" sz="1800" u="none" strike="noStrike" dirty="0" smtClean="0">
                          <a:effectLst/>
                        </a:rPr>
                        <a:t>250.00/5ml</a:t>
                      </a:r>
                      <a:endParaRPr lang="it-IT" sz="1800" b="0" i="0" u="none" strike="noStrike" dirty="0">
                        <a:solidFill>
                          <a:srgbClr val="000000"/>
                        </a:solidFill>
                        <a:effectLst/>
                        <a:latin typeface="Calibri" panose="020F0502020204030204" pitchFamily="34" charset="0"/>
                      </a:endParaRPr>
                    </a:p>
                  </a:txBody>
                  <a:tcPr marL="3365" marR="3365" marT="3365" marB="0" anchor="ct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6435095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1600200" y="76200"/>
            <a:ext cx="1219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it-IT" altLang="it-IT" sz="3600">
              <a:solidFill>
                <a:schemeClr val="accent1"/>
              </a:solidFill>
              <a:latin typeface="Calibri" panose="020F0502020204030204" pitchFamily="34" charset="0"/>
            </a:endParaRPr>
          </a:p>
        </p:txBody>
      </p:sp>
      <p:pic>
        <p:nvPicPr>
          <p:cNvPr id="60419" name="Picture 4" descr="floseal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19400" y="2222500"/>
            <a:ext cx="5918200" cy="443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20" name="Rectangle 5"/>
          <p:cNvSpPr>
            <a:spLocks noChangeArrowheads="1"/>
          </p:cNvSpPr>
          <p:nvPr/>
        </p:nvSpPr>
        <p:spPr bwMode="auto">
          <a:xfrm>
            <a:off x="1891508" y="1549569"/>
            <a:ext cx="901858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Clr>
                <a:schemeClr val="accent2"/>
              </a:buClr>
              <a:buSzPct val="80000"/>
              <a:buNone/>
            </a:pPr>
            <a:r>
              <a:rPr lang="it-IT" altLang="it-IT" sz="2400" u="sng" dirty="0">
                <a:solidFill>
                  <a:schemeClr val="accent2"/>
                </a:solidFill>
                <a:latin typeface="Calibri" panose="020F0502020204030204" pitchFamily="34" charset="0"/>
              </a:rPr>
              <a:t>FLOSEAL</a:t>
            </a:r>
            <a:r>
              <a:rPr lang="it-IT" altLang="it-IT" sz="2400" u="sng" dirty="0" smtClean="0">
                <a:solidFill>
                  <a:schemeClr val="accent2"/>
                </a:solidFill>
                <a:latin typeface="Calibri" panose="020F0502020204030204" pitchFamily="34" charset="0"/>
              </a:rPr>
              <a:t>:</a:t>
            </a:r>
            <a:r>
              <a:rPr lang="it-IT" altLang="it-IT" sz="2400" dirty="0" smtClean="0">
                <a:solidFill>
                  <a:schemeClr val="bg1"/>
                </a:solidFill>
                <a:latin typeface="Calibri" panose="020F0502020204030204" pitchFamily="34" charset="0"/>
              </a:rPr>
              <a:t> </a:t>
            </a:r>
            <a:r>
              <a:rPr lang="zh-CN" altLang="en-US" sz="2400" dirty="0" smtClean="0">
                <a:latin typeface="Calibri" panose="020F0502020204030204" pitchFamily="34" charset="0"/>
              </a:rPr>
              <a:t>胶原</a:t>
            </a:r>
            <a:r>
              <a:rPr lang="zh-CN" altLang="en-US" sz="2400" dirty="0" smtClean="0">
                <a:latin typeface="Calibri" panose="020F0502020204030204" pitchFamily="34" charset="0"/>
              </a:rPr>
              <a:t>和凝血酶工程</a:t>
            </a:r>
            <a:r>
              <a:rPr lang="zh-CN" altLang="en-US" sz="2400" dirty="0" smtClean="0">
                <a:latin typeface="Calibri" panose="020F0502020204030204" pitchFamily="34" charset="0"/>
              </a:rPr>
              <a:t>颗粒</a:t>
            </a:r>
            <a:endParaRPr lang="en-US" altLang="it-IT" sz="2400" dirty="0">
              <a:latin typeface="Calibri" panose="020F0502020204030204" pitchFamily="34" charset="0"/>
            </a:endParaRPr>
          </a:p>
        </p:txBody>
      </p:sp>
      <p:sp>
        <p:nvSpPr>
          <p:cNvPr id="60421" name="Text Box 7"/>
          <p:cNvSpPr txBox="1">
            <a:spLocks noChangeArrowheads="1"/>
          </p:cNvSpPr>
          <p:nvPr/>
        </p:nvSpPr>
        <p:spPr bwMode="auto">
          <a:xfrm>
            <a:off x="8628747" y="227598"/>
            <a:ext cx="339657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en-US" altLang="it-IT" sz="1600" b="1" dirty="0">
                <a:latin typeface="Calibri" panose="020F0502020204030204" pitchFamily="34" charset="0"/>
              </a:rPr>
              <a:t>Biological products </a:t>
            </a:r>
            <a:r>
              <a:rPr lang="en-US" altLang="it-IT" sz="1600" b="1" dirty="0" smtClean="0">
                <a:latin typeface="Calibri" panose="020F0502020204030204" pitchFamily="34" charset="0"/>
              </a:rPr>
              <a:t>with animal </a:t>
            </a:r>
            <a:r>
              <a:rPr lang="en-US" altLang="it-IT" sz="1600" b="1" dirty="0">
                <a:latin typeface="Calibri" panose="020F0502020204030204" pitchFamily="34" charset="0"/>
              </a:rPr>
              <a:t>origin</a:t>
            </a:r>
            <a:endParaRPr lang="it-IT" altLang="it-IT" sz="1600" b="1" dirty="0">
              <a:latin typeface="Calibri" panose="020F0502020204030204" pitchFamily="34" charset="0"/>
            </a:endParaRPr>
          </a:p>
        </p:txBody>
      </p:sp>
      <p:sp>
        <p:nvSpPr>
          <p:cNvPr id="52232" name="Rectangle 8"/>
          <p:cNvSpPr>
            <a:spLocks noChangeArrowheads="1"/>
          </p:cNvSpPr>
          <p:nvPr/>
        </p:nvSpPr>
        <p:spPr bwMode="auto">
          <a:xfrm>
            <a:off x="1184279" y="498559"/>
            <a:ext cx="7772400" cy="990600"/>
          </a:xfrm>
          <a:prstGeom prst="rect">
            <a:avLst/>
          </a:prstGeom>
          <a:noFill/>
          <a:ln w="9525">
            <a:noFill/>
            <a:miter lim="800000"/>
            <a:headEnd/>
            <a:tailEnd/>
          </a:ln>
          <a:effectLst/>
        </p:spPr>
        <p:txBody>
          <a:bodyPr anchor="b"/>
          <a:lstStyle/>
          <a:p>
            <a:pPr algn="ctr" eaLnBrk="1" hangingPunct="1">
              <a:defRPr/>
            </a:pPr>
            <a:r>
              <a:rPr lang="it-IT" sz="4400" dirty="0" err="1">
                <a:solidFill>
                  <a:schemeClr val="accent2"/>
                </a:solidFill>
                <a:effectLst>
                  <a:outerShdw blurRad="38100" dist="38100" dir="2700000" algn="tl">
                    <a:srgbClr val="C0C0C0"/>
                  </a:outerShdw>
                </a:effectLst>
                <a:latin typeface="Calibri" panose="020F0502020204030204" pitchFamily="34" charset="0"/>
              </a:rPr>
              <a:t>Baxter</a:t>
            </a:r>
            <a:endParaRPr lang="it-IT" sz="4400" dirty="0">
              <a:solidFill>
                <a:schemeClr val="accent2"/>
              </a:solidFill>
              <a:effectLst>
                <a:outerShdw blurRad="38100" dist="38100" dir="2700000" algn="tl">
                  <a:srgbClr val="C0C0C0"/>
                </a:outerShdw>
              </a:effectLst>
              <a:latin typeface="Calibri" panose="020F0502020204030204" pitchFamily="34" charset="0"/>
            </a:endParaRPr>
          </a:p>
        </p:txBody>
      </p:sp>
      <p:grpSp>
        <p:nvGrpSpPr>
          <p:cNvPr id="11" name="Group 17"/>
          <p:cNvGrpSpPr>
            <a:grpSpLocks/>
          </p:cNvGrpSpPr>
          <p:nvPr/>
        </p:nvGrpSpPr>
        <p:grpSpPr bwMode="auto">
          <a:xfrm>
            <a:off x="87316" y="114300"/>
            <a:ext cx="1143000" cy="685800"/>
            <a:chOff x="4944" y="3744"/>
            <a:chExt cx="720" cy="432"/>
          </a:xfrm>
        </p:grpSpPr>
        <p:sp>
          <p:nvSpPr>
            <p:cNvPr id="12"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3"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spTree>
    <p:extLst>
      <p:ext uri="{BB962C8B-B14F-4D97-AF65-F5344CB8AC3E}">
        <p14:creationId xmlns:p14="http://schemas.microsoft.com/office/powerpoint/2010/main" xmlns="" val="32667501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2"/>
          <p:cNvGrpSpPr>
            <a:grpSpLocks/>
          </p:cNvGrpSpPr>
          <p:nvPr/>
        </p:nvGrpSpPr>
        <p:grpSpPr bwMode="auto">
          <a:xfrm>
            <a:off x="1828800" y="990600"/>
            <a:ext cx="9512300" cy="5791200"/>
            <a:chOff x="192" y="528"/>
            <a:chExt cx="5992" cy="3648"/>
          </a:xfrm>
        </p:grpSpPr>
        <p:pic>
          <p:nvPicPr>
            <p:cNvPr id="61448" name="Picture 3" descr="Flose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2" y="528"/>
              <a:ext cx="4560" cy="3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9" name="Text Box 4"/>
            <p:cNvSpPr txBox="1">
              <a:spLocks noChangeArrowheads="1"/>
            </p:cNvSpPr>
            <p:nvPr/>
          </p:nvSpPr>
          <p:spPr bwMode="auto">
            <a:xfrm>
              <a:off x="2726" y="710"/>
              <a:ext cx="2890"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it-IT" altLang="it-IT" sz="1600" b="1" dirty="0">
                  <a:latin typeface="Calibri" panose="020F0502020204030204" pitchFamily="34" charset="0"/>
                </a:rPr>
                <a:t>1.</a:t>
              </a:r>
              <a:r>
                <a:rPr lang="it-IT" altLang="it-IT" sz="1600" dirty="0">
                  <a:latin typeface="Calibri" panose="020F0502020204030204" pitchFamily="34" charset="0"/>
                </a:rPr>
                <a:t> </a:t>
              </a:r>
              <a:r>
                <a:rPr lang="it-IT" altLang="it-IT" sz="1600" dirty="0" smtClean="0">
                  <a:latin typeface="Calibri" panose="020F0502020204030204" pitchFamily="34" charset="0"/>
                </a:rPr>
                <a:t>FloSeal </a:t>
              </a:r>
              <a:r>
                <a:rPr lang="zh-CN" altLang="en-US" sz="1600" dirty="0" smtClean="0">
                  <a:latin typeface="Calibri" panose="020F0502020204030204" pitchFamily="34" charset="0"/>
                </a:rPr>
                <a:t>应用</a:t>
              </a:r>
              <a:r>
                <a:rPr lang="it-IT" altLang="it-IT" sz="1600" dirty="0" smtClean="0">
                  <a:latin typeface="Calibri" panose="020F0502020204030204" pitchFamily="34" charset="0"/>
                </a:rPr>
                <a:t>:</a:t>
              </a:r>
              <a:r>
                <a:rPr lang="zh-CN" altLang="en-US" sz="1600" dirty="0" smtClean="0">
                  <a:latin typeface="Calibri" panose="020F0502020204030204" pitchFamily="34" charset="0"/>
                </a:rPr>
                <a:t>颗粒适应性地“填充”伤口</a:t>
              </a:r>
              <a:endParaRPr lang="it-IT" altLang="it-IT" sz="1600" dirty="0">
                <a:latin typeface="Calibri" panose="020F0502020204030204" pitchFamily="34" charset="0"/>
              </a:endParaRPr>
            </a:p>
          </p:txBody>
        </p:sp>
        <p:sp>
          <p:nvSpPr>
            <p:cNvPr id="61450" name="Text Box 5"/>
            <p:cNvSpPr txBox="1">
              <a:spLocks noChangeArrowheads="1"/>
            </p:cNvSpPr>
            <p:nvPr/>
          </p:nvSpPr>
          <p:spPr bwMode="auto">
            <a:xfrm>
              <a:off x="2726" y="1337"/>
              <a:ext cx="3330"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it-IT" altLang="it-IT" sz="1600" b="1" dirty="0">
                  <a:latin typeface="Calibri" panose="020F0502020204030204" pitchFamily="34" charset="0"/>
                </a:rPr>
                <a:t>2</a:t>
              </a:r>
              <a:r>
                <a:rPr lang="it-IT" altLang="it-IT" sz="1600" b="1" dirty="0" smtClean="0">
                  <a:latin typeface="Calibri" panose="020F0502020204030204" pitchFamily="34" charset="0"/>
                </a:rPr>
                <a:t>.</a:t>
              </a:r>
              <a:r>
                <a:rPr lang="zh-CN" altLang="en-US" sz="1600" dirty="0" smtClean="0">
                  <a:latin typeface="Calibri" panose="020F0502020204030204" pitchFamily="34" charset="0"/>
                </a:rPr>
                <a:t>经颗粒初步凝结的血液暴露于凝血酶</a:t>
              </a:r>
              <a:r>
                <a:rPr lang="zh-CN" altLang="en-US" sz="1600" dirty="0" smtClean="0">
                  <a:latin typeface="Calibri" panose="020F0502020204030204" pitchFamily="34" charset="0"/>
                </a:rPr>
                <a:t>，</a:t>
              </a:r>
              <a:r>
                <a:rPr lang="en-US" altLang="it-IT" sz="1600" dirty="0" err="1" smtClean="0">
                  <a:latin typeface="Calibri" panose="020F0502020204030204" pitchFamily="34" charset="0"/>
                </a:rPr>
                <a:t>FloSeal</a:t>
              </a:r>
              <a:r>
                <a:rPr lang="zh-CN" altLang="en-US" sz="1600" dirty="0" smtClean="0">
                  <a:latin typeface="Calibri" panose="020F0502020204030204" pitchFamily="34" charset="0"/>
                </a:rPr>
                <a:t>颗粒膨胀，物理扩张性阻止血流</a:t>
              </a:r>
              <a:endParaRPr lang="it-IT" altLang="it-IT" sz="1600" dirty="0">
                <a:latin typeface="Calibri" panose="020F0502020204030204" pitchFamily="34" charset="0"/>
              </a:endParaRPr>
            </a:p>
          </p:txBody>
        </p:sp>
        <p:sp>
          <p:nvSpPr>
            <p:cNvPr id="61451" name="Text Box 6"/>
            <p:cNvSpPr txBox="1">
              <a:spLocks noChangeArrowheads="1"/>
            </p:cNvSpPr>
            <p:nvPr/>
          </p:nvSpPr>
          <p:spPr bwMode="auto">
            <a:xfrm>
              <a:off x="2750" y="2057"/>
              <a:ext cx="3330"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it-IT" altLang="it-IT" sz="1600" b="1" dirty="0">
                  <a:latin typeface="Calibri" panose="020F0502020204030204" pitchFamily="34" charset="0"/>
                </a:rPr>
                <a:t>3</a:t>
              </a:r>
              <a:r>
                <a:rPr lang="it-IT" altLang="it-IT" sz="1600" b="1" dirty="0" smtClean="0">
                  <a:latin typeface="Calibri" panose="020F0502020204030204" pitchFamily="34" charset="0"/>
                </a:rPr>
                <a:t>.</a:t>
              </a:r>
              <a:r>
                <a:rPr lang="zh-CN" altLang="en-US" sz="1600" dirty="0" smtClean="0">
                  <a:latin typeface="Calibri" panose="020F0502020204030204" pitchFamily="34" charset="0"/>
                </a:rPr>
                <a:t>凝血酶使纤维蛋白原转化为纤维蛋白，在颗粒的稳定基质周围形成凝块。</a:t>
              </a:r>
              <a:endParaRPr lang="it-IT" altLang="it-IT" sz="1600" dirty="0">
                <a:latin typeface="Calibri" panose="020F0502020204030204" pitchFamily="34" charset="0"/>
              </a:endParaRPr>
            </a:p>
          </p:txBody>
        </p:sp>
        <p:sp>
          <p:nvSpPr>
            <p:cNvPr id="61452" name="Text Box 7"/>
            <p:cNvSpPr txBox="1">
              <a:spLocks noChangeArrowheads="1"/>
            </p:cNvSpPr>
            <p:nvPr/>
          </p:nvSpPr>
          <p:spPr bwMode="auto">
            <a:xfrm>
              <a:off x="2774" y="2736"/>
              <a:ext cx="3410"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it-IT" altLang="it-IT" sz="1600" b="1" dirty="0">
                  <a:latin typeface="Calibri" panose="020F0502020204030204" pitchFamily="34" charset="0"/>
                </a:rPr>
                <a:t>4</a:t>
              </a:r>
              <a:r>
                <a:rPr lang="it-IT" altLang="it-IT" sz="1600" b="1" dirty="0" smtClean="0">
                  <a:latin typeface="Calibri" panose="020F0502020204030204" pitchFamily="34" charset="0"/>
                </a:rPr>
                <a:t>.</a:t>
              </a:r>
              <a:r>
                <a:rPr lang="zh-CN" altLang="en-US" sz="1600" dirty="0" smtClean="0">
                  <a:latin typeface="Calibri" panose="020F0502020204030204" pitchFamily="34" charset="0"/>
                </a:rPr>
                <a:t>过量的</a:t>
              </a:r>
              <a:r>
                <a:rPr lang="en-US" altLang="it-IT" sz="1600" dirty="0" err="1" smtClean="0">
                  <a:latin typeface="Calibri" panose="020F0502020204030204" pitchFamily="34" charset="0"/>
                </a:rPr>
                <a:t>FloSeal</a:t>
              </a:r>
              <a:r>
                <a:rPr lang="zh-CN" altLang="en-US" sz="1600" dirty="0" smtClean="0">
                  <a:latin typeface="Calibri" panose="020F0502020204030204" pitchFamily="34" charset="0"/>
                </a:rPr>
                <a:t>颗粒经冲洗去除，不损伤止血块</a:t>
              </a:r>
              <a:endParaRPr lang="it-IT" altLang="it-IT" sz="1600" dirty="0">
                <a:latin typeface="Calibri" panose="020F0502020204030204" pitchFamily="34" charset="0"/>
              </a:endParaRPr>
            </a:p>
          </p:txBody>
        </p:sp>
        <p:sp>
          <p:nvSpPr>
            <p:cNvPr id="61453" name="Text Box 8"/>
            <p:cNvSpPr txBox="1">
              <a:spLocks noChangeArrowheads="1"/>
            </p:cNvSpPr>
            <p:nvPr/>
          </p:nvSpPr>
          <p:spPr bwMode="auto">
            <a:xfrm>
              <a:off x="2774" y="3570"/>
              <a:ext cx="3410"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it-IT" altLang="it-IT" sz="1600" b="1" dirty="0">
                  <a:latin typeface="Calibri" panose="020F0502020204030204" pitchFamily="34" charset="0"/>
                </a:rPr>
                <a:t>5.</a:t>
              </a:r>
              <a:r>
                <a:rPr lang="it-IT" altLang="it-IT" sz="1600" dirty="0">
                  <a:latin typeface="Calibri" panose="020F0502020204030204" pitchFamily="34" charset="0"/>
                </a:rPr>
                <a:t> </a:t>
              </a:r>
              <a:r>
                <a:rPr lang="en-US" altLang="zh-CN" sz="1600" dirty="0" smtClean="0">
                  <a:latin typeface="Calibri" panose="020F0502020204030204" pitchFamily="34" charset="0"/>
                </a:rPr>
                <a:t>6~8</a:t>
              </a:r>
              <a:r>
                <a:rPr lang="zh-CN" altLang="en-US" sz="1600" dirty="0" smtClean="0">
                  <a:latin typeface="Calibri" panose="020F0502020204030204" pitchFamily="34" charset="0"/>
                </a:rPr>
                <a:t>周后</a:t>
              </a:r>
              <a:r>
                <a:rPr lang="zh-CN" altLang="en-US" sz="1600" dirty="0" smtClean="0">
                  <a:latin typeface="Calibri" panose="020F0502020204030204" pitchFamily="34" charset="0"/>
                </a:rPr>
                <a:t>，</a:t>
              </a:r>
              <a:r>
                <a:rPr lang="en-US" altLang="it-IT" sz="1600" dirty="0" err="1" smtClean="0">
                  <a:latin typeface="Calibri" panose="020F0502020204030204" pitchFamily="34" charset="0"/>
                </a:rPr>
                <a:t>FloSeal</a:t>
              </a:r>
              <a:r>
                <a:rPr lang="zh-CN" altLang="en-US" sz="1600" dirty="0" smtClean="0">
                  <a:latin typeface="Calibri" panose="020F0502020204030204" pitchFamily="34" charset="0"/>
                </a:rPr>
                <a:t>被机体吸收</a:t>
              </a:r>
              <a:endParaRPr lang="it-IT" altLang="it-IT" sz="1600" dirty="0">
                <a:latin typeface="Calibri" panose="020F0502020204030204" pitchFamily="34" charset="0"/>
              </a:endParaRPr>
            </a:p>
          </p:txBody>
        </p:sp>
      </p:grpSp>
      <p:sp>
        <p:nvSpPr>
          <p:cNvPr id="61443" name="Rectangle 9"/>
          <p:cNvSpPr>
            <a:spLocks noChangeArrowheads="1"/>
          </p:cNvSpPr>
          <p:nvPr/>
        </p:nvSpPr>
        <p:spPr bwMode="auto">
          <a:xfrm>
            <a:off x="2019300" y="469463"/>
            <a:ext cx="70485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it-IT" sz="2400" b="1" dirty="0" smtClean="0">
                <a:solidFill>
                  <a:srgbClr val="FF0000"/>
                </a:solidFill>
                <a:latin typeface="Calibri" panose="020F0502020204030204" pitchFamily="34" charset="0"/>
                <a:cs typeface="Times New Roman" panose="02020603050405020304" pitchFamily="18" charset="0"/>
              </a:rPr>
              <a:t>Floseal </a:t>
            </a:r>
            <a:r>
              <a:rPr lang="zh-CN" altLang="en-US" sz="2400" b="1" dirty="0" smtClean="0">
                <a:solidFill>
                  <a:srgbClr val="FF0000"/>
                </a:solidFill>
                <a:latin typeface="Calibri" panose="020F0502020204030204" pitchFamily="34" charset="0"/>
                <a:cs typeface="Times New Roman" panose="02020603050405020304" pitchFamily="18" charset="0"/>
              </a:rPr>
              <a:t>的作用机理</a:t>
            </a:r>
            <a:r>
              <a:rPr lang="en-GB" altLang="it-IT" sz="2400" b="1" dirty="0" smtClean="0">
                <a:solidFill>
                  <a:srgbClr val="FF0000"/>
                </a:solidFill>
                <a:latin typeface="Calibri" panose="020F0502020204030204" pitchFamily="34" charset="0"/>
                <a:cs typeface="Times New Roman" panose="02020603050405020304" pitchFamily="18" charset="0"/>
              </a:rPr>
              <a:t> </a:t>
            </a:r>
            <a:r>
              <a:rPr lang="it-IT" altLang="it-IT" sz="2400" b="1" dirty="0" smtClean="0">
                <a:solidFill>
                  <a:srgbClr val="FF0000"/>
                </a:solidFill>
                <a:latin typeface="Calibri" panose="020F0502020204030204" pitchFamily="34" charset="0"/>
                <a:cs typeface="Times New Roman" panose="02020603050405020304" pitchFamily="18" charset="0"/>
              </a:rPr>
              <a:t>: </a:t>
            </a:r>
            <a:r>
              <a:rPr lang="zh-CN" altLang="en-US" sz="2400" b="1" dirty="0" smtClean="0">
                <a:solidFill>
                  <a:schemeClr val="accent1"/>
                </a:solidFill>
                <a:latin typeface="Calibri" panose="020F0502020204030204" pitchFamily="34" charset="0"/>
                <a:cs typeface="Times New Roman" panose="02020603050405020304" pitchFamily="18" charset="0"/>
              </a:rPr>
              <a:t>机械性</a:t>
            </a:r>
            <a:r>
              <a:rPr lang="zh-CN" altLang="en-US" sz="2400" b="1" dirty="0" smtClean="0">
                <a:solidFill>
                  <a:schemeClr val="accent1"/>
                </a:solidFill>
                <a:latin typeface="Calibri" panose="020F0502020204030204" pitchFamily="34" charset="0"/>
                <a:cs typeface="Times New Roman" panose="02020603050405020304" pitchFamily="18" charset="0"/>
              </a:rPr>
              <a:t>止血</a:t>
            </a:r>
            <a:endParaRPr lang="en-GB" altLang="it-IT" sz="2400" b="1" dirty="0">
              <a:solidFill>
                <a:schemeClr val="accent1"/>
              </a:solidFill>
              <a:latin typeface="Calibri" panose="020F0502020204030204" pitchFamily="34" charset="0"/>
            </a:endParaRPr>
          </a:p>
        </p:txBody>
      </p:sp>
      <p:sp>
        <p:nvSpPr>
          <p:cNvPr id="61444" name="Text Box 15"/>
          <p:cNvSpPr txBox="1">
            <a:spLocks noChangeArrowheads="1"/>
          </p:cNvSpPr>
          <p:nvPr/>
        </p:nvSpPr>
        <p:spPr bwMode="auto">
          <a:xfrm>
            <a:off x="8494712" y="201405"/>
            <a:ext cx="183896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Calibri" panose="020F0502020204030204" pitchFamily="34" charset="0"/>
              </a:rPr>
              <a:t>动物源性生物制品</a:t>
            </a:r>
            <a:endParaRPr lang="it-IT" altLang="it-IT" sz="1600" b="1" dirty="0">
              <a:latin typeface="Calibri" panose="020F0502020204030204" pitchFamily="34" charset="0"/>
            </a:endParaRPr>
          </a:p>
        </p:txBody>
      </p:sp>
      <p:grpSp>
        <p:nvGrpSpPr>
          <p:cNvPr id="14" name="Group 17"/>
          <p:cNvGrpSpPr>
            <a:grpSpLocks/>
          </p:cNvGrpSpPr>
          <p:nvPr/>
        </p:nvGrpSpPr>
        <p:grpSpPr bwMode="auto">
          <a:xfrm>
            <a:off x="87316" y="114300"/>
            <a:ext cx="1143000" cy="685800"/>
            <a:chOff x="4944" y="3744"/>
            <a:chExt cx="720" cy="432"/>
          </a:xfrm>
        </p:grpSpPr>
        <p:sp>
          <p:nvSpPr>
            <p:cNvPr id="15"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6"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spTree>
    <p:extLst>
      <p:ext uri="{BB962C8B-B14F-4D97-AF65-F5344CB8AC3E}">
        <p14:creationId xmlns:p14="http://schemas.microsoft.com/office/powerpoint/2010/main" xmlns="" val="1089864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409" name="Group 105"/>
          <p:cNvGraphicFramePr>
            <a:graphicFrameLocks noGrp="1"/>
          </p:cNvGraphicFramePr>
          <p:nvPr>
            <p:extLst>
              <p:ext uri="{D42A27DB-BD31-4B8C-83A1-F6EECF244321}">
                <p14:modId xmlns:p14="http://schemas.microsoft.com/office/powerpoint/2010/main" xmlns="" val="543074312"/>
              </p:ext>
            </p:extLst>
          </p:nvPr>
        </p:nvGraphicFramePr>
        <p:xfrm>
          <a:off x="1752600" y="2971800"/>
          <a:ext cx="8496300" cy="914400"/>
        </p:xfrm>
        <a:graphic>
          <a:graphicData uri="http://schemas.openxmlformats.org/drawingml/2006/table">
            <a:tbl>
              <a:tblPr firstCol="1">
                <a:tableStyleId>{5C22544A-7EE6-4342-B048-85BDC9FD1C3A}</a:tableStyleId>
              </a:tblPr>
              <a:tblGrid>
                <a:gridCol w="3009900">
                  <a:extLst>
                    <a:ext uri="{9D8B030D-6E8A-4147-A177-3AD203B41FA5}">
                      <a16:colId xmlns:a16="http://schemas.microsoft.com/office/drawing/2014/main" xmlns="" val="20000"/>
                    </a:ext>
                  </a:extLst>
                </a:gridCol>
                <a:gridCol w="5486400">
                  <a:extLst>
                    <a:ext uri="{9D8B030D-6E8A-4147-A177-3AD203B41FA5}">
                      <a16:colId xmlns:a16="http://schemas.microsoft.com/office/drawing/2014/main" xmlns="" val="20001"/>
                    </a:ext>
                  </a:extLst>
                </a:gridCol>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u="none" strike="noStrike" cap="none" normalizeH="0" baseline="0" dirty="0">
                          <a:ln>
                            <a:noFill/>
                          </a:ln>
                          <a:effectLst/>
                        </a:rPr>
                        <a:t>FLOSEAL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dirty="0">
                          <a:ln>
                            <a:noFill/>
                          </a:ln>
                          <a:effectLst/>
                        </a:rPr>
                        <a:t>(</a:t>
                      </a:r>
                      <a:r>
                        <a:rPr kumimoji="0" lang="it-IT" sz="1600" u="none" strike="noStrike" cap="none" normalizeH="0" baseline="0" dirty="0" err="1">
                          <a:ln>
                            <a:noFill/>
                          </a:ln>
                          <a:effectLst/>
                        </a:rPr>
                        <a:t>Baxter</a:t>
                      </a:r>
                      <a:r>
                        <a:rPr kumimoji="0" lang="it-IT" sz="1600" u="none" strike="noStrike" cap="none" normalizeH="0" baseline="0" dirty="0">
                          <a:ln>
                            <a:noFill/>
                          </a:ln>
                          <a:effectLst/>
                        </a:rPr>
                        <a:t>)</a:t>
                      </a:r>
                      <a:endParaRPr kumimoji="0" lang="it-IT" sz="1600" b="1" i="0" u="none" strike="noStrike" cap="none" normalizeH="0" baseline="0" dirty="0">
                        <a:ln>
                          <a:noFill/>
                        </a:ln>
                        <a:solidFill>
                          <a:srgbClr val="333399"/>
                        </a:solidFill>
                        <a:effectLst/>
                        <a:latin typeface="+mn-lt"/>
                      </a:endParaRPr>
                    </a:p>
                  </a:txBody>
                  <a:tcPr anchor="ctr" horzOverflow="overflow"/>
                </a:tc>
                <a:tc>
                  <a:txBody>
                    <a:bodyPr/>
                    <a:lstStyle/>
                    <a:p>
                      <a:pPr marL="0" marR="0" lvl="0" indent="0" algn="l" defTabSz="914400" rtl="0" eaLnBrk="1" fontAlgn="t" latinLnBrk="0" hangingPunct="1">
                        <a:lnSpc>
                          <a:spcPct val="100000"/>
                        </a:lnSpc>
                        <a:spcBef>
                          <a:spcPct val="50000"/>
                        </a:spcBef>
                        <a:spcAft>
                          <a:spcPct val="0"/>
                        </a:spcAft>
                        <a:buClrTx/>
                        <a:buSzTx/>
                        <a:buFont typeface="Wingdings" pitchFamily="2" charset="2"/>
                        <a:buChar char="ð"/>
                        <a:tabLst/>
                      </a:pPr>
                      <a:r>
                        <a:rPr kumimoji="0" lang="it-IT" sz="2400" u="none" strike="noStrike" cap="none" normalizeH="0" baseline="0" dirty="0">
                          <a:ln>
                            <a:noFill/>
                          </a:ln>
                          <a:effectLst/>
                        </a:rPr>
                        <a:t> </a:t>
                      </a:r>
                      <a:r>
                        <a:rPr kumimoji="0" lang="zh-CN" altLang="en-US" sz="2400" u="none" strike="noStrike" cap="none" normalizeH="0" baseline="0" dirty="0" smtClean="0">
                          <a:ln>
                            <a:noFill/>
                          </a:ln>
                          <a:effectLst/>
                        </a:rPr>
                        <a:t>卓越的止血效果</a:t>
                      </a:r>
                      <a:endParaRPr kumimoji="0" lang="it-IT" sz="2000" u="none" strike="noStrike" cap="none" normalizeH="0" baseline="0" dirty="0">
                        <a:ln>
                          <a:noFill/>
                        </a:ln>
                        <a:effectLst/>
                      </a:endParaRPr>
                    </a:p>
                    <a:p>
                      <a:pPr marL="0" marR="0" lvl="0" indent="0" algn="l" defTabSz="914400" rtl="0" eaLnBrk="1" fontAlgn="t" latinLnBrk="0" hangingPunct="1">
                        <a:lnSpc>
                          <a:spcPct val="100000"/>
                        </a:lnSpc>
                        <a:spcBef>
                          <a:spcPct val="50000"/>
                        </a:spcBef>
                        <a:spcAft>
                          <a:spcPct val="0"/>
                        </a:spcAft>
                        <a:buClrTx/>
                        <a:buSzTx/>
                        <a:buFont typeface="Wingdings" pitchFamily="2" charset="2"/>
                        <a:buChar char="ð"/>
                        <a:tabLst/>
                      </a:pPr>
                      <a:r>
                        <a:rPr kumimoji="0" lang="it-IT" sz="2000" u="none" strike="noStrike" cap="none" normalizeH="0" baseline="0" dirty="0">
                          <a:ln>
                            <a:noFill/>
                          </a:ln>
                          <a:effectLst/>
                        </a:rPr>
                        <a:t> </a:t>
                      </a:r>
                      <a:r>
                        <a:rPr kumimoji="0" lang="zh-CN" altLang="en-US" sz="2000" u="none" strike="noStrike" cap="none" normalizeH="0" baseline="0" dirty="0" smtClean="0">
                          <a:ln>
                            <a:noFill/>
                          </a:ln>
                          <a:effectLst/>
                        </a:rPr>
                        <a:t>室温存储</a:t>
                      </a:r>
                      <a:endParaRPr kumimoji="0" lang="it-IT" sz="2000" b="0" i="0" u="none" strike="noStrike" cap="none" normalizeH="0" baseline="0" dirty="0">
                        <a:ln>
                          <a:noFill/>
                        </a:ln>
                        <a:solidFill>
                          <a:schemeClr val="tx1"/>
                        </a:solidFill>
                        <a:effectLst/>
                        <a:latin typeface="+mn-lt"/>
                      </a:endParaRPr>
                    </a:p>
                  </a:txBody>
                  <a:tcPr anchor="ctr" horzOverflow="overflow"/>
                </a:tc>
                <a:extLst>
                  <a:ext uri="{0D108BD9-81ED-4DB2-BD59-A6C34878D82A}">
                    <a16:rowId xmlns:a16="http://schemas.microsoft.com/office/drawing/2014/main" xmlns="" val="10000"/>
                  </a:ext>
                </a:extLst>
              </a:tr>
            </a:tbl>
          </a:graphicData>
        </a:graphic>
      </p:graphicFrame>
      <p:sp>
        <p:nvSpPr>
          <p:cNvPr id="62475" name="Text Box 21"/>
          <p:cNvSpPr txBox="1">
            <a:spLocks noChangeArrowheads="1"/>
          </p:cNvSpPr>
          <p:nvPr/>
        </p:nvSpPr>
        <p:spPr bwMode="auto">
          <a:xfrm>
            <a:off x="8419705" y="268079"/>
            <a:ext cx="183896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mn-lt"/>
              </a:rPr>
              <a:t>动物源性生物制品</a:t>
            </a:r>
            <a:endParaRPr lang="zh-CN" altLang="en-US" sz="1600" b="1" dirty="0">
              <a:latin typeface="+mn-lt"/>
            </a:endParaRPr>
          </a:p>
        </p:txBody>
      </p:sp>
      <p:sp>
        <p:nvSpPr>
          <p:cNvPr id="98329" name="Text Box 25"/>
          <p:cNvSpPr txBox="1">
            <a:spLocks noChangeArrowheads="1"/>
          </p:cNvSpPr>
          <p:nvPr/>
        </p:nvSpPr>
        <p:spPr bwMode="auto">
          <a:xfrm>
            <a:off x="4143440" y="1023642"/>
            <a:ext cx="1111202" cy="646331"/>
          </a:xfrm>
          <a:prstGeom prst="rect">
            <a:avLst/>
          </a:prstGeom>
          <a:noFill/>
          <a:ln w="9525">
            <a:noFill/>
            <a:miter lim="800000"/>
            <a:headEnd/>
            <a:tailEnd/>
          </a:ln>
          <a:effectLst/>
        </p:spPr>
        <p:txBody>
          <a:bodyPr wrap="none">
            <a:spAutoFit/>
          </a:bodyPr>
          <a:lstStyle/>
          <a:p>
            <a:pPr algn="ctr">
              <a:spcBef>
                <a:spcPct val="50000"/>
              </a:spcBef>
              <a:defRPr/>
            </a:pPr>
            <a:r>
              <a:rPr lang="zh-CN" altLang="en-US" sz="3600" b="1" dirty="0" smtClean="0">
                <a:solidFill>
                  <a:srgbClr val="00CC00"/>
                </a:solidFill>
                <a:effectLst>
                  <a:outerShdw blurRad="38100" dist="38100" dir="2700000" algn="tl">
                    <a:srgbClr val="C0C0C0"/>
                  </a:outerShdw>
                </a:effectLst>
              </a:rPr>
              <a:t>优点</a:t>
            </a:r>
            <a:endParaRPr lang="it-IT" sz="6000" b="1" dirty="0">
              <a:solidFill>
                <a:srgbClr val="00CC00"/>
              </a:solidFill>
            </a:endParaRPr>
          </a:p>
        </p:txBody>
      </p:sp>
      <p:grpSp>
        <p:nvGrpSpPr>
          <p:cNvPr id="9" name="Group 17"/>
          <p:cNvGrpSpPr>
            <a:grpSpLocks/>
          </p:cNvGrpSpPr>
          <p:nvPr/>
        </p:nvGrpSpPr>
        <p:grpSpPr bwMode="auto">
          <a:xfrm>
            <a:off x="87316" y="114300"/>
            <a:ext cx="1143000" cy="685800"/>
            <a:chOff x="4944" y="3744"/>
            <a:chExt cx="720" cy="432"/>
          </a:xfrm>
        </p:grpSpPr>
        <p:sp>
          <p:nvSpPr>
            <p:cNvPr id="10"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1"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spTree>
    <p:extLst>
      <p:ext uri="{BB962C8B-B14F-4D97-AF65-F5344CB8AC3E}">
        <p14:creationId xmlns:p14="http://schemas.microsoft.com/office/powerpoint/2010/main" xmlns="" val="31952075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21"/>
          <p:cNvSpPr txBox="1">
            <a:spLocks noChangeArrowheads="1"/>
          </p:cNvSpPr>
          <p:nvPr/>
        </p:nvSpPr>
        <p:spPr bwMode="auto">
          <a:xfrm>
            <a:off x="8495603" y="268079"/>
            <a:ext cx="183896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mn-lt"/>
              </a:rPr>
              <a:t>动物源性生物制品</a:t>
            </a:r>
            <a:endParaRPr lang="zh-CN" altLang="en-US" sz="1600" b="1" dirty="0">
              <a:latin typeface="+mn-lt"/>
            </a:endParaRPr>
          </a:p>
        </p:txBody>
      </p:sp>
      <p:sp>
        <p:nvSpPr>
          <p:cNvPr id="99353" name="Text Box 25"/>
          <p:cNvSpPr txBox="1">
            <a:spLocks noChangeArrowheads="1"/>
          </p:cNvSpPr>
          <p:nvPr/>
        </p:nvSpPr>
        <p:spPr bwMode="auto">
          <a:xfrm>
            <a:off x="3816868" y="1076915"/>
            <a:ext cx="1111202" cy="646331"/>
          </a:xfrm>
          <a:prstGeom prst="rect">
            <a:avLst/>
          </a:prstGeom>
          <a:noFill/>
          <a:ln w="9525">
            <a:noFill/>
            <a:miter lim="800000"/>
            <a:headEnd/>
            <a:tailEnd/>
          </a:ln>
          <a:effectLst/>
        </p:spPr>
        <p:txBody>
          <a:bodyPr wrap="none">
            <a:spAutoFit/>
          </a:bodyPr>
          <a:lstStyle/>
          <a:p>
            <a:pPr algn="ctr">
              <a:spcBef>
                <a:spcPct val="50000"/>
              </a:spcBef>
              <a:defRPr/>
            </a:pPr>
            <a:r>
              <a:rPr lang="zh-CN" altLang="en-US" sz="3600" b="1" dirty="0" smtClean="0">
                <a:solidFill>
                  <a:srgbClr val="FF0000"/>
                </a:solidFill>
                <a:effectLst>
                  <a:outerShdw blurRad="38100" dist="38100" dir="2700000" algn="tl">
                    <a:srgbClr val="C0C0C0"/>
                  </a:outerShdw>
                </a:effectLst>
              </a:rPr>
              <a:t>缺点</a:t>
            </a:r>
            <a:endParaRPr lang="it-IT" sz="6000" b="1" dirty="0">
              <a:solidFill>
                <a:schemeClr val="bg2"/>
              </a:solidFill>
            </a:endParaRPr>
          </a:p>
        </p:txBody>
      </p:sp>
      <p:graphicFrame>
        <p:nvGraphicFramePr>
          <p:cNvPr id="99372" name="Group 44"/>
          <p:cNvGraphicFramePr>
            <a:graphicFrameLocks noGrp="1"/>
          </p:cNvGraphicFramePr>
          <p:nvPr>
            <p:extLst>
              <p:ext uri="{D42A27DB-BD31-4B8C-83A1-F6EECF244321}">
                <p14:modId xmlns:p14="http://schemas.microsoft.com/office/powerpoint/2010/main" xmlns="" val="471654192"/>
              </p:ext>
            </p:extLst>
          </p:nvPr>
        </p:nvGraphicFramePr>
        <p:xfrm>
          <a:off x="1752263" y="2308254"/>
          <a:ext cx="8153400" cy="1920875"/>
        </p:xfrm>
        <a:graphic>
          <a:graphicData uri="http://schemas.openxmlformats.org/drawingml/2006/table">
            <a:tbl>
              <a:tblPr firstCol="1">
                <a:tableStyleId>{5C22544A-7EE6-4342-B048-85BDC9FD1C3A}</a:tableStyleId>
              </a:tblPr>
              <a:tblGrid>
                <a:gridCol w="3200400">
                  <a:extLst>
                    <a:ext uri="{9D8B030D-6E8A-4147-A177-3AD203B41FA5}">
                      <a16:colId xmlns:a16="http://schemas.microsoft.com/office/drawing/2014/main" xmlns="" val="20000"/>
                    </a:ext>
                  </a:extLst>
                </a:gridCol>
                <a:gridCol w="4953000">
                  <a:extLst>
                    <a:ext uri="{9D8B030D-6E8A-4147-A177-3AD203B41FA5}">
                      <a16:colId xmlns:a16="http://schemas.microsoft.com/office/drawing/2014/main" xmlns="" val="20001"/>
                    </a:ext>
                  </a:extLst>
                </a:gridCol>
              </a:tblGrid>
              <a:tr h="1920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u="none" strike="noStrike" cap="none" normalizeH="0" baseline="0" dirty="0">
                          <a:ln>
                            <a:noFill/>
                          </a:ln>
                          <a:effectLst/>
                        </a:rPr>
                        <a:t>FLOSEAL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dirty="0">
                          <a:ln>
                            <a:noFill/>
                          </a:ln>
                          <a:effectLst/>
                        </a:rPr>
                        <a:t>(</a:t>
                      </a:r>
                      <a:r>
                        <a:rPr kumimoji="0" lang="it-IT" sz="1600" u="none" strike="noStrike" cap="none" normalizeH="0" baseline="0" dirty="0" err="1">
                          <a:ln>
                            <a:noFill/>
                          </a:ln>
                          <a:effectLst/>
                        </a:rPr>
                        <a:t>Baxter</a:t>
                      </a:r>
                      <a:r>
                        <a:rPr kumimoji="0" lang="it-IT" sz="1600" u="none" strike="noStrike" cap="none" normalizeH="0" baseline="0" dirty="0">
                          <a:ln>
                            <a:noFill/>
                          </a:ln>
                          <a:effectLst/>
                        </a:rPr>
                        <a:t>)</a:t>
                      </a:r>
                      <a:endParaRPr kumimoji="0" lang="it-IT" sz="1600" b="1" i="0" u="none" strike="noStrike" cap="none" normalizeH="0" baseline="0" dirty="0">
                        <a:ln>
                          <a:noFill/>
                        </a:ln>
                        <a:solidFill>
                          <a:srgbClr val="333399"/>
                        </a:solidFill>
                        <a:effectLst/>
                        <a:latin typeface="Comic Sans MS" pitchFamily="66" charset="0"/>
                      </a:endParaRPr>
                    </a:p>
                  </a:txBody>
                  <a:tcPr marT="45735" marB="45735" anchor="ctr" horzOverflow="overflow"/>
                </a:tc>
                <a:tc>
                  <a:txBody>
                    <a:bodyPr/>
                    <a:lstStyle/>
                    <a:p>
                      <a:pPr marL="0" marR="0" lvl="0" indent="0" algn="l" defTabSz="914400" rtl="0" eaLnBrk="1" fontAlgn="t" latinLnBrk="0" hangingPunct="1">
                        <a:lnSpc>
                          <a:spcPct val="100000"/>
                        </a:lnSpc>
                        <a:spcBef>
                          <a:spcPct val="50000"/>
                        </a:spcBef>
                        <a:spcAft>
                          <a:spcPct val="0"/>
                        </a:spcAft>
                        <a:buClrTx/>
                        <a:buSzTx/>
                        <a:buFont typeface="Wingdings" pitchFamily="2" charset="2"/>
                        <a:buChar char="ð"/>
                        <a:tabLst/>
                      </a:pPr>
                      <a:endParaRPr kumimoji="0" lang="it-IT" sz="2400" u="none" strike="noStrike" cap="none" normalizeH="0" baseline="0" dirty="0">
                        <a:ln>
                          <a:noFill/>
                        </a:ln>
                        <a:effectLst/>
                      </a:endParaRPr>
                    </a:p>
                    <a:p>
                      <a:pPr marL="0" marR="0" lvl="0" indent="0" algn="l" defTabSz="914400" rtl="0" eaLnBrk="1" fontAlgn="t" latinLnBrk="0" hangingPunct="1">
                        <a:lnSpc>
                          <a:spcPct val="100000"/>
                        </a:lnSpc>
                        <a:spcBef>
                          <a:spcPct val="50000"/>
                        </a:spcBef>
                        <a:spcAft>
                          <a:spcPct val="0"/>
                        </a:spcAft>
                        <a:buClrTx/>
                        <a:buSzTx/>
                        <a:buFont typeface="Wingdings" pitchFamily="2" charset="2"/>
                        <a:buChar char="ð"/>
                        <a:tabLst/>
                      </a:pPr>
                      <a:r>
                        <a:rPr kumimoji="0" lang="it-IT" sz="2400" u="none" strike="noStrike" cap="none" normalizeH="0" baseline="0" dirty="0">
                          <a:ln>
                            <a:noFill/>
                          </a:ln>
                          <a:effectLst/>
                        </a:rPr>
                        <a:t> </a:t>
                      </a:r>
                      <a:r>
                        <a:rPr kumimoji="0" lang="zh-CN" altLang="en-US" sz="2400" u="none" strike="noStrike" cap="none" normalizeH="0" baseline="0" dirty="0" smtClean="0">
                          <a:ln>
                            <a:noFill/>
                          </a:ln>
                          <a:effectLst/>
                        </a:rPr>
                        <a:t>非即用</a:t>
                      </a:r>
                      <a:endParaRPr kumimoji="0" lang="it-IT" sz="2400" u="none" strike="noStrike" cap="none" normalizeH="0" baseline="0" dirty="0">
                        <a:ln>
                          <a:noFill/>
                        </a:ln>
                        <a:effectLst/>
                      </a:endParaRPr>
                    </a:p>
                    <a:p>
                      <a:pPr marL="0" marR="0" lvl="0" indent="0" algn="l" defTabSz="914400" rtl="0" eaLnBrk="1" fontAlgn="t" latinLnBrk="0" hangingPunct="1">
                        <a:lnSpc>
                          <a:spcPct val="100000"/>
                        </a:lnSpc>
                        <a:spcBef>
                          <a:spcPct val="50000"/>
                        </a:spcBef>
                        <a:spcAft>
                          <a:spcPct val="0"/>
                        </a:spcAft>
                        <a:buClrTx/>
                        <a:buSzTx/>
                        <a:buFont typeface="Wingdings" pitchFamily="2" charset="2"/>
                        <a:buChar char="ð"/>
                        <a:tabLst/>
                      </a:pPr>
                      <a:r>
                        <a:rPr kumimoji="0" lang="it-IT" sz="2400" u="none" strike="noStrike" cap="none" normalizeH="0" baseline="0" dirty="0">
                          <a:ln>
                            <a:noFill/>
                          </a:ln>
                          <a:effectLst/>
                        </a:rPr>
                        <a:t> </a:t>
                      </a:r>
                      <a:r>
                        <a:rPr kumimoji="0" lang="zh-CN" altLang="en-US" sz="2400" u="none" strike="noStrike" cap="none" normalizeH="0" baseline="0" dirty="0" smtClean="0">
                          <a:ln>
                            <a:noFill/>
                          </a:ln>
                          <a:effectLst/>
                        </a:rPr>
                        <a:t>昂贵</a:t>
                      </a:r>
                      <a:endParaRPr kumimoji="0" lang="it-IT" sz="2400" u="none" strike="noStrike" cap="none" normalizeH="0" baseline="0" dirty="0">
                        <a:ln>
                          <a:noFill/>
                        </a:ln>
                        <a:effectLst/>
                      </a:endParaRPr>
                    </a:p>
                    <a:p>
                      <a:pPr marL="0" marR="0" lvl="0" indent="0" algn="l" defTabSz="914400" rtl="0" eaLnBrk="1" fontAlgn="t" latinLnBrk="0" hangingPunct="1">
                        <a:lnSpc>
                          <a:spcPct val="100000"/>
                        </a:lnSpc>
                        <a:spcBef>
                          <a:spcPct val="50000"/>
                        </a:spcBef>
                        <a:spcAft>
                          <a:spcPct val="0"/>
                        </a:spcAft>
                        <a:buClrTx/>
                        <a:buSzTx/>
                        <a:buFont typeface="Wingdings" pitchFamily="2" charset="2"/>
                        <a:buChar char="ð"/>
                        <a:tabLst/>
                      </a:pPr>
                      <a:endParaRPr kumimoji="0" lang="it-IT" sz="1600" b="0" i="0" u="none" strike="noStrike" cap="none" normalizeH="0" baseline="0" dirty="0">
                        <a:ln>
                          <a:noFill/>
                        </a:ln>
                        <a:solidFill>
                          <a:schemeClr val="tx1"/>
                        </a:solidFill>
                        <a:effectLst/>
                        <a:latin typeface="Comic Sans MS" pitchFamily="66" charset="0"/>
                      </a:endParaRPr>
                    </a:p>
                  </a:txBody>
                  <a:tcPr marT="45735" marB="45735" anchor="ctr" horzOverflow="overflow"/>
                </a:tc>
                <a:extLst>
                  <a:ext uri="{0D108BD9-81ED-4DB2-BD59-A6C34878D82A}">
                    <a16:rowId xmlns:a16="http://schemas.microsoft.com/office/drawing/2014/main" xmlns="" val="10000"/>
                  </a:ext>
                </a:extLst>
              </a:tr>
            </a:tbl>
          </a:graphicData>
        </a:graphic>
      </p:graphicFrame>
      <p:grpSp>
        <p:nvGrpSpPr>
          <p:cNvPr id="9" name="Group 17"/>
          <p:cNvGrpSpPr>
            <a:grpSpLocks/>
          </p:cNvGrpSpPr>
          <p:nvPr/>
        </p:nvGrpSpPr>
        <p:grpSpPr bwMode="auto">
          <a:xfrm>
            <a:off x="87316" y="114300"/>
            <a:ext cx="1143000" cy="685800"/>
            <a:chOff x="4944" y="3744"/>
            <a:chExt cx="720" cy="432"/>
          </a:xfrm>
        </p:grpSpPr>
        <p:sp>
          <p:nvSpPr>
            <p:cNvPr id="10"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1"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spTree>
    <p:extLst>
      <p:ext uri="{BB962C8B-B14F-4D97-AF65-F5344CB8AC3E}">
        <p14:creationId xmlns:p14="http://schemas.microsoft.com/office/powerpoint/2010/main" xmlns="" val="23629721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3595802" y="762000"/>
            <a:ext cx="3906006" cy="1200329"/>
          </a:xfrm>
          <a:prstGeom prst="rect">
            <a:avLst/>
          </a:prstGeom>
          <a:noFill/>
          <a:ln w="9525">
            <a:noFill/>
            <a:miter lim="800000"/>
            <a:headEnd/>
            <a:tailEnd/>
          </a:ln>
          <a:effectLst/>
        </p:spPr>
        <p:txBody>
          <a:bodyPr wrap="none">
            <a:spAutoFit/>
          </a:bodyPr>
          <a:lstStyle/>
          <a:p>
            <a:pPr algn="ctr">
              <a:spcBef>
                <a:spcPct val="50000"/>
              </a:spcBef>
              <a:defRPr/>
            </a:pPr>
            <a:r>
              <a:rPr lang="it-IT" b="1" dirty="0">
                <a:solidFill>
                  <a:srgbClr val="FF0000"/>
                </a:solidFill>
                <a:effectLst>
                  <a:outerShdw blurRad="38100" dist="38100" dir="2700000" algn="tl">
                    <a:srgbClr val="C0C0C0"/>
                  </a:outerShdw>
                </a:effectLst>
              </a:rPr>
              <a:t>GLUBRAN 2 </a:t>
            </a:r>
            <a:r>
              <a:rPr lang="zh-CN" altLang="en-US" b="1" dirty="0" smtClean="0">
                <a:solidFill>
                  <a:srgbClr val="FF0000"/>
                </a:solidFill>
                <a:effectLst>
                  <a:outerShdw blurRad="38100" dist="38100" dir="2700000" algn="tl">
                    <a:srgbClr val="C0C0C0"/>
                  </a:outerShdw>
                </a:effectLst>
              </a:rPr>
              <a:t>与</a:t>
            </a:r>
            <a:r>
              <a:rPr lang="zh-CN" altLang="en-US" b="1" dirty="0" smtClean="0">
                <a:solidFill>
                  <a:srgbClr val="FF0000"/>
                </a:solidFill>
                <a:effectLst>
                  <a:outerShdw blurRad="38100" dist="38100" dir="2700000" algn="tl">
                    <a:srgbClr val="C0C0C0"/>
                  </a:outerShdw>
                </a:effectLst>
              </a:rPr>
              <a:t>动物</a:t>
            </a:r>
            <a:r>
              <a:rPr lang="zh-CN" altLang="en-US" b="1" dirty="0" smtClean="0">
                <a:solidFill>
                  <a:srgbClr val="FF0000"/>
                </a:solidFill>
                <a:effectLst>
                  <a:outerShdw blurRad="38100" dist="38100" dir="2700000" algn="tl">
                    <a:srgbClr val="C0C0C0"/>
                  </a:outerShdw>
                </a:effectLst>
              </a:rPr>
              <a:t>源性</a:t>
            </a:r>
            <a:r>
              <a:rPr lang="zh-CN" altLang="en-US" b="1" dirty="0" smtClean="0">
                <a:solidFill>
                  <a:srgbClr val="FF0000"/>
                </a:solidFill>
                <a:effectLst>
                  <a:outerShdw blurRad="38100" dist="38100" dir="2700000" algn="tl">
                    <a:srgbClr val="C0C0C0"/>
                  </a:outerShdw>
                </a:effectLst>
              </a:rPr>
              <a:t>生物制品比较</a:t>
            </a:r>
            <a:endParaRPr lang="zh-CN" altLang="en-US" b="1" dirty="0" smtClean="0">
              <a:solidFill>
                <a:srgbClr val="FF0000"/>
              </a:solidFill>
              <a:effectLst>
                <a:outerShdw blurRad="38100" dist="38100" dir="2700000" algn="tl">
                  <a:srgbClr val="C0C0C0"/>
                </a:outerShdw>
              </a:effectLst>
            </a:endParaRPr>
          </a:p>
          <a:p>
            <a:pPr algn="ctr">
              <a:spcBef>
                <a:spcPct val="50000"/>
              </a:spcBef>
              <a:defRPr/>
            </a:pPr>
            <a:endParaRPr lang="en-US" b="1" dirty="0">
              <a:solidFill>
                <a:srgbClr val="FF0000"/>
              </a:solidFill>
              <a:effectLst>
                <a:outerShdw blurRad="38100" dist="38100" dir="2700000" algn="tl">
                  <a:srgbClr val="C0C0C0"/>
                </a:outerShdw>
              </a:effectLst>
            </a:endParaRPr>
          </a:p>
          <a:p>
            <a:pPr algn="ctr" eaLnBrk="1" hangingPunct="1">
              <a:spcBef>
                <a:spcPct val="50000"/>
              </a:spcBef>
              <a:defRPr/>
            </a:pPr>
            <a:endParaRPr lang="it-IT" b="1" dirty="0">
              <a:solidFill>
                <a:srgbClr val="FF0000"/>
              </a:solidFill>
              <a:effectLst>
                <a:outerShdw blurRad="38100" dist="38100" dir="2700000" algn="tl">
                  <a:srgbClr val="C0C0C0"/>
                </a:outerShdw>
              </a:effectLst>
            </a:endParaRPr>
          </a:p>
        </p:txBody>
      </p:sp>
      <p:sp>
        <p:nvSpPr>
          <p:cNvPr id="64516" name="Text Box 6"/>
          <p:cNvSpPr txBox="1">
            <a:spLocks noChangeArrowheads="1"/>
          </p:cNvSpPr>
          <p:nvPr/>
        </p:nvSpPr>
        <p:spPr bwMode="auto">
          <a:xfrm>
            <a:off x="8421799" y="256230"/>
            <a:ext cx="183896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mn-lt"/>
              </a:rPr>
              <a:t>动物源性生物制品</a:t>
            </a:r>
            <a:endParaRPr lang="zh-CN" altLang="en-US" sz="1600" b="1" dirty="0">
              <a:latin typeface="+mn-lt"/>
            </a:endParaRPr>
          </a:p>
        </p:txBody>
      </p:sp>
      <p:graphicFrame>
        <p:nvGraphicFramePr>
          <p:cNvPr id="100359" name="Group 7"/>
          <p:cNvGraphicFramePr>
            <a:graphicFrameLocks noGrp="1"/>
          </p:cNvGraphicFramePr>
          <p:nvPr>
            <p:extLst>
              <p:ext uri="{D42A27DB-BD31-4B8C-83A1-F6EECF244321}">
                <p14:modId xmlns:p14="http://schemas.microsoft.com/office/powerpoint/2010/main" xmlns="" val="467632248"/>
              </p:ext>
            </p:extLst>
          </p:nvPr>
        </p:nvGraphicFramePr>
        <p:xfrm>
          <a:off x="1230316" y="1434987"/>
          <a:ext cx="9799128" cy="5105400"/>
        </p:xfrm>
        <a:graphic>
          <a:graphicData uri="http://schemas.openxmlformats.org/drawingml/2006/table">
            <a:tbl>
              <a:tblPr bandCol="1">
                <a:tableStyleId>{8FD4443E-F989-4FC4-A0C8-D5A2AF1F390B}</a:tableStyleId>
              </a:tblPr>
              <a:tblGrid>
                <a:gridCol w="4296544">
                  <a:extLst>
                    <a:ext uri="{9D8B030D-6E8A-4147-A177-3AD203B41FA5}">
                      <a16:colId xmlns:a16="http://schemas.microsoft.com/office/drawing/2014/main" xmlns="" val="20000"/>
                    </a:ext>
                  </a:extLst>
                </a:gridCol>
                <a:gridCol w="5502584">
                  <a:extLst>
                    <a:ext uri="{9D8B030D-6E8A-4147-A177-3AD203B41FA5}">
                      <a16:colId xmlns:a16="http://schemas.microsoft.com/office/drawing/2014/main" xmlns="" val="20001"/>
                    </a:ext>
                  </a:extLst>
                </a:gridCol>
              </a:tblGrid>
              <a:tr h="5105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u="none" strike="noStrike" cap="none" normalizeH="0" baseline="0" dirty="0" smtClean="0">
                          <a:ln>
                            <a:noFill/>
                          </a:ln>
                          <a:effectLst/>
                        </a:rPr>
                        <a:t>动物源性生物制品</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4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4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400" u="none" strike="noStrike" cap="none" normalizeH="0" baseline="0" dirty="0">
                          <a:ln>
                            <a:noFill/>
                          </a:ln>
                          <a:effectLst/>
                        </a:rPr>
                        <a:t> </a:t>
                      </a:r>
                      <a:r>
                        <a:rPr kumimoji="0" lang="it-IT" sz="1400" u="none" strike="noStrike" cap="none" normalizeH="0" baseline="0" dirty="0">
                          <a:ln>
                            <a:noFill/>
                          </a:ln>
                          <a:effectLst/>
                        </a:rPr>
                        <a:t>  </a:t>
                      </a:r>
                      <a:r>
                        <a:rPr kumimoji="0" lang="zh-CN" altLang="en-US" sz="1400" u="none" strike="noStrike" cap="none" normalizeH="0" baseline="0" dirty="0" smtClean="0">
                          <a:ln>
                            <a:noFill/>
                          </a:ln>
                          <a:effectLst/>
                        </a:rPr>
                        <a:t>生物相容性</a:t>
                      </a:r>
                      <a:endParaRPr kumimoji="0" lang="en-US" sz="18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800" u="none" strike="noStrike" cap="none" normalizeH="0" baseline="0" dirty="0">
                          <a:ln>
                            <a:noFill/>
                          </a:ln>
                          <a:effectLst/>
                        </a:rPr>
                        <a:t>  </a:t>
                      </a:r>
                      <a:r>
                        <a:rPr kumimoji="0" lang="zh-CN" altLang="en-US" sz="1800" u="none" strike="noStrike" cap="none" normalizeH="0" baseline="0" dirty="0" smtClean="0">
                          <a:ln>
                            <a:noFill/>
                          </a:ln>
                          <a:effectLst/>
                        </a:rPr>
                        <a:t>止血性</a:t>
                      </a:r>
                      <a:endParaRPr kumimoji="0" lang="en-US" sz="18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8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u="none" strike="noStrike" cap="none" normalizeH="0" baseline="0" dirty="0" smtClean="0">
                          <a:ln>
                            <a:noFill/>
                          </a:ln>
                          <a:solidFill>
                            <a:srgbClr val="FFFF00"/>
                          </a:solidFill>
                          <a:effectLst/>
                        </a:rPr>
                        <a:t>这是药品</a:t>
                      </a:r>
                      <a:endParaRPr kumimoji="0" lang="en-US" altLang="zh-CN" sz="2400" b="1" u="none" strike="noStrike" cap="none" normalizeH="0" baseline="0" dirty="0" smtClean="0">
                        <a:ln>
                          <a:noFill/>
                        </a:ln>
                        <a:solidFill>
                          <a:srgbClr val="FFFF00"/>
                        </a:solidFill>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solidFill>
                            <a:srgbClr val="FFFF00"/>
                          </a:solidFill>
                          <a:effectLst/>
                        </a:rPr>
                        <a:t> (</a:t>
                      </a:r>
                      <a:r>
                        <a:rPr kumimoji="0" lang="zh-CN" altLang="en-US" sz="2400" b="1" u="none" strike="noStrike" cap="none" normalizeH="0" baseline="0" dirty="0" smtClean="0">
                          <a:ln>
                            <a:noFill/>
                          </a:ln>
                          <a:solidFill>
                            <a:srgbClr val="FFFF00"/>
                          </a:solidFill>
                          <a:effectLst/>
                        </a:rPr>
                        <a:t>不是医疗器械</a:t>
                      </a:r>
                      <a:r>
                        <a:rPr kumimoji="0" lang="en-US" sz="2400" b="1" u="none" strike="noStrike" cap="none" normalizeH="0" baseline="0" dirty="0" smtClean="0">
                          <a:ln>
                            <a:noFill/>
                          </a:ln>
                          <a:solidFill>
                            <a:srgbClr val="FFFF00"/>
                          </a:solidFill>
                          <a:effectLst/>
                        </a:rPr>
                        <a:t>)</a:t>
                      </a:r>
                      <a:endParaRPr kumimoji="0" lang="en-US" sz="2400" b="1" u="none" strike="noStrike" cap="none" normalizeH="0" baseline="0" dirty="0">
                        <a:ln>
                          <a:noFill/>
                        </a:ln>
                        <a:solidFill>
                          <a:srgbClr val="FFFF00"/>
                        </a:solidFill>
                        <a:effectLst/>
                      </a:endParaRPr>
                    </a:p>
                  </a:txBody>
                  <a:tcPr horzOverflow="overflow"/>
                </a:tc>
                <a:tc>
                  <a:txBody>
                    <a:bodyPr/>
                    <a:lstStyle/>
                    <a:p>
                      <a:pPr marL="0" marR="0" lvl="0" indent="0" algn="l" defTabSz="914400" rtl="0" eaLnBrk="1" fontAlgn="base" latinLnBrk="0" hangingPunct="1">
                        <a:lnSpc>
                          <a:spcPct val="100000"/>
                        </a:lnSpc>
                        <a:spcBef>
                          <a:spcPct val="35000"/>
                        </a:spcBef>
                        <a:spcAft>
                          <a:spcPct val="0"/>
                        </a:spcAft>
                        <a:buClrTx/>
                        <a:buSzTx/>
                        <a:buFontTx/>
                        <a:buNone/>
                        <a:tabLst/>
                      </a:pPr>
                      <a:r>
                        <a:rPr kumimoji="0" lang="en-GB" sz="1600" u="none" strike="noStrike" cap="none" normalizeH="0" baseline="0" dirty="0">
                          <a:ln>
                            <a:noFill/>
                          </a:ln>
                          <a:effectLst/>
                        </a:rPr>
                        <a:t> </a:t>
                      </a:r>
                      <a:endParaRPr kumimoji="0" lang="it-IT" sz="16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dirty="0">
                          <a:ln>
                            <a:noFill/>
                          </a:ln>
                          <a:effectLst>
                            <a:outerShdw blurRad="38100" dist="38100" dir="2700000" algn="tl">
                              <a:srgbClr val="C0C0C0"/>
                            </a:outerShdw>
                          </a:effectLst>
                        </a:rPr>
                        <a:t>GLUBRAN® 2</a:t>
                      </a:r>
                      <a:r>
                        <a:rPr kumimoji="0" lang="it-IT" sz="2400" u="none" strike="noStrike" cap="none" normalizeH="0" baseline="0" dirty="0">
                          <a:ln>
                            <a:noFill/>
                          </a:ln>
                          <a:effectLst>
                            <a:outerShdw blurRad="38100" dist="38100" dir="2700000" algn="tl">
                              <a:srgbClr val="C0C0C0"/>
                            </a:outerShdw>
                          </a:effectLst>
                        </a:rPr>
                        <a:t> </a:t>
                      </a:r>
                      <a:r>
                        <a:rPr kumimoji="0" lang="zh-CN" altLang="en-US" sz="2400" u="none" strike="noStrike" cap="none" normalizeH="0" baseline="0" dirty="0" smtClean="0">
                          <a:ln>
                            <a:noFill/>
                          </a:ln>
                          <a:effectLst>
                            <a:outerShdw blurRad="38100" dist="38100" dir="2700000" algn="tl">
                              <a:srgbClr val="C0C0C0"/>
                            </a:outerShdw>
                          </a:effectLst>
                        </a:rPr>
                        <a:t>还具有以下特性</a:t>
                      </a:r>
                      <a:r>
                        <a:rPr kumimoji="0" lang="en-GB" sz="2400" u="none" strike="noStrike" cap="none" normalizeH="0" baseline="0" dirty="0" smtClean="0">
                          <a:ln>
                            <a:noFill/>
                          </a:ln>
                          <a:effectLst/>
                        </a:rPr>
                        <a:t>:</a:t>
                      </a:r>
                      <a:endParaRPr kumimoji="0" lang="en-GB" sz="2400" u="none" strike="noStrike" cap="none" normalizeH="0" baseline="0" dirty="0">
                        <a:ln>
                          <a:noFill/>
                        </a:ln>
                        <a:effectLst/>
                      </a:endParaRPr>
                    </a:p>
                    <a:p>
                      <a:pPr marL="0" marR="0" lvl="0" indent="0" algn="l" defTabSz="914400" rtl="0" eaLnBrk="1" fontAlgn="base" latinLnBrk="0" hangingPunct="1">
                        <a:lnSpc>
                          <a:spcPct val="100000"/>
                        </a:lnSpc>
                        <a:spcBef>
                          <a:spcPct val="35000"/>
                        </a:spcBef>
                        <a:spcAft>
                          <a:spcPct val="0"/>
                        </a:spcAft>
                        <a:buClrTx/>
                        <a:buSzTx/>
                        <a:buFontTx/>
                        <a:buNone/>
                        <a:tabLst/>
                      </a:pPr>
                      <a:endParaRPr kumimoji="0" lang="en-GB" sz="1600" u="none" strike="noStrike" cap="none" normalizeH="0" baseline="0" dirty="0">
                        <a:ln>
                          <a:noFill/>
                        </a:ln>
                        <a:effectLst/>
                      </a:endParaRPr>
                    </a:p>
                    <a:p>
                      <a:pPr marL="0" marR="0" lvl="0" indent="0" algn="l" defTabSz="914400" rtl="0" eaLnBrk="1" fontAlgn="base" latinLnBrk="0" hangingPunct="1">
                        <a:lnSpc>
                          <a:spcPct val="100000"/>
                        </a:lnSpc>
                        <a:spcBef>
                          <a:spcPct val="35000"/>
                        </a:spcBef>
                        <a:spcAft>
                          <a:spcPct val="0"/>
                        </a:spcAft>
                        <a:buClrTx/>
                        <a:buSzTx/>
                        <a:buFontTx/>
                        <a:buChar char="•"/>
                        <a:tabLst/>
                      </a:pPr>
                      <a:r>
                        <a:rPr kumimoji="0" lang="en-GB" sz="1600" u="none" strike="noStrike" cap="none" normalizeH="0" baseline="0" dirty="0">
                          <a:ln>
                            <a:noFill/>
                          </a:ln>
                          <a:effectLst/>
                        </a:rPr>
                        <a:t>   </a:t>
                      </a:r>
                      <a:r>
                        <a:rPr kumimoji="0" lang="zh-CN" altLang="en-US" sz="1600" u="none" strike="noStrike" cap="none" normalizeH="0" baseline="0" dirty="0" smtClean="0">
                          <a:ln>
                            <a:noFill/>
                          </a:ln>
                          <a:effectLst/>
                        </a:rPr>
                        <a:t>即用，易用</a:t>
                      </a:r>
                      <a:endParaRPr kumimoji="0" lang="en-US" sz="1800" u="none" strike="noStrike" cap="none" normalizeH="0" baseline="0" dirty="0">
                        <a:ln>
                          <a:noFill/>
                        </a:ln>
                        <a:effectLst/>
                      </a:endParaRPr>
                    </a:p>
                    <a:p>
                      <a:pPr marL="0" marR="0" lvl="0" indent="0" algn="l" defTabSz="914400" rtl="0" eaLnBrk="1" fontAlgn="base" latinLnBrk="0" hangingPunct="1">
                        <a:lnSpc>
                          <a:spcPct val="100000"/>
                        </a:lnSpc>
                        <a:spcBef>
                          <a:spcPct val="35000"/>
                        </a:spcBef>
                        <a:spcAft>
                          <a:spcPct val="0"/>
                        </a:spcAft>
                        <a:buClrTx/>
                        <a:buSzTx/>
                        <a:buFontTx/>
                        <a:buChar char="•"/>
                        <a:tabLst/>
                      </a:pPr>
                      <a:r>
                        <a:rPr kumimoji="0" lang="en-US" sz="1800" u="none" strike="noStrike" cap="none" normalizeH="0" baseline="0" dirty="0">
                          <a:ln>
                            <a:noFill/>
                          </a:ln>
                          <a:effectLst/>
                        </a:rPr>
                        <a:t>   </a:t>
                      </a:r>
                      <a:r>
                        <a:rPr kumimoji="0" lang="zh-CN" altLang="en-US" sz="1800" u="none" strike="noStrike" cap="none" normalizeH="0" baseline="0" dirty="0" smtClean="0">
                          <a:ln>
                            <a:noFill/>
                          </a:ln>
                          <a:effectLst/>
                        </a:rPr>
                        <a:t>粘合性大</a:t>
                      </a:r>
                      <a:endParaRPr kumimoji="0" lang="en-US" sz="1800" u="none" strike="noStrike" cap="none" normalizeH="0" baseline="0" dirty="0">
                        <a:ln>
                          <a:noFill/>
                        </a:ln>
                        <a:effectLst/>
                      </a:endParaRPr>
                    </a:p>
                    <a:p>
                      <a:pPr marL="0" marR="0" lvl="0" indent="0" algn="l" defTabSz="914400" rtl="0" eaLnBrk="1" fontAlgn="base" latinLnBrk="0" hangingPunct="1">
                        <a:lnSpc>
                          <a:spcPct val="100000"/>
                        </a:lnSpc>
                        <a:spcBef>
                          <a:spcPct val="35000"/>
                        </a:spcBef>
                        <a:spcAft>
                          <a:spcPct val="0"/>
                        </a:spcAft>
                        <a:buClrTx/>
                        <a:buSzTx/>
                        <a:buFontTx/>
                        <a:buChar char="•"/>
                        <a:tabLst/>
                      </a:pPr>
                      <a:r>
                        <a:rPr kumimoji="0" lang="en-US" sz="1800" u="none" strike="noStrike" cap="none" normalizeH="0" baseline="0" dirty="0">
                          <a:ln>
                            <a:noFill/>
                          </a:ln>
                          <a:effectLst/>
                        </a:rPr>
                        <a:t>   </a:t>
                      </a:r>
                      <a:r>
                        <a:rPr kumimoji="0" lang="zh-CN" altLang="en-US" sz="1800" u="none" strike="noStrike" cap="none" normalizeH="0" baseline="0" dirty="0" smtClean="0">
                          <a:ln>
                            <a:noFill/>
                          </a:ln>
                          <a:effectLst/>
                        </a:rPr>
                        <a:t>聚合迅速</a:t>
                      </a:r>
                      <a:endParaRPr kumimoji="0" lang="en-US" sz="1800" u="none" strike="noStrike" cap="none" normalizeH="0" baseline="0" dirty="0">
                        <a:ln>
                          <a:noFill/>
                        </a:ln>
                        <a:effectLst/>
                      </a:endParaRPr>
                    </a:p>
                    <a:p>
                      <a:pPr marL="0" marR="0" lvl="0" indent="0" algn="l" defTabSz="914400" rtl="0" eaLnBrk="1" fontAlgn="base" latinLnBrk="0" hangingPunct="1">
                        <a:lnSpc>
                          <a:spcPct val="100000"/>
                        </a:lnSpc>
                        <a:spcBef>
                          <a:spcPct val="35000"/>
                        </a:spcBef>
                        <a:spcAft>
                          <a:spcPct val="0"/>
                        </a:spcAft>
                        <a:buClrTx/>
                        <a:buSzTx/>
                        <a:buFontTx/>
                        <a:buChar char="•"/>
                        <a:tabLst/>
                      </a:pPr>
                      <a:r>
                        <a:rPr kumimoji="0" lang="en-US" sz="1800" u="none" strike="noStrike" cap="none" normalizeH="0" baseline="0" dirty="0">
                          <a:ln>
                            <a:noFill/>
                          </a:ln>
                          <a:effectLst/>
                        </a:rPr>
                        <a:t>   </a:t>
                      </a:r>
                      <a:r>
                        <a:rPr kumimoji="0" lang="zh-CN" altLang="en-US" sz="1800" u="none" strike="noStrike" cap="none" normalizeH="0" baseline="0" dirty="0" smtClean="0">
                          <a:ln>
                            <a:noFill/>
                          </a:ln>
                          <a:effectLst/>
                        </a:rPr>
                        <a:t>无传染病原体风险</a:t>
                      </a:r>
                      <a:r>
                        <a:rPr kumimoji="0" lang="en-US" sz="1800" u="none" strike="noStrike" cap="none" normalizeH="0" baseline="0" dirty="0" smtClean="0">
                          <a:ln>
                            <a:noFill/>
                          </a:ln>
                          <a:effectLst/>
                        </a:rPr>
                        <a:t>(</a:t>
                      </a:r>
                      <a:r>
                        <a:rPr kumimoji="0" lang="zh-CN" altLang="en-US" sz="1800" u="none" strike="noStrike" cap="none" normalizeH="0" baseline="0" dirty="0" smtClean="0">
                          <a:ln>
                            <a:noFill/>
                          </a:ln>
                          <a:effectLst/>
                        </a:rPr>
                        <a:t>艾滋病、疯牛病等</a:t>
                      </a:r>
                      <a:r>
                        <a:rPr kumimoji="0" lang="en-US" sz="1800" u="none" strike="noStrike" cap="none" normalizeH="0" baseline="0" dirty="0" smtClean="0">
                          <a:ln>
                            <a:noFill/>
                          </a:ln>
                          <a:effectLst/>
                        </a:rPr>
                        <a:t>)</a:t>
                      </a:r>
                      <a:endParaRPr kumimoji="0" lang="en-US" sz="1800" u="none" strike="noStrike" cap="none" normalizeH="0" baseline="0" dirty="0">
                        <a:ln>
                          <a:noFill/>
                        </a:ln>
                        <a:effectLst/>
                      </a:endParaRPr>
                    </a:p>
                    <a:p>
                      <a:pPr marL="0" marR="0" lvl="0" indent="0" algn="l" defTabSz="914400" rtl="0" eaLnBrk="1" fontAlgn="base" latinLnBrk="0" hangingPunct="1">
                        <a:lnSpc>
                          <a:spcPct val="100000"/>
                        </a:lnSpc>
                        <a:spcBef>
                          <a:spcPct val="35000"/>
                        </a:spcBef>
                        <a:spcAft>
                          <a:spcPct val="0"/>
                        </a:spcAft>
                        <a:buClrTx/>
                        <a:buSzTx/>
                        <a:buFontTx/>
                        <a:buChar char="•"/>
                        <a:tabLst/>
                      </a:pPr>
                      <a:r>
                        <a:rPr kumimoji="0" lang="en-US" sz="1800" u="none" strike="noStrike" cap="none" normalizeH="0" baseline="0" dirty="0">
                          <a:ln>
                            <a:noFill/>
                          </a:ln>
                          <a:effectLst/>
                        </a:rPr>
                        <a:t>   </a:t>
                      </a:r>
                      <a:r>
                        <a:rPr kumimoji="0" lang="zh-CN" altLang="en-US" sz="1800" u="none" strike="noStrike" cap="none" normalizeH="0" baseline="0" dirty="0" smtClean="0">
                          <a:ln>
                            <a:noFill/>
                          </a:ln>
                          <a:effectLst/>
                        </a:rPr>
                        <a:t>用量最小</a:t>
                      </a:r>
                      <a:r>
                        <a:rPr kumimoji="0" lang="en-US" sz="1800" u="none" strike="noStrike" cap="none" normalizeH="0" baseline="0" dirty="0" smtClean="0">
                          <a:ln>
                            <a:noFill/>
                          </a:ln>
                          <a:effectLst/>
                        </a:rPr>
                        <a:t>(</a:t>
                      </a:r>
                      <a:r>
                        <a:rPr kumimoji="0" lang="en-US" sz="1800" u="none" strike="noStrike" cap="none" normalizeH="0" baseline="0" dirty="0" smtClean="0">
                          <a:ln>
                            <a:noFill/>
                          </a:ln>
                          <a:effectLst/>
                        </a:rPr>
                        <a:t>1 </a:t>
                      </a:r>
                      <a:r>
                        <a:rPr kumimoji="0" lang="zh-CN" altLang="en-US" sz="1800" u="none" strike="noStrike" cap="none" normalizeH="0" baseline="0" dirty="0" smtClean="0">
                          <a:ln>
                            <a:noFill/>
                          </a:ln>
                          <a:effectLst/>
                        </a:rPr>
                        <a:t>滴</a:t>
                      </a:r>
                      <a:r>
                        <a:rPr kumimoji="0" lang="en-US" altLang="zh-CN" sz="1800" u="none" strike="noStrike" cap="none" normalizeH="0" baseline="0" dirty="0" smtClean="0">
                          <a:ln>
                            <a:noFill/>
                          </a:ln>
                          <a:effectLst/>
                        </a:rPr>
                        <a:t>/</a:t>
                      </a:r>
                      <a:r>
                        <a:rPr kumimoji="0" lang="en-US" sz="1800" u="none" strike="noStrike" cap="none" normalizeH="0" baseline="0" dirty="0" smtClean="0">
                          <a:ln>
                            <a:noFill/>
                          </a:ln>
                          <a:effectLst/>
                        </a:rPr>
                        <a:t>cm2</a:t>
                      </a:r>
                      <a:r>
                        <a:rPr kumimoji="0" lang="en-US" sz="1800" u="none" strike="noStrike" cap="none" normalizeH="0" baseline="0" dirty="0">
                          <a:ln>
                            <a:noFill/>
                          </a:ln>
                          <a:effectLst/>
                        </a:rPr>
                        <a:t>)</a:t>
                      </a:r>
                    </a:p>
                  </a:txBody>
                  <a:tcPr horzOverflow="overflow">
                    <a:solidFill>
                      <a:schemeClr val="accent2"/>
                    </a:solidFill>
                  </a:tcPr>
                </a:tc>
                <a:extLst>
                  <a:ext uri="{0D108BD9-81ED-4DB2-BD59-A6C34878D82A}">
                    <a16:rowId xmlns:a16="http://schemas.microsoft.com/office/drawing/2014/main" xmlns="" val="10000"/>
                  </a:ext>
                </a:extLst>
              </a:tr>
            </a:tbl>
          </a:graphicData>
        </a:graphic>
      </p:graphicFrame>
      <p:grpSp>
        <p:nvGrpSpPr>
          <p:cNvPr id="8" name="Group 17"/>
          <p:cNvGrpSpPr>
            <a:grpSpLocks/>
          </p:cNvGrpSpPr>
          <p:nvPr/>
        </p:nvGrpSpPr>
        <p:grpSpPr bwMode="auto">
          <a:xfrm>
            <a:off x="87316" y="114300"/>
            <a:ext cx="1143000" cy="685800"/>
            <a:chOff x="4944" y="3744"/>
            <a:chExt cx="720" cy="432"/>
          </a:xfrm>
        </p:grpSpPr>
        <p:sp>
          <p:nvSpPr>
            <p:cNvPr id="9"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0"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spTree>
    <p:extLst>
      <p:ext uri="{BB962C8B-B14F-4D97-AF65-F5344CB8AC3E}">
        <p14:creationId xmlns:p14="http://schemas.microsoft.com/office/powerpoint/2010/main" xmlns="" val="15278946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1828800" y="457200"/>
            <a:ext cx="1219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it-IT" altLang="it-IT" sz="3600">
              <a:solidFill>
                <a:schemeClr val="accent1"/>
              </a:solidFill>
              <a:latin typeface="+mn-lt"/>
            </a:endParaRPr>
          </a:p>
        </p:txBody>
      </p:sp>
      <p:sp>
        <p:nvSpPr>
          <p:cNvPr id="66564" name="Text Box 7"/>
          <p:cNvSpPr txBox="1">
            <a:spLocks noChangeArrowheads="1"/>
          </p:cNvSpPr>
          <p:nvPr/>
        </p:nvSpPr>
        <p:spPr bwMode="auto">
          <a:xfrm>
            <a:off x="2279651" y="4083050"/>
            <a:ext cx="24542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zh-CN" altLang="en-US" sz="3600" b="1" dirty="0" smtClean="0">
                <a:latin typeface="+mn-lt"/>
              </a:rPr>
              <a:t>生物制品</a:t>
            </a:r>
            <a:endParaRPr lang="it-IT" altLang="it-IT" sz="3600" b="1" dirty="0">
              <a:latin typeface="+mn-lt"/>
            </a:endParaRPr>
          </a:p>
        </p:txBody>
      </p:sp>
      <p:sp>
        <p:nvSpPr>
          <p:cNvPr id="66565" name="Rectangle 10"/>
          <p:cNvSpPr>
            <a:spLocks noChangeArrowheads="1"/>
          </p:cNvSpPr>
          <p:nvPr/>
        </p:nvSpPr>
        <p:spPr bwMode="auto">
          <a:xfrm>
            <a:off x="6024563" y="3284538"/>
            <a:ext cx="111120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3600" b="1" dirty="0" smtClean="0">
                <a:latin typeface="+mn-lt"/>
              </a:rPr>
              <a:t>人源</a:t>
            </a:r>
            <a:endParaRPr lang="it-IT" altLang="it-IT" sz="3600" b="1" dirty="0">
              <a:latin typeface="+mn-lt"/>
            </a:endParaRPr>
          </a:p>
        </p:txBody>
      </p:sp>
      <p:sp>
        <p:nvSpPr>
          <p:cNvPr id="66566" name="Rectangle 11"/>
          <p:cNvSpPr>
            <a:spLocks noChangeArrowheads="1"/>
          </p:cNvSpPr>
          <p:nvPr/>
        </p:nvSpPr>
        <p:spPr bwMode="auto">
          <a:xfrm>
            <a:off x="6024563" y="4149725"/>
            <a:ext cx="157447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3600" b="1" dirty="0" smtClean="0">
                <a:latin typeface="+mn-lt"/>
              </a:rPr>
              <a:t>动物源</a:t>
            </a:r>
            <a:endParaRPr lang="it-IT" altLang="it-IT" sz="3600" b="1" dirty="0">
              <a:latin typeface="+mn-lt"/>
            </a:endParaRPr>
          </a:p>
        </p:txBody>
      </p:sp>
      <p:sp>
        <p:nvSpPr>
          <p:cNvPr id="66567" name="Rectangle 12"/>
          <p:cNvSpPr>
            <a:spLocks noChangeArrowheads="1"/>
          </p:cNvSpPr>
          <p:nvPr/>
        </p:nvSpPr>
        <p:spPr bwMode="auto">
          <a:xfrm>
            <a:off x="6024564" y="4941888"/>
            <a:ext cx="157447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3600" b="1" dirty="0" smtClean="0">
                <a:solidFill>
                  <a:srgbClr val="FF0000"/>
                </a:solidFill>
                <a:latin typeface="+mn-lt"/>
              </a:rPr>
              <a:t>植物源</a:t>
            </a:r>
            <a:endParaRPr lang="it-IT" altLang="it-IT" sz="3600" b="1" dirty="0">
              <a:solidFill>
                <a:srgbClr val="FF0000"/>
              </a:solidFill>
              <a:latin typeface="+mn-lt"/>
            </a:endParaRPr>
          </a:p>
        </p:txBody>
      </p:sp>
      <p:sp>
        <p:nvSpPr>
          <p:cNvPr id="66568" name="AutoShape 14"/>
          <p:cNvSpPr>
            <a:spLocks/>
          </p:cNvSpPr>
          <p:nvPr/>
        </p:nvSpPr>
        <p:spPr bwMode="auto">
          <a:xfrm>
            <a:off x="5087938" y="3068638"/>
            <a:ext cx="457200" cy="2667000"/>
          </a:xfrm>
          <a:prstGeom prst="leftBrace">
            <a:avLst>
              <a:gd name="adj1" fmla="val 48611"/>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mn-lt"/>
            </a:endParaRPr>
          </a:p>
        </p:txBody>
      </p:sp>
      <p:sp>
        <p:nvSpPr>
          <p:cNvPr id="66569" name="Rectangle 3"/>
          <p:cNvSpPr>
            <a:spLocks noChangeArrowheads="1"/>
          </p:cNvSpPr>
          <p:nvPr/>
        </p:nvSpPr>
        <p:spPr bwMode="auto">
          <a:xfrm>
            <a:off x="4008438" y="404813"/>
            <a:ext cx="4572000" cy="82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zh-CN" altLang="en-US" sz="4800" b="1" dirty="0" smtClean="0">
                <a:solidFill>
                  <a:srgbClr val="FF0000"/>
                </a:solidFill>
                <a:latin typeface="+mn-lt"/>
              </a:rPr>
              <a:t>竞争者</a:t>
            </a:r>
            <a:endParaRPr lang="it-IT" altLang="it-IT" sz="4800" b="1" dirty="0">
              <a:solidFill>
                <a:srgbClr val="FF0000"/>
              </a:solidFill>
              <a:latin typeface="+mn-lt"/>
            </a:endParaRPr>
          </a:p>
        </p:txBody>
      </p:sp>
      <p:sp>
        <p:nvSpPr>
          <p:cNvPr id="66570" name="CasellaDiTesto 17"/>
          <p:cNvSpPr txBox="1">
            <a:spLocks noChangeArrowheads="1"/>
          </p:cNvSpPr>
          <p:nvPr/>
        </p:nvSpPr>
        <p:spPr bwMode="auto">
          <a:xfrm>
            <a:off x="3935414" y="1700214"/>
            <a:ext cx="432117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zh-CN" altLang="en-US" sz="4400" b="1" dirty="0" smtClean="0">
                <a:solidFill>
                  <a:srgbClr val="00B050"/>
                </a:solidFill>
                <a:latin typeface="+mn-lt"/>
              </a:rPr>
              <a:t>止血剂</a:t>
            </a:r>
            <a:endParaRPr lang="it-IT" altLang="it-IT" sz="4400" b="1" dirty="0">
              <a:solidFill>
                <a:srgbClr val="00B050"/>
              </a:solidFill>
              <a:latin typeface="+mn-lt"/>
            </a:endParaRPr>
          </a:p>
        </p:txBody>
      </p:sp>
      <p:grpSp>
        <p:nvGrpSpPr>
          <p:cNvPr id="13" name="Group 17"/>
          <p:cNvGrpSpPr>
            <a:grpSpLocks/>
          </p:cNvGrpSpPr>
          <p:nvPr/>
        </p:nvGrpSpPr>
        <p:grpSpPr bwMode="auto">
          <a:xfrm>
            <a:off x="87316" y="114300"/>
            <a:ext cx="1143000" cy="685800"/>
            <a:chOff x="4944" y="3744"/>
            <a:chExt cx="720" cy="432"/>
          </a:xfrm>
        </p:grpSpPr>
        <p:sp>
          <p:nvSpPr>
            <p:cNvPr id="14"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5"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spTree>
    <p:extLst>
      <p:ext uri="{BB962C8B-B14F-4D97-AF65-F5344CB8AC3E}">
        <p14:creationId xmlns:p14="http://schemas.microsoft.com/office/powerpoint/2010/main" xmlns="" val="7774367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1600200" y="76200"/>
            <a:ext cx="1219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it-IT" altLang="it-IT" sz="3600">
              <a:solidFill>
                <a:schemeClr val="accent1"/>
              </a:solidFill>
            </a:endParaRPr>
          </a:p>
        </p:txBody>
      </p:sp>
      <p:sp>
        <p:nvSpPr>
          <p:cNvPr id="67597" name="Rectangle 15"/>
          <p:cNvSpPr>
            <a:spLocks noChangeArrowheads="1"/>
          </p:cNvSpPr>
          <p:nvPr/>
        </p:nvSpPr>
        <p:spPr bwMode="auto">
          <a:xfrm>
            <a:off x="1774826" y="836614"/>
            <a:ext cx="85693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zh-CN" altLang="en-US" sz="3600" b="1" dirty="0" smtClean="0">
                <a:latin typeface="+mn-lt"/>
              </a:rPr>
              <a:t>植物源性生物制品</a:t>
            </a:r>
            <a:endParaRPr lang="it-IT" altLang="it-IT" sz="3600" b="1" dirty="0">
              <a:latin typeface="+mn-lt"/>
            </a:endParaRPr>
          </a:p>
        </p:txBody>
      </p:sp>
      <p:grpSp>
        <p:nvGrpSpPr>
          <p:cNvPr id="10" name="Group 17"/>
          <p:cNvGrpSpPr>
            <a:grpSpLocks/>
          </p:cNvGrpSpPr>
          <p:nvPr/>
        </p:nvGrpSpPr>
        <p:grpSpPr bwMode="auto">
          <a:xfrm>
            <a:off x="87316" y="114300"/>
            <a:ext cx="1143000" cy="685800"/>
            <a:chOff x="4944" y="3744"/>
            <a:chExt cx="720" cy="432"/>
          </a:xfrm>
        </p:grpSpPr>
        <p:sp>
          <p:nvSpPr>
            <p:cNvPr id="11"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Calibri" panose="020F0502020204030204" pitchFamily="34" charset="0"/>
              </a:endParaRPr>
            </a:p>
          </p:txBody>
        </p:sp>
        <p:sp>
          <p:nvSpPr>
            <p:cNvPr id="12"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Calibri" panose="020F0502020204030204" pitchFamily="34" charset="0"/>
                </a:rPr>
                <a:t>GEM</a:t>
              </a:r>
              <a:endParaRPr lang="en-GB" altLang="it-IT" sz="3600" u="sng">
                <a:solidFill>
                  <a:schemeClr val="bg1"/>
                </a:solidFill>
                <a:latin typeface="Calibri" panose="020F0502020204030204" pitchFamily="34" charset="0"/>
              </a:endParaRPr>
            </a:p>
          </p:txBody>
        </p:sp>
      </p:grpSp>
      <p:graphicFrame>
        <p:nvGraphicFramePr>
          <p:cNvPr id="2" name="Tabella 1"/>
          <p:cNvGraphicFramePr>
            <a:graphicFrameLocks noGrp="1"/>
          </p:cNvGraphicFramePr>
          <p:nvPr>
            <p:extLst>
              <p:ext uri="{D42A27DB-BD31-4B8C-83A1-F6EECF244321}">
                <p14:modId xmlns:p14="http://schemas.microsoft.com/office/powerpoint/2010/main" xmlns="" val="2222284499"/>
              </p:ext>
            </p:extLst>
          </p:nvPr>
        </p:nvGraphicFramePr>
        <p:xfrm>
          <a:off x="598811" y="1917672"/>
          <a:ext cx="11256021" cy="2452027"/>
        </p:xfrm>
        <a:graphic>
          <a:graphicData uri="http://schemas.openxmlformats.org/drawingml/2006/table">
            <a:tbl>
              <a:tblPr firstRow="1" firstCol="1">
                <a:tableStyleId>{073A0DAA-6AF3-43AB-8588-CEC1D06C72B9}</a:tableStyleId>
              </a:tblPr>
              <a:tblGrid>
                <a:gridCol w="1691235">
                  <a:extLst>
                    <a:ext uri="{9D8B030D-6E8A-4147-A177-3AD203B41FA5}">
                      <a16:colId xmlns:a16="http://schemas.microsoft.com/office/drawing/2014/main" xmlns="" val="20000"/>
                    </a:ext>
                  </a:extLst>
                </a:gridCol>
                <a:gridCol w="1462804">
                  <a:extLst>
                    <a:ext uri="{9D8B030D-6E8A-4147-A177-3AD203B41FA5}">
                      <a16:colId xmlns:a16="http://schemas.microsoft.com/office/drawing/2014/main" xmlns="" val="20001"/>
                    </a:ext>
                  </a:extLst>
                </a:gridCol>
                <a:gridCol w="2461833">
                  <a:extLst>
                    <a:ext uri="{9D8B030D-6E8A-4147-A177-3AD203B41FA5}">
                      <a16:colId xmlns:a16="http://schemas.microsoft.com/office/drawing/2014/main" xmlns="" val="20002"/>
                    </a:ext>
                  </a:extLst>
                </a:gridCol>
                <a:gridCol w="2647610">
                  <a:extLst>
                    <a:ext uri="{9D8B030D-6E8A-4147-A177-3AD203B41FA5}">
                      <a16:colId xmlns:a16="http://schemas.microsoft.com/office/drawing/2014/main" xmlns="" val="20003"/>
                    </a:ext>
                  </a:extLst>
                </a:gridCol>
                <a:gridCol w="2159388">
                  <a:extLst>
                    <a:ext uri="{9D8B030D-6E8A-4147-A177-3AD203B41FA5}">
                      <a16:colId xmlns:a16="http://schemas.microsoft.com/office/drawing/2014/main" xmlns="" val="20004"/>
                    </a:ext>
                  </a:extLst>
                </a:gridCol>
                <a:gridCol w="833151">
                  <a:extLst>
                    <a:ext uri="{9D8B030D-6E8A-4147-A177-3AD203B41FA5}">
                      <a16:colId xmlns:a16="http://schemas.microsoft.com/office/drawing/2014/main" xmlns="" val="20005"/>
                    </a:ext>
                  </a:extLst>
                </a:gridCol>
              </a:tblGrid>
              <a:tr h="746269">
                <a:tc>
                  <a:txBody>
                    <a:bodyPr/>
                    <a:lstStyle/>
                    <a:p>
                      <a:pPr algn="ctr" fontAlgn="ctr"/>
                      <a:r>
                        <a:rPr lang="zh-CN" altLang="en-US" sz="1400" b="0" i="0" u="none" strike="noStrike" dirty="0" smtClean="0">
                          <a:solidFill>
                            <a:srgbClr val="FFFFFF"/>
                          </a:solidFill>
                          <a:effectLst/>
                          <a:latin typeface="Calibri" panose="020F0502020204030204" pitchFamily="34" charset="0"/>
                        </a:rPr>
                        <a:t>商品名</a:t>
                      </a:r>
                      <a:endParaRPr lang="it-IT" sz="1400" b="0" i="0" u="none" strike="noStrike" dirty="0">
                        <a:solidFill>
                          <a:srgbClr val="FFFFFF"/>
                        </a:solidFill>
                        <a:effectLst/>
                        <a:latin typeface="Calibri" panose="020F0502020204030204" pitchFamily="34" charset="0"/>
                      </a:endParaRPr>
                    </a:p>
                  </a:txBody>
                  <a:tcPr marL="3007" marR="3007" marT="3007" marB="0" anchor="ctr"/>
                </a:tc>
                <a:tc>
                  <a:txBody>
                    <a:bodyPr/>
                    <a:lstStyle/>
                    <a:p>
                      <a:pPr algn="ctr" fontAlgn="ctr"/>
                      <a:r>
                        <a:rPr lang="zh-CN" altLang="en-US" sz="1400" b="0" i="0" u="none" strike="noStrike" dirty="0" smtClean="0">
                          <a:solidFill>
                            <a:srgbClr val="FFFFFF"/>
                          </a:solidFill>
                          <a:effectLst/>
                          <a:latin typeface="Calibri" panose="020F0502020204030204" pitchFamily="34" charset="0"/>
                        </a:rPr>
                        <a:t>厂商</a:t>
                      </a:r>
                      <a:endParaRPr lang="it-IT" sz="1400" b="0" i="0" u="none" strike="noStrike" dirty="0">
                        <a:solidFill>
                          <a:srgbClr val="FFFFFF"/>
                        </a:solidFill>
                        <a:effectLst/>
                        <a:latin typeface="Calibri" panose="020F0502020204030204" pitchFamily="34" charset="0"/>
                      </a:endParaRPr>
                    </a:p>
                  </a:txBody>
                  <a:tcPr marL="3007" marR="3007" marT="3007" marB="0" anchor="ctr"/>
                </a:tc>
                <a:tc>
                  <a:txBody>
                    <a:bodyPr/>
                    <a:lstStyle/>
                    <a:p>
                      <a:pPr algn="ctr" fontAlgn="ctr"/>
                      <a:r>
                        <a:rPr lang="zh-CN" altLang="en-US" sz="1400" b="0" i="0" u="none" strike="noStrike" dirty="0" smtClean="0">
                          <a:solidFill>
                            <a:srgbClr val="FFFFFF"/>
                          </a:solidFill>
                          <a:effectLst/>
                          <a:latin typeface="Calibri" panose="020F0502020204030204" pitchFamily="34" charset="0"/>
                        </a:rPr>
                        <a:t>组份</a:t>
                      </a:r>
                      <a:endParaRPr lang="it-IT" sz="1400" b="0" i="0" u="none" strike="noStrike" dirty="0">
                        <a:solidFill>
                          <a:srgbClr val="FFFFFF"/>
                        </a:solidFill>
                        <a:effectLst/>
                        <a:latin typeface="Calibri" panose="020F0502020204030204" pitchFamily="34" charset="0"/>
                      </a:endParaRPr>
                    </a:p>
                  </a:txBody>
                  <a:tcPr marL="3007" marR="3007" marT="3007" marB="0" anchor="ctr"/>
                </a:tc>
                <a:tc>
                  <a:txBody>
                    <a:bodyPr/>
                    <a:lstStyle/>
                    <a:p>
                      <a:pPr algn="ctr" fontAlgn="ctr"/>
                      <a:r>
                        <a:rPr lang="zh-CN" altLang="en-US" sz="1400" b="0" i="0" u="none" strike="noStrike" dirty="0" smtClean="0">
                          <a:solidFill>
                            <a:srgbClr val="FFFFFF"/>
                          </a:solidFill>
                          <a:effectLst/>
                          <a:latin typeface="Calibri" panose="020F0502020204030204" pitchFamily="34" charset="0"/>
                        </a:rPr>
                        <a:t>缺点</a:t>
                      </a:r>
                      <a:endParaRPr lang="it-IT" sz="1400" b="0" i="0" u="none" strike="noStrike" dirty="0">
                        <a:solidFill>
                          <a:srgbClr val="FFFFFF"/>
                        </a:solidFill>
                        <a:effectLst/>
                        <a:latin typeface="Calibri" panose="020F0502020204030204" pitchFamily="34" charset="0"/>
                      </a:endParaRPr>
                    </a:p>
                  </a:txBody>
                  <a:tcPr marL="3007" marR="3007" marT="3007" marB="0" anchor="ctr"/>
                </a:tc>
                <a:tc>
                  <a:txBody>
                    <a:bodyPr/>
                    <a:lstStyle/>
                    <a:p>
                      <a:pPr algn="ctr" fontAlgn="ctr"/>
                      <a:r>
                        <a:rPr lang="zh-CN" altLang="en-US" sz="1400" b="0" i="0" u="none" strike="noStrike" dirty="0" smtClean="0">
                          <a:solidFill>
                            <a:srgbClr val="FFFFFF"/>
                          </a:solidFill>
                          <a:effectLst/>
                          <a:latin typeface="Calibri" panose="020F0502020204030204" pitchFamily="34" charset="0"/>
                        </a:rPr>
                        <a:t>优点</a:t>
                      </a:r>
                      <a:endParaRPr lang="it-IT" sz="1400" b="0" i="0" u="none" strike="noStrike" dirty="0">
                        <a:solidFill>
                          <a:srgbClr val="FFFFFF"/>
                        </a:solidFill>
                        <a:effectLst/>
                        <a:latin typeface="Calibri" panose="020F0502020204030204" pitchFamily="34" charset="0"/>
                      </a:endParaRPr>
                    </a:p>
                  </a:txBody>
                  <a:tcPr marL="3007" marR="3007" marT="3007" marB="0" anchor="ctr"/>
                </a:tc>
                <a:tc>
                  <a:txBody>
                    <a:bodyPr/>
                    <a:lstStyle/>
                    <a:p>
                      <a:pPr algn="ctr" fontAlgn="ctr"/>
                      <a:r>
                        <a:rPr lang="zh-CN" altLang="en-US" sz="1400" u="none" strike="noStrike" dirty="0" smtClean="0">
                          <a:effectLst/>
                        </a:rPr>
                        <a:t>估计价格 </a:t>
                      </a:r>
                      <a:r>
                        <a:rPr lang="it-IT" sz="1400" u="none" strike="noStrike" dirty="0" smtClean="0">
                          <a:effectLst/>
                        </a:rPr>
                        <a:t>€</a:t>
                      </a:r>
                      <a:endParaRPr lang="it-IT" sz="1400" b="0" i="0" u="none" strike="noStrike" dirty="0">
                        <a:solidFill>
                          <a:srgbClr val="FFFFFF"/>
                        </a:solidFill>
                        <a:effectLst/>
                        <a:latin typeface="Calibri" panose="020F0502020204030204" pitchFamily="34" charset="0"/>
                      </a:endParaRPr>
                    </a:p>
                  </a:txBody>
                  <a:tcPr marL="3007" marR="3007" marT="3007" marB="0" anchor="ctr"/>
                </a:tc>
                <a:extLst>
                  <a:ext uri="{0D108BD9-81ED-4DB2-BD59-A6C34878D82A}">
                    <a16:rowId xmlns:a16="http://schemas.microsoft.com/office/drawing/2014/main" xmlns="" val="10000"/>
                  </a:ext>
                </a:extLst>
              </a:tr>
              <a:tr h="852879">
                <a:tc>
                  <a:txBody>
                    <a:bodyPr/>
                    <a:lstStyle/>
                    <a:p>
                      <a:pPr algn="ctr" rtl="0" fontAlgn="ctr"/>
                      <a:r>
                        <a:rPr lang="it-IT" sz="1400" u="none" strike="noStrike" dirty="0" err="1">
                          <a:effectLst/>
                        </a:rPr>
                        <a:t>Hemostase</a:t>
                      </a:r>
                      <a:r>
                        <a:rPr lang="it-IT" sz="1400" u="none" strike="noStrike" dirty="0">
                          <a:effectLst/>
                        </a:rPr>
                        <a:t> MPH</a:t>
                      </a:r>
                      <a:r>
                        <a:rPr lang="it-IT" sz="1400" u="none" strike="noStrike" baseline="30000" dirty="0">
                          <a:effectLst/>
                        </a:rPr>
                        <a:t>®           (ex Arista)</a:t>
                      </a:r>
                      <a:endParaRPr lang="it-IT" sz="1400" b="1" i="0" u="none" strike="noStrike" dirty="0">
                        <a:solidFill>
                          <a:srgbClr val="FF0000"/>
                        </a:solidFill>
                        <a:effectLst/>
                        <a:latin typeface="Calibri" panose="020F0502020204030204" pitchFamily="34" charset="0"/>
                      </a:endParaRPr>
                    </a:p>
                  </a:txBody>
                  <a:tcPr marL="3007" marR="3007" marT="3007" marB="0" anchor="ctr"/>
                </a:tc>
                <a:tc>
                  <a:txBody>
                    <a:bodyPr/>
                    <a:lstStyle/>
                    <a:p>
                      <a:pPr algn="l" rtl="0" fontAlgn="ctr"/>
                      <a:r>
                        <a:rPr lang="it-IT" sz="1400" u="none" strike="noStrike">
                          <a:effectLst/>
                        </a:rPr>
                        <a:t>Cryolife International Inc. (USA)</a:t>
                      </a:r>
                      <a:endParaRPr lang="it-IT" sz="1400" b="0" i="0" u="none" strike="noStrike">
                        <a:solidFill>
                          <a:srgbClr val="000000"/>
                        </a:solidFill>
                        <a:effectLst/>
                        <a:latin typeface="Calibri" panose="020F0502020204030204" pitchFamily="34" charset="0"/>
                      </a:endParaRPr>
                    </a:p>
                  </a:txBody>
                  <a:tcPr marL="3007" marR="3007" marT="3007"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400" u="none" strike="noStrike" dirty="0" smtClean="0">
                          <a:effectLst/>
                        </a:rPr>
                        <a:t>合成为微孔球形颗粒的植物来源的多糖（纯化的植物淀粉）</a:t>
                      </a:r>
                      <a:endParaRPr lang="en-US" altLang="zh-CN" sz="1400" u="none" strike="noStrike" dirty="0" smtClean="0">
                        <a:effectLst/>
                      </a:endParaRPr>
                    </a:p>
                  </a:txBody>
                  <a:tcPr marL="3007" marR="3007" marT="3007" marB="0" anchor="ctr"/>
                </a:tc>
                <a:tc rowSpan="2">
                  <a:txBody>
                    <a:bodyPr/>
                    <a:lstStyle/>
                    <a:p>
                      <a:pPr marL="285750" indent="-285750" algn="l" fontAlgn="ctr">
                        <a:buFont typeface="Arial" panose="020B0604020202020204" pitchFamily="34" charset="0"/>
                        <a:buChar char="•"/>
                      </a:pPr>
                      <a:r>
                        <a:rPr lang="zh-CN" altLang="en-US" sz="1400" u="none" strike="noStrike" dirty="0" smtClean="0">
                          <a:effectLst/>
                        </a:rPr>
                        <a:t>不得应用于膨胀导致周围组织受压的部位</a:t>
                      </a:r>
                      <a:endParaRPr lang="en-US" altLang="zh-CN" sz="1400" u="none" strike="noStrike" dirty="0" smtClean="0">
                        <a:effectLst/>
                      </a:endParaRPr>
                    </a:p>
                    <a:p>
                      <a:pPr marL="285750" indent="-285750" algn="l" fontAlgn="ctr">
                        <a:buFont typeface="Arial" panose="020B0604020202020204" pitchFamily="34" charset="0"/>
                        <a:buChar char="•"/>
                      </a:pPr>
                      <a:r>
                        <a:rPr lang="zh-CN" altLang="en-US" sz="1400" u="none" strike="noStrike" dirty="0" smtClean="0">
                          <a:effectLst/>
                        </a:rPr>
                        <a:t>必须用于干燥部位</a:t>
                      </a:r>
                      <a:r>
                        <a:rPr lang="it-IT" sz="1400" u="none" strike="noStrike" dirty="0">
                          <a:effectLst/>
                        </a:rPr>
                        <a:t/>
                      </a:r>
                      <a:br>
                        <a:rPr lang="it-IT" sz="1400" u="none" strike="noStrike" dirty="0">
                          <a:effectLst/>
                        </a:rPr>
                      </a:br>
                      <a:endParaRPr lang="it-IT" sz="1400" b="0" i="0" u="none" strike="noStrike" dirty="0">
                        <a:solidFill>
                          <a:srgbClr val="000000"/>
                        </a:solidFill>
                        <a:effectLst/>
                        <a:latin typeface="Calibri" panose="020F0502020204030204" pitchFamily="34" charset="0"/>
                      </a:endParaRPr>
                    </a:p>
                  </a:txBody>
                  <a:tcPr marL="3007" marR="3007" marT="3007" marB="0" anchor="ctr"/>
                </a:tc>
                <a:tc rowSpan="2">
                  <a:txBody>
                    <a:bodyPr/>
                    <a:lstStyle/>
                    <a:p>
                      <a:pPr marL="177800" indent="-177800" algn="l" fontAlgn="ctr">
                        <a:buFont typeface="Arial" panose="020B0604020202020204" pitchFamily="34" charset="0"/>
                        <a:buChar char="•"/>
                      </a:pPr>
                      <a:r>
                        <a:rPr lang="zh-CN" altLang="en-US" sz="1400" u="none" strike="noStrike" dirty="0" smtClean="0">
                          <a:effectLst/>
                        </a:rPr>
                        <a:t>即用</a:t>
                      </a:r>
                      <a:endParaRPr lang="en-US" altLang="zh-CN" sz="1400" u="none" strike="noStrike" dirty="0" smtClean="0">
                        <a:effectLst/>
                      </a:endParaRPr>
                    </a:p>
                    <a:p>
                      <a:pPr marL="177800" indent="-177800" algn="l" fontAlgn="ctr">
                        <a:buFont typeface="Arial" panose="020B0604020202020204" pitchFamily="34" charset="0"/>
                        <a:buChar char="•"/>
                      </a:pPr>
                      <a:r>
                        <a:rPr lang="zh-CN" altLang="en-US" sz="1400" u="none" strike="noStrike" dirty="0" smtClean="0">
                          <a:effectLst/>
                        </a:rPr>
                        <a:t>止血效果中等</a:t>
                      </a:r>
                      <a:r>
                        <a:rPr lang="it-IT" sz="1400" u="none" strike="noStrike" dirty="0">
                          <a:effectLst/>
                        </a:rPr>
                        <a:t/>
                      </a:r>
                      <a:br>
                        <a:rPr lang="it-IT" sz="1400" u="none" strike="noStrike" dirty="0">
                          <a:effectLst/>
                        </a:rPr>
                      </a:br>
                      <a:endParaRPr lang="it-IT" sz="1400" b="0" i="0" u="none" strike="noStrike" dirty="0">
                        <a:solidFill>
                          <a:srgbClr val="000000"/>
                        </a:solidFill>
                        <a:effectLst/>
                        <a:latin typeface="Calibri" panose="020F0502020204030204" pitchFamily="34" charset="0"/>
                      </a:endParaRPr>
                    </a:p>
                  </a:txBody>
                  <a:tcPr marL="3007" marR="3007" marT="3007" marB="0" anchor="ctr"/>
                </a:tc>
                <a:tc>
                  <a:txBody>
                    <a:bodyPr/>
                    <a:lstStyle/>
                    <a:p>
                      <a:pPr algn="ctr" fontAlgn="ctr"/>
                      <a:r>
                        <a:rPr lang="it-IT" sz="1400" u="none" strike="noStrike" dirty="0" smtClean="0">
                          <a:effectLst/>
                        </a:rPr>
                        <a:t>105.00/1gr 195.00/3gr</a:t>
                      </a:r>
                      <a:r>
                        <a:rPr lang="it-IT" sz="1400" u="none" strike="noStrike" dirty="0">
                          <a:effectLst/>
                        </a:rPr>
                        <a:t/>
                      </a:r>
                      <a:br>
                        <a:rPr lang="it-IT" sz="1400" u="none" strike="noStrike" dirty="0">
                          <a:effectLst/>
                        </a:rPr>
                      </a:br>
                      <a:endParaRPr lang="it-IT" sz="1400" b="0" i="0" u="none" strike="noStrike" dirty="0">
                        <a:solidFill>
                          <a:srgbClr val="000000"/>
                        </a:solidFill>
                        <a:effectLst/>
                        <a:latin typeface="Calibri" panose="020F0502020204030204" pitchFamily="34" charset="0"/>
                      </a:endParaRPr>
                    </a:p>
                  </a:txBody>
                  <a:tcPr marL="3007" marR="3007" marT="3007" marB="0" anchor="ctr"/>
                </a:tc>
                <a:extLst>
                  <a:ext uri="{0D108BD9-81ED-4DB2-BD59-A6C34878D82A}">
                    <a16:rowId xmlns:a16="http://schemas.microsoft.com/office/drawing/2014/main" xmlns="" val="10001"/>
                  </a:ext>
                </a:extLst>
              </a:tr>
              <a:tr h="852879">
                <a:tc>
                  <a:txBody>
                    <a:bodyPr/>
                    <a:lstStyle/>
                    <a:p>
                      <a:pPr algn="ctr" rtl="0" fontAlgn="ctr"/>
                      <a:r>
                        <a:rPr lang="it-IT" sz="1400" u="none" strike="noStrike" dirty="0" err="1">
                          <a:effectLst/>
                        </a:rPr>
                        <a:t>Emoxicel</a:t>
                      </a:r>
                      <a:r>
                        <a:rPr lang="it-IT" sz="1400" u="none" strike="noStrike" dirty="0">
                          <a:effectLst/>
                        </a:rPr>
                        <a:t> </a:t>
                      </a:r>
                      <a:r>
                        <a:rPr lang="it-IT" sz="1400" u="none" strike="noStrike" dirty="0" smtClean="0">
                          <a:effectLst/>
                        </a:rPr>
                        <a:t>(</a:t>
                      </a:r>
                      <a:r>
                        <a:rPr lang="it-IT" sz="1400" u="none" strike="noStrike" dirty="0" err="1" smtClean="0">
                          <a:effectLst/>
                        </a:rPr>
                        <a:t>powder</a:t>
                      </a:r>
                      <a:r>
                        <a:rPr lang="it-IT" sz="1400" u="none" strike="noStrike" dirty="0" smtClean="0">
                          <a:effectLst/>
                        </a:rPr>
                        <a:t>)</a:t>
                      </a:r>
                      <a:endParaRPr lang="it-IT" sz="1400" b="1" i="0" u="none" strike="noStrike" dirty="0">
                        <a:solidFill>
                          <a:srgbClr val="0070C0"/>
                        </a:solidFill>
                        <a:effectLst/>
                        <a:latin typeface="Calibri" panose="020F0502020204030204" pitchFamily="34" charset="0"/>
                      </a:endParaRPr>
                    </a:p>
                  </a:txBody>
                  <a:tcPr marL="3007" marR="3007" marT="3007" marB="0" anchor="ctr"/>
                </a:tc>
                <a:tc>
                  <a:txBody>
                    <a:bodyPr/>
                    <a:lstStyle/>
                    <a:p>
                      <a:pPr algn="l" rtl="0" fontAlgn="ctr"/>
                      <a:r>
                        <a:rPr lang="it-IT" sz="1400" u="none" strike="noStrike" dirty="0" err="1">
                          <a:effectLst/>
                        </a:rPr>
                        <a:t>Bioster</a:t>
                      </a:r>
                      <a:r>
                        <a:rPr lang="it-IT" sz="1400" u="none" strike="noStrike" dirty="0">
                          <a:effectLst/>
                        </a:rPr>
                        <a:t> (CZ) </a:t>
                      </a:r>
                      <a:r>
                        <a:rPr lang="it-IT" sz="1400" u="none" strike="noStrike" dirty="0" smtClean="0">
                          <a:effectLst/>
                        </a:rPr>
                        <a:t>for </a:t>
                      </a:r>
                      <a:r>
                        <a:rPr lang="it-IT" sz="1400" u="none" strike="noStrike" dirty="0" err="1" smtClean="0">
                          <a:effectLst/>
                        </a:rPr>
                        <a:t>Medical</a:t>
                      </a:r>
                      <a:r>
                        <a:rPr lang="it-IT" sz="1400" u="none" strike="noStrike" dirty="0" smtClean="0">
                          <a:effectLst/>
                        </a:rPr>
                        <a:t> </a:t>
                      </a:r>
                      <a:r>
                        <a:rPr lang="it-IT" sz="1400" u="none" strike="noStrike" dirty="0">
                          <a:effectLst/>
                        </a:rPr>
                        <a:t>S.p.A.</a:t>
                      </a:r>
                      <a:endParaRPr lang="it-IT" sz="1400" b="0" i="0" u="none" strike="noStrike" dirty="0">
                        <a:solidFill>
                          <a:srgbClr val="000000"/>
                        </a:solidFill>
                        <a:effectLst/>
                        <a:latin typeface="Calibri" panose="020F0502020204030204" pitchFamily="34" charset="0"/>
                      </a:endParaRPr>
                    </a:p>
                  </a:txBody>
                  <a:tcPr marL="3007" marR="3007" marT="3007" marB="0" anchor="ctr"/>
                </a:tc>
                <a:tc>
                  <a:txBody>
                    <a:bodyPr/>
                    <a:lstStyle/>
                    <a:p>
                      <a:pPr algn="l" rtl="0" fontAlgn="ctr"/>
                      <a:r>
                        <a:rPr lang="zh-CN" altLang="en-US" sz="1400" u="none" strike="noStrike" dirty="0" smtClean="0">
                          <a:effectLst/>
                        </a:rPr>
                        <a:t>氧化超细纤维素，</a:t>
                      </a:r>
                      <a:endParaRPr lang="en-US" altLang="zh-CN" sz="1400" u="none" strike="noStrike" dirty="0" smtClean="0">
                        <a:effectLst/>
                      </a:endParaRPr>
                    </a:p>
                    <a:p>
                      <a:pPr algn="l" rtl="0" fontAlgn="ctr"/>
                      <a:r>
                        <a:rPr lang="zh-CN" altLang="en-US" sz="1400" u="none" strike="noStrike" dirty="0" smtClean="0">
                          <a:effectLst/>
                        </a:rPr>
                        <a:t>可吸收的水合钙盐粉末</a:t>
                      </a:r>
                      <a:endParaRPr lang="it-IT" sz="1400" b="0" i="0" u="none" strike="noStrike" dirty="0">
                        <a:solidFill>
                          <a:srgbClr val="FF3399"/>
                        </a:solidFill>
                        <a:effectLst/>
                        <a:latin typeface="Calibri" panose="020F0502020204030204" pitchFamily="34" charset="0"/>
                      </a:endParaRPr>
                    </a:p>
                  </a:txBody>
                  <a:tcPr marL="3007" marR="3007" marT="3007" marB="0" anchor="ctr"/>
                </a:tc>
                <a:tc vMerge="1">
                  <a:txBody>
                    <a:bodyPr/>
                    <a:lstStyle/>
                    <a:p>
                      <a:endParaRPr lang="it-IT"/>
                    </a:p>
                  </a:txBody>
                  <a:tcPr/>
                </a:tc>
                <a:tc vMerge="1">
                  <a:txBody>
                    <a:bodyPr/>
                    <a:lstStyle/>
                    <a:p>
                      <a:endParaRPr lang="it-IT"/>
                    </a:p>
                  </a:txBody>
                  <a:tcPr/>
                </a:tc>
                <a:tc>
                  <a:txBody>
                    <a:bodyPr/>
                    <a:lstStyle/>
                    <a:p>
                      <a:pPr algn="ctr" fontAlgn="ctr"/>
                      <a:r>
                        <a:rPr lang="it-IT" sz="1400" u="none" strike="noStrike" dirty="0" smtClean="0">
                          <a:effectLst/>
                        </a:rPr>
                        <a:t>11.00</a:t>
                      </a:r>
                      <a:r>
                        <a:rPr lang="it-IT" sz="1400" u="none" strike="noStrike" dirty="0">
                          <a:effectLst/>
                        </a:rPr>
                        <a:t>/€</a:t>
                      </a:r>
                      <a:endParaRPr lang="it-IT" sz="1400" b="0" i="0" u="none" strike="noStrike" dirty="0">
                        <a:solidFill>
                          <a:srgbClr val="000000"/>
                        </a:solidFill>
                        <a:effectLst/>
                        <a:latin typeface="Calibri" panose="020F0502020204030204" pitchFamily="34" charset="0"/>
                      </a:endParaRPr>
                    </a:p>
                  </a:txBody>
                  <a:tcPr marL="3007" marR="3007" marT="3007" marB="0"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7548377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levibio.it/img_common/hemostase/Hemostase-foto0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1000" y="1714500"/>
            <a:ext cx="24003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611" name="Rectangle 8"/>
          <p:cNvSpPr>
            <a:spLocks noChangeArrowheads="1"/>
          </p:cNvSpPr>
          <p:nvPr/>
        </p:nvSpPr>
        <p:spPr bwMode="auto">
          <a:xfrm>
            <a:off x="8001000" y="154119"/>
            <a:ext cx="4114800" cy="425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zh-CN" altLang="en-US" sz="1600" b="1" dirty="0" smtClean="0">
                <a:latin typeface="+mn-lt"/>
              </a:rPr>
              <a:t>植物源性生物制品</a:t>
            </a:r>
            <a:endParaRPr lang="en-US" altLang="it-IT" sz="1600" b="1" dirty="0">
              <a:latin typeface="+mn-lt"/>
            </a:endParaRPr>
          </a:p>
        </p:txBody>
      </p:sp>
      <p:pic>
        <p:nvPicPr>
          <p:cNvPr id="68612" name="Picture 9" descr="http://www.levibio.it/img_common/hemostase/Hemostase-foto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24600" y="4572000"/>
            <a:ext cx="2400300" cy="165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30" name="Rectangle 10"/>
          <p:cNvSpPr>
            <a:spLocks noChangeArrowheads="1"/>
          </p:cNvSpPr>
          <p:nvPr/>
        </p:nvSpPr>
        <p:spPr bwMode="auto">
          <a:xfrm>
            <a:off x="358747" y="367008"/>
            <a:ext cx="7772400" cy="990600"/>
          </a:xfrm>
          <a:prstGeom prst="rect">
            <a:avLst/>
          </a:prstGeom>
          <a:noFill/>
          <a:ln w="9525">
            <a:noFill/>
            <a:miter lim="800000"/>
            <a:headEnd/>
            <a:tailEnd/>
          </a:ln>
          <a:effectLst/>
        </p:spPr>
        <p:txBody>
          <a:bodyPr anchor="b"/>
          <a:lstStyle/>
          <a:p>
            <a:pPr algn="ctr" eaLnBrk="1" hangingPunct="1">
              <a:defRPr/>
            </a:pPr>
            <a:r>
              <a:rPr lang="it-IT" sz="4400" dirty="0" err="1">
                <a:solidFill>
                  <a:schemeClr val="accent2"/>
                </a:solidFill>
                <a:effectLst>
                  <a:outerShdw blurRad="38100" dist="38100" dir="2700000" algn="tl">
                    <a:srgbClr val="C0C0C0"/>
                  </a:outerShdw>
                </a:effectLst>
              </a:rPr>
              <a:t>Cryolife</a:t>
            </a:r>
            <a:r>
              <a:rPr lang="it-IT" sz="4400" dirty="0">
                <a:solidFill>
                  <a:schemeClr val="accent2"/>
                </a:solidFill>
                <a:effectLst>
                  <a:outerShdw blurRad="38100" dist="38100" dir="2700000" algn="tl">
                    <a:srgbClr val="C0C0C0"/>
                  </a:outerShdw>
                </a:effectLst>
              </a:rPr>
              <a:t> International</a:t>
            </a:r>
          </a:p>
        </p:txBody>
      </p:sp>
      <p:sp>
        <p:nvSpPr>
          <p:cNvPr id="68614" name="Text Box 11"/>
          <p:cNvSpPr txBox="1">
            <a:spLocks noChangeArrowheads="1"/>
          </p:cNvSpPr>
          <p:nvPr/>
        </p:nvSpPr>
        <p:spPr bwMode="auto">
          <a:xfrm>
            <a:off x="207174" y="4454262"/>
            <a:ext cx="6237284" cy="1892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Clr>
                <a:schemeClr val="tx1"/>
              </a:buClr>
            </a:pPr>
            <a:r>
              <a:rPr lang="it-IT" altLang="it-IT" sz="1800" dirty="0">
                <a:latin typeface="+mn-lt"/>
              </a:rPr>
              <a:t> </a:t>
            </a:r>
            <a:r>
              <a:rPr lang="zh-CN" altLang="en-US" sz="1800" dirty="0" smtClean="0">
                <a:latin typeface="+mn-lt"/>
              </a:rPr>
              <a:t>即用</a:t>
            </a:r>
            <a:endParaRPr lang="en-US" altLang="it-IT" sz="1800" dirty="0">
              <a:latin typeface="+mn-lt"/>
            </a:endParaRPr>
          </a:p>
          <a:p>
            <a:pPr>
              <a:spcBef>
                <a:spcPct val="50000"/>
              </a:spcBef>
              <a:buClr>
                <a:schemeClr val="tx1"/>
              </a:buClr>
            </a:pPr>
            <a:r>
              <a:rPr lang="en-US" altLang="it-IT" sz="1800" dirty="0">
                <a:latin typeface="+mn-lt"/>
              </a:rPr>
              <a:t> </a:t>
            </a:r>
            <a:r>
              <a:rPr lang="en-US" altLang="zh-CN" sz="1800" dirty="0" smtClean="0">
                <a:latin typeface="+mn-lt"/>
              </a:rPr>
              <a:t>2003</a:t>
            </a:r>
            <a:r>
              <a:rPr lang="zh-CN" altLang="en-US" sz="1800" dirty="0" smtClean="0">
                <a:latin typeface="+mn-lt"/>
              </a:rPr>
              <a:t>年获得</a:t>
            </a:r>
            <a:r>
              <a:rPr lang="en-US" altLang="zh-CN" sz="1800" dirty="0" smtClean="0">
                <a:latin typeface="+mn-lt"/>
              </a:rPr>
              <a:t>CE</a:t>
            </a:r>
            <a:r>
              <a:rPr lang="zh-CN" altLang="en-US" sz="1800" dirty="0" smtClean="0">
                <a:latin typeface="+mn-lt"/>
              </a:rPr>
              <a:t>标志，</a:t>
            </a:r>
            <a:r>
              <a:rPr lang="en-US" altLang="zh-CN" sz="1800" dirty="0" smtClean="0">
                <a:latin typeface="+mn-lt"/>
              </a:rPr>
              <a:t>2006</a:t>
            </a:r>
            <a:r>
              <a:rPr lang="zh-CN" altLang="en-US" sz="1800" dirty="0" smtClean="0">
                <a:latin typeface="+mn-lt"/>
              </a:rPr>
              <a:t>年</a:t>
            </a:r>
            <a:r>
              <a:rPr lang="en-US" altLang="zh-CN" sz="1800" dirty="0" smtClean="0">
                <a:latin typeface="+mn-lt"/>
              </a:rPr>
              <a:t>9</a:t>
            </a:r>
            <a:r>
              <a:rPr lang="zh-CN" altLang="en-US" sz="1800" dirty="0" smtClean="0">
                <a:latin typeface="+mn-lt"/>
              </a:rPr>
              <a:t>月获</a:t>
            </a:r>
            <a:r>
              <a:rPr lang="en-US" altLang="zh-CN" sz="1800" dirty="0" smtClean="0">
                <a:latin typeface="+mn-lt"/>
              </a:rPr>
              <a:t>FDA</a:t>
            </a:r>
            <a:r>
              <a:rPr lang="zh-CN" altLang="en-US" sz="1800" dirty="0" smtClean="0">
                <a:latin typeface="+mn-lt"/>
              </a:rPr>
              <a:t>批准</a:t>
            </a:r>
            <a:endParaRPr lang="en-US" altLang="it-IT" sz="1800" dirty="0">
              <a:latin typeface="+mn-lt"/>
            </a:endParaRPr>
          </a:p>
          <a:p>
            <a:pPr>
              <a:spcBef>
                <a:spcPct val="50000"/>
              </a:spcBef>
              <a:buClr>
                <a:schemeClr val="tx1"/>
              </a:buClr>
            </a:pPr>
            <a:r>
              <a:rPr lang="zh-CN" altLang="en-US" sz="1800" dirty="0" smtClean="0">
                <a:latin typeface="+mn-lt"/>
              </a:rPr>
              <a:t>作用方式是从血液中提取液体，浓缩血细胞，加速凝血的级联反应。</a:t>
            </a:r>
            <a:endParaRPr lang="en-US" altLang="it-IT" sz="1800" dirty="0">
              <a:latin typeface="+mn-lt"/>
            </a:endParaRPr>
          </a:p>
          <a:p>
            <a:pPr>
              <a:spcBef>
                <a:spcPct val="50000"/>
              </a:spcBef>
              <a:buClr>
                <a:schemeClr val="tx1"/>
              </a:buClr>
            </a:pPr>
            <a:r>
              <a:rPr lang="en-US" altLang="it-IT" sz="1800" dirty="0">
                <a:latin typeface="+mn-lt"/>
              </a:rPr>
              <a:t>  </a:t>
            </a:r>
            <a:r>
              <a:rPr lang="en-US" altLang="zh-CN" sz="1800" dirty="0" smtClean="0">
                <a:latin typeface="+mn-lt"/>
              </a:rPr>
              <a:t>24-48</a:t>
            </a:r>
            <a:r>
              <a:rPr lang="zh-CN" altLang="en-US" sz="1800" dirty="0" smtClean="0">
                <a:latin typeface="+mn-lt"/>
              </a:rPr>
              <a:t>小时后再吸收</a:t>
            </a:r>
            <a:endParaRPr lang="en-GB" altLang="it-IT" sz="1800" dirty="0">
              <a:latin typeface="+mn-lt"/>
            </a:endParaRPr>
          </a:p>
        </p:txBody>
      </p:sp>
      <p:sp>
        <p:nvSpPr>
          <p:cNvPr id="68615" name="Text Box 12"/>
          <p:cNvSpPr txBox="1">
            <a:spLocks noChangeArrowheads="1"/>
          </p:cNvSpPr>
          <p:nvPr/>
        </p:nvSpPr>
        <p:spPr bwMode="auto">
          <a:xfrm>
            <a:off x="752560" y="1899791"/>
            <a:ext cx="69847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accent2"/>
              </a:buClr>
              <a:buSzPct val="80000"/>
              <a:buNone/>
            </a:pPr>
            <a:r>
              <a:rPr lang="it-IT" altLang="it-IT" sz="2000" b="1" u="sng" dirty="0">
                <a:latin typeface="+mn-lt"/>
              </a:rPr>
              <a:t>Hemostase MPH</a:t>
            </a:r>
            <a:r>
              <a:rPr lang="it-IT" altLang="it-IT" sz="2000" b="1" u="sng" baseline="30000" dirty="0" smtClean="0">
                <a:latin typeface="+mn-lt"/>
              </a:rPr>
              <a:t>®</a:t>
            </a:r>
            <a:r>
              <a:rPr lang="it-IT" altLang="it-IT" sz="2000" b="1" u="sng" dirty="0" smtClean="0">
                <a:latin typeface="+mn-lt"/>
              </a:rPr>
              <a:t>:</a:t>
            </a:r>
            <a:r>
              <a:rPr lang="zh-CN" altLang="en-US" sz="2000" dirty="0" smtClean="0">
                <a:latin typeface="+mn-lt"/>
              </a:rPr>
              <a:t>合成为微孔球形颗粒的</a:t>
            </a:r>
            <a:r>
              <a:rPr lang="zh-CN" altLang="en-US" sz="2000" dirty="0" smtClean="0">
                <a:latin typeface="+mn-lt"/>
              </a:rPr>
              <a:t>植物来源多糖</a:t>
            </a:r>
            <a:r>
              <a:rPr lang="en-US" altLang="it-IT" sz="2000" dirty="0" smtClean="0">
                <a:latin typeface="+mn-lt"/>
              </a:rPr>
              <a:t>(</a:t>
            </a:r>
            <a:r>
              <a:rPr lang="zh-CN" altLang="en-US" sz="2000" dirty="0" smtClean="0">
                <a:latin typeface="+mn-lt"/>
              </a:rPr>
              <a:t>纯化的植物</a:t>
            </a:r>
            <a:r>
              <a:rPr lang="zh-CN" altLang="en-US" sz="2000" b="1" dirty="0" smtClean="0">
                <a:solidFill>
                  <a:srgbClr val="FF33CC"/>
                </a:solidFill>
                <a:latin typeface="+mn-lt"/>
              </a:rPr>
              <a:t>淀粉</a:t>
            </a:r>
            <a:r>
              <a:rPr lang="en-US" altLang="it-IT" sz="2000" dirty="0" smtClean="0">
                <a:latin typeface="+mn-lt"/>
              </a:rPr>
              <a:t>)</a:t>
            </a:r>
            <a:endParaRPr lang="en-GB" altLang="it-IT" sz="2000" dirty="0">
              <a:latin typeface="+mn-lt"/>
            </a:endParaRPr>
          </a:p>
        </p:txBody>
      </p:sp>
      <p:grpSp>
        <p:nvGrpSpPr>
          <p:cNvPr id="11" name="Group 17"/>
          <p:cNvGrpSpPr>
            <a:grpSpLocks/>
          </p:cNvGrpSpPr>
          <p:nvPr/>
        </p:nvGrpSpPr>
        <p:grpSpPr bwMode="auto">
          <a:xfrm>
            <a:off x="87316" y="114300"/>
            <a:ext cx="1143000" cy="685800"/>
            <a:chOff x="4944" y="3744"/>
            <a:chExt cx="720" cy="432"/>
          </a:xfrm>
        </p:grpSpPr>
        <p:sp>
          <p:nvSpPr>
            <p:cNvPr id="12"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mn-lt"/>
              </a:endParaRPr>
            </a:p>
          </p:txBody>
        </p:sp>
        <p:sp>
          <p:nvSpPr>
            <p:cNvPr id="13"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mn-lt"/>
                </a:rPr>
                <a:t>GEM</a:t>
              </a:r>
              <a:endParaRPr lang="en-GB" altLang="it-IT" sz="3600" u="sng">
                <a:solidFill>
                  <a:schemeClr val="bg1"/>
                </a:solidFill>
                <a:latin typeface="+mn-lt"/>
              </a:endParaRPr>
            </a:p>
          </p:txBody>
        </p:sp>
      </p:grpSp>
      <p:sp>
        <p:nvSpPr>
          <p:cNvPr id="2" name="Rettangolo 1"/>
          <p:cNvSpPr/>
          <p:nvPr/>
        </p:nvSpPr>
        <p:spPr>
          <a:xfrm>
            <a:off x="382015" y="2885985"/>
            <a:ext cx="7725864" cy="646331"/>
          </a:xfrm>
          <a:prstGeom prst="rect">
            <a:avLst/>
          </a:prstGeom>
        </p:spPr>
        <p:txBody>
          <a:bodyPr wrap="square">
            <a:spAutoFit/>
          </a:bodyPr>
          <a:lstStyle/>
          <a:p>
            <a:r>
              <a:rPr lang="zh-CN" altLang="en-US" b="1" dirty="0" smtClean="0">
                <a:solidFill>
                  <a:srgbClr val="FF0000"/>
                </a:solidFill>
              </a:rPr>
              <a:t>适应症</a:t>
            </a:r>
            <a:r>
              <a:rPr lang="en-US" b="1" dirty="0" smtClean="0">
                <a:solidFill>
                  <a:srgbClr val="FF0000"/>
                </a:solidFill>
              </a:rPr>
              <a:t> </a:t>
            </a:r>
            <a:r>
              <a:rPr lang="zh-CN" altLang="en-US" b="1" dirty="0" smtClean="0">
                <a:solidFill>
                  <a:srgbClr val="FF0000"/>
                </a:solidFill>
              </a:rPr>
              <a:t>：</a:t>
            </a:r>
            <a:r>
              <a:rPr lang="zh-CN" altLang="en-US" dirty="0" smtClean="0">
                <a:solidFill>
                  <a:srgbClr val="FF0000"/>
                </a:solidFill>
              </a:rPr>
              <a:t>在外科手术（除神经外科和眼科手术外）中用作止血器械。此外，当传统方法无法控制毛细血管、静脉和动脉出血时使用。</a:t>
            </a:r>
            <a:endParaRPr lang="it-IT" dirty="0">
              <a:solidFill>
                <a:srgbClr val="FF0000"/>
              </a:solidFill>
            </a:endParaRPr>
          </a:p>
        </p:txBody>
      </p:sp>
    </p:spTree>
    <p:extLst>
      <p:ext uri="{BB962C8B-B14F-4D97-AF65-F5344CB8AC3E}">
        <p14:creationId xmlns:p14="http://schemas.microsoft.com/office/powerpoint/2010/main" xmlns="" val="342691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2119185" y="1674080"/>
            <a:ext cx="5500815" cy="1661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it-IT" sz="2400" b="1" u="sng" dirty="0">
                <a:solidFill>
                  <a:schemeClr val="accent2"/>
                </a:solidFill>
                <a:latin typeface="+mn-lt"/>
              </a:rPr>
              <a:t>COSEAL</a:t>
            </a:r>
            <a:r>
              <a:rPr lang="it-IT" altLang="it-IT" sz="2400" u="sng" dirty="0">
                <a:solidFill>
                  <a:schemeClr val="accent2"/>
                </a:solidFill>
                <a:latin typeface="+mn-lt"/>
              </a:rPr>
              <a:t>:</a:t>
            </a:r>
            <a:r>
              <a:rPr lang="it-IT" altLang="it-IT" sz="2400" dirty="0">
                <a:solidFill>
                  <a:schemeClr val="accent2"/>
                </a:solidFill>
                <a:latin typeface="+mn-lt"/>
              </a:rPr>
              <a:t> </a:t>
            </a:r>
          </a:p>
          <a:p>
            <a:pPr algn="just">
              <a:spcBef>
                <a:spcPct val="50000"/>
              </a:spcBef>
              <a:buNone/>
            </a:pPr>
            <a:r>
              <a:rPr lang="zh-CN" altLang="en-US" sz="2400" smtClean="0">
                <a:latin typeface="+mn-lt"/>
              </a:rPr>
              <a:t>两种聚乙二醇聚合物</a:t>
            </a:r>
            <a:r>
              <a:rPr lang="it-IT" altLang="it-IT" sz="2400" smtClean="0">
                <a:latin typeface="+mn-lt"/>
              </a:rPr>
              <a:t>(</a:t>
            </a:r>
            <a:r>
              <a:rPr lang="it-IT" altLang="it-IT" sz="2400" dirty="0">
                <a:latin typeface="+mn-lt"/>
              </a:rPr>
              <a:t>PEG)</a:t>
            </a:r>
          </a:p>
          <a:p>
            <a:pPr algn="just" eaLnBrk="1" hangingPunct="1">
              <a:spcBef>
                <a:spcPct val="50000"/>
              </a:spcBef>
              <a:buFontTx/>
              <a:buNone/>
            </a:pPr>
            <a:endParaRPr lang="en-GB" altLang="it-IT" sz="2800" dirty="0">
              <a:solidFill>
                <a:srgbClr val="000099"/>
              </a:solidFill>
              <a:latin typeface="+mn-lt"/>
            </a:endParaRPr>
          </a:p>
        </p:txBody>
      </p:sp>
      <p:pic>
        <p:nvPicPr>
          <p:cNvPr id="14340" name="Picture 4" descr="Cose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29400" y="2997200"/>
            <a:ext cx="3733800" cy="370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Picture 5" descr="coseal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4801" y="1676400"/>
            <a:ext cx="2574925"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2" name="Picture 6" descr="Completely Synthetic"/>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0" y="4819650"/>
            <a:ext cx="2286000" cy="171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3" name="Text Box 7"/>
          <p:cNvSpPr txBox="1">
            <a:spLocks noChangeArrowheads="1"/>
          </p:cNvSpPr>
          <p:nvPr/>
        </p:nvSpPr>
        <p:spPr bwMode="auto">
          <a:xfrm>
            <a:off x="721932" y="4990071"/>
            <a:ext cx="439840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2000" dirty="0" smtClean="0">
                <a:solidFill>
                  <a:srgbClr val="0000CC"/>
                </a:solidFill>
                <a:latin typeface="+mn-lt"/>
              </a:rPr>
              <a:t>乙二醇在化学结构上自我相连，其氨基与组织相连</a:t>
            </a:r>
            <a:endParaRPr lang="en-GB" altLang="it-IT" sz="2000" dirty="0">
              <a:solidFill>
                <a:srgbClr val="0000CC"/>
              </a:solidFill>
              <a:latin typeface="+mn-lt"/>
            </a:endParaRPr>
          </a:p>
        </p:txBody>
      </p:sp>
      <p:sp>
        <p:nvSpPr>
          <p:cNvPr id="13325" name="Rectangle 13"/>
          <p:cNvSpPr>
            <a:spLocks noChangeArrowheads="1"/>
          </p:cNvSpPr>
          <p:nvPr/>
        </p:nvSpPr>
        <p:spPr bwMode="auto">
          <a:xfrm>
            <a:off x="2133600" y="457200"/>
            <a:ext cx="7772400" cy="990600"/>
          </a:xfrm>
          <a:prstGeom prst="rect">
            <a:avLst/>
          </a:prstGeom>
          <a:noFill/>
          <a:ln w="9525">
            <a:noFill/>
            <a:miter lim="800000"/>
            <a:headEnd/>
            <a:tailEnd/>
          </a:ln>
          <a:effectLst/>
        </p:spPr>
        <p:txBody>
          <a:bodyPr anchor="b"/>
          <a:lstStyle/>
          <a:p>
            <a:pPr algn="ctr" eaLnBrk="1" hangingPunct="1">
              <a:defRPr/>
            </a:pPr>
            <a:r>
              <a:rPr lang="it-IT" sz="4400">
                <a:solidFill>
                  <a:schemeClr val="accent2"/>
                </a:solidFill>
                <a:effectLst>
                  <a:outerShdw blurRad="38100" dist="38100" dir="2700000" algn="tl">
                    <a:srgbClr val="C0C0C0"/>
                  </a:outerShdw>
                </a:effectLst>
              </a:rPr>
              <a:t>Baxter</a:t>
            </a:r>
          </a:p>
        </p:txBody>
      </p:sp>
      <p:grpSp>
        <p:nvGrpSpPr>
          <p:cNvPr id="14345" name="Group 16"/>
          <p:cNvGrpSpPr>
            <a:grpSpLocks/>
          </p:cNvGrpSpPr>
          <p:nvPr/>
        </p:nvGrpSpPr>
        <p:grpSpPr bwMode="auto">
          <a:xfrm>
            <a:off x="150432" y="92075"/>
            <a:ext cx="1143000" cy="685800"/>
            <a:chOff x="4944" y="3744"/>
            <a:chExt cx="720" cy="432"/>
          </a:xfrm>
        </p:grpSpPr>
        <p:sp>
          <p:nvSpPr>
            <p:cNvPr id="14347" name="Rectangle 17"/>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mn-lt"/>
              </a:endParaRPr>
            </a:p>
          </p:txBody>
        </p:sp>
        <p:sp>
          <p:nvSpPr>
            <p:cNvPr id="14348" name="Text Box 18"/>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dirty="0">
                  <a:solidFill>
                    <a:schemeClr val="bg1"/>
                  </a:solidFill>
                  <a:latin typeface="+mn-lt"/>
                </a:rPr>
                <a:t>GEM</a:t>
              </a:r>
              <a:endParaRPr lang="en-GB" altLang="it-IT" sz="3600" u="sng" dirty="0">
                <a:solidFill>
                  <a:schemeClr val="bg1"/>
                </a:solidFill>
                <a:latin typeface="+mn-lt"/>
              </a:endParaRPr>
            </a:p>
          </p:txBody>
        </p:sp>
      </p:grpSp>
      <p:sp>
        <p:nvSpPr>
          <p:cNvPr id="14346" name="Text Box 11"/>
          <p:cNvSpPr txBox="1">
            <a:spLocks noChangeArrowheads="1"/>
          </p:cNvSpPr>
          <p:nvPr/>
        </p:nvSpPr>
        <p:spPr bwMode="auto">
          <a:xfrm>
            <a:off x="7874000" y="115889"/>
            <a:ext cx="225254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mn-lt"/>
              </a:rPr>
              <a:t>非氰基丙烯酸酯密封剂</a:t>
            </a:r>
            <a:endParaRPr lang="zh-CN" altLang="en-US" sz="1600" b="1" dirty="0">
              <a:latin typeface="+mn-lt"/>
            </a:endParaRPr>
          </a:p>
        </p:txBody>
      </p:sp>
    </p:spTree>
    <p:extLst>
      <p:ext uri="{BB962C8B-B14F-4D97-AF65-F5344CB8AC3E}">
        <p14:creationId xmlns:p14="http://schemas.microsoft.com/office/powerpoint/2010/main" xmlns="" val="8598884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 descr="http://www.cryolife.com/assets/img/MPH-ApplTek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995364"/>
            <a:ext cx="2438400" cy="1214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635" name="Picture 4" descr="http://www.cryolife.com/assets/img/MPH-ApplTek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3600" y="2481264"/>
            <a:ext cx="2362200" cy="1176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636" name="Picture 5" descr="http://www.cryolife.com/assets/img/MPH-ApplTek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0" y="4157664"/>
            <a:ext cx="2362200" cy="1176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637" name="Picture 6" descr="http://www.cryolife.com/assets/img/MPH-ApplTek4.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81200" y="5681664"/>
            <a:ext cx="2362200" cy="1176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38" name="Rectangle 7"/>
          <p:cNvSpPr>
            <a:spLocks noChangeArrowheads="1"/>
          </p:cNvSpPr>
          <p:nvPr/>
        </p:nvSpPr>
        <p:spPr bwMode="auto">
          <a:xfrm>
            <a:off x="4876799" y="2468563"/>
            <a:ext cx="684046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it-IT" sz="1800" b="1" dirty="0">
                <a:latin typeface="+mn-lt"/>
              </a:rPr>
              <a:t>2</a:t>
            </a:r>
            <a:r>
              <a:rPr lang="it-IT" altLang="it-IT" sz="1800" b="1" dirty="0" smtClean="0">
                <a:latin typeface="+mn-lt"/>
              </a:rPr>
              <a:t>.</a:t>
            </a:r>
            <a:r>
              <a:rPr lang="zh-CN" altLang="en-US" sz="1800" b="1" dirty="0" smtClean="0">
                <a:latin typeface="+mn-lt"/>
              </a:rPr>
              <a:t>立即在出血部位使用</a:t>
            </a:r>
            <a:r>
              <a:rPr lang="en-US" altLang="it-IT" sz="1800" b="1" dirty="0" err="1" smtClean="0">
                <a:latin typeface="+mn-lt"/>
              </a:rPr>
              <a:t>HemoStase</a:t>
            </a:r>
            <a:endParaRPr lang="en-US" altLang="it-IT" sz="1800" b="1" dirty="0" smtClean="0">
              <a:latin typeface="+mn-lt"/>
            </a:endParaRPr>
          </a:p>
          <a:p>
            <a:pPr>
              <a:spcBef>
                <a:spcPct val="0"/>
              </a:spcBef>
              <a:buNone/>
            </a:pPr>
            <a:r>
              <a:rPr lang="en-US" altLang="it-IT" sz="1800" dirty="0" smtClean="0">
                <a:latin typeface="+mn-lt"/>
              </a:rPr>
              <a:t>Time </a:t>
            </a:r>
            <a:r>
              <a:rPr lang="en-US" altLang="it-IT" sz="1800" dirty="0">
                <a:latin typeface="+mn-lt"/>
              </a:rPr>
              <a:t>is a critical factor! Apply </a:t>
            </a:r>
            <a:r>
              <a:rPr lang="en-US" altLang="it-IT" sz="1800" dirty="0" smtClean="0">
                <a:latin typeface="+mn-lt"/>
              </a:rPr>
              <a:t>enough powder to </a:t>
            </a:r>
            <a:r>
              <a:rPr lang="en-US" altLang="it-IT" sz="1800" dirty="0">
                <a:latin typeface="+mn-lt"/>
              </a:rPr>
              <a:t>cover the whole area</a:t>
            </a:r>
            <a:endParaRPr lang="it-IT" altLang="it-IT" sz="1800" dirty="0">
              <a:latin typeface="+mn-lt"/>
            </a:endParaRPr>
          </a:p>
        </p:txBody>
      </p:sp>
      <p:sp>
        <p:nvSpPr>
          <p:cNvPr id="69639" name="Rectangle 8"/>
          <p:cNvSpPr>
            <a:spLocks noChangeArrowheads="1"/>
          </p:cNvSpPr>
          <p:nvPr/>
        </p:nvSpPr>
        <p:spPr bwMode="auto">
          <a:xfrm>
            <a:off x="4087826" y="4157664"/>
            <a:ext cx="729766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0"/>
              </a:spcBef>
              <a:buNone/>
            </a:pPr>
            <a:r>
              <a:rPr lang="it-IT" altLang="it-IT" sz="1800" b="1" dirty="0">
                <a:latin typeface="+mn-lt"/>
              </a:rPr>
              <a:t>3</a:t>
            </a:r>
            <a:r>
              <a:rPr lang="it-IT" altLang="it-IT" sz="1800" b="1" dirty="0" smtClean="0">
                <a:latin typeface="+mn-lt"/>
              </a:rPr>
              <a:t>.</a:t>
            </a:r>
            <a:r>
              <a:rPr lang="zh-CN" altLang="en-US" sz="1800" b="1" dirty="0" smtClean="0">
                <a:latin typeface="+mn-lt"/>
              </a:rPr>
              <a:t>在伤口上施加正确压力</a:t>
            </a:r>
            <a:endParaRPr lang="en-US" altLang="it-IT" sz="1800" b="1" dirty="0" smtClean="0">
              <a:latin typeface="+mn-lt"/>
            </a:endParaRPr>
          </a:p>
          <a:p>
            <a:pPr>
              <a:spcBef>
                <a:spcPts val="0"/>
              </a:spcBef>
              <a:buNone/>
            </a:pPr>
            <a:r>
              <a:rPr lang="zh-CN" altLang="en-US" sz="1800" dirty="0" smtClean="0">
                <a:latin typeface="+mn-lt"/>
              </a:rPr>
              <a:t>在轻微出血的情况下，不必压迫。如出血量多，应压迫敷料</a:t>
            </a:r>
            <a:r>
              <a:rPr lang="en-US" altLang="zh-CN" sz="1800" dirty="0" smtClean="0">
                <a:latin typeface="+mn-lt"/>
              </a:rPr>
              <a:t>1~2</a:t>
            </a:r>
            <a:r>
              <a:rPr lang="zh-CN" altLang="en-US" sz="1800" dirty="0" smtClean="0">
                <a:latin typeface="+mn-lt"/>
              </a:rPr>
              <a:t>分钟</a:t>
            </a:r>
            <a:endParaRPr lang="it-IT" altLang="it-IT" sz="1800" dirty="0">
              <a:latin typeface="+mn-lt"/>
            </a:endParaRPr>
          </a:p>
        </p:txBody>
      </p:sp>
      <p:sp>
        <p:nvSpPr>
          <p:cNvPr id="69640" name="Rectangle 9"/>
          <p:cNvSpPr>
            <a:spLocks noChangeArrowheads="1"/>
          </p:cNvSpPr>
          <p:nvPr/>
        </p:nvSpPr>
        <p:spPr bwMode="auto">
          <a:xfrm>
            <a:off x="4495800" y="5681664"/>
            <a:ext cx="6840466" cy="784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it-IT" altLang="it-IT" sz="1800" b="1" dirty="0">
                <a:latin typeface="+mn-lt"/>
              </a:rPr>
              <a:t>4</a:t>
            </a:r>
            <a:r>
              <a:rPr lang="it-IT" altLang="it-IT" sz="1800" b="1" dirty="0" smtClean="0">
                <a:latin typeface="+mn-lt"/>
              </a:rPr>
              <a:t>.</a:t>
            </a:r>
            <a:r>
              <a:rPr lang="zh-CN" altLang="en-US" sz="1800" b="1" dirty="0" smtClean="0">
                <a:latin typeface="+mn-lt"/>
              </a:rPr>
              <a:t>去除多余的粉末</a:t>
            </a:r>
            <a:endParaRPr lang="en-US" altLang="it-IT" sz="1800" b="1" dirty="0">
              <a:latin typeface="+mn-lt"/>
            </a:endParaRPr>
          </a:p>
          <a:p>
            <a:pPr>
              <a:spcBef>
                <a:spcPct val="50000"/>
              </a:spcBef>
              <a:buNone/>
            </a:pPr>
            <a:r>
              <a:rPr lang="zh-CN" altLang="en-US" sz="1800" dirty="0" smtClean="0">
                <a:latin typeface="+mn-lt"/>
              </a:rPr>
              <a:t>一旦止血，推荐用生理盐水将多余的粉末冲洗去除</a:t>
            </a:r>
            <a:endParaRPr lang="en-GB" altLang="it-IT" sz="1800" dirty="0">
              <a:latin typeface="+mn-lt"/>
            </a:endParaRPr>
          </a:p>
        </p:txBody>
      </p:sp>
      <p:sp>
        <p:nvSpPr>
          <p:cNvPr id="69641" name="Rectangle 10"/>
          <p:cNvSpPr>
            <a:spLocks noChangeArrowheads="1"/>
          </p:cNvSpPr>
          <p:nvPr/>
        </p:nvSpPr>
        <p:spPr bwMode="auto">
          <a:xfrm>
            <a:off x="4343399" y="1066801"/>
            <a:ext cx="634562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a:spcBef>
                <a:spcPct val="0"/>
              </a:spcBef>
              <a:buAutoNum type="arabicPeriod"/>
            </a:pPr>
            <a:r>
              <a:rPr lang="zh-CN" altLang="en-US" sz="1800" b="1" dirty="0" smtClean="0">
                <a:latin typeface="+mn-lt"/>
              </a:rPr>
              <a:t>去除</a:t>
            </a:r>
            <a:r>
              <a:rPr lang="zh-CN" altLang="en-US" sz="1800" b="1" dirty="0" smtClean="0">
                <a:latin typeface="+mn-lt"/>
              </a:rPr>
              <a:t>使用部位的多余血液</a:t>
            </a:r>
            <a:endParaRPr lang="en-US" altLang="it-IT" sz="1800" b="1" dirty="0" smtClean="0">
              <a:latin typeface="+mn-lt"/>
            </a:endParaRPr>
          </a:p>
          <a:p>
            <a:pPr>
              <a:spcBef>
                <a:spcPct val="0"/>
              </a:spcBef>
              <a:buNone/>
            </a:pPr>
            <a:r>
              <a:rPr lang="zh-CN" altLang="en-US" sz="1800" dirty="0" smtClean="0">
                <a:latin typeface="+mn-lt"/>
              </a:rPr>
              <a:t>确保</a:t>
            </a:r>
            <a:r>
              <a:rPr lang="en-US" altLang="it-IT" sz="1800" dirty="0" err="1" smtClean="0">
                <a:latin typeface="+mn-lt"/>
              </a:rPr>
              <a:t>HemoStase</a:t>
            </a:r>
            <a:r>
              <a:rPr lang="zh-CN" altLang="en-US" sz="1800" dirty="0" smtClean="0">
                <a:latin typeface="+mn-lt"/>
              </a:rPr>
              <a:t>直接应用于出血部位</a:t>
            </a:r>
            <a:endParaRPr lang="it-IT" altLang="it-IT" sz="1800" dirty="0">
              <a:latin typeface="+mn-lt"/>
            </a:endParaRPr>
          </a:p>
        </p:txBody>
      </p:sp>
      <p:sp>
        <p:nvSpPr>
          <p:cNvPr id="69642" name="Rectangle 16"/>
          <p:cNvSpPr>
            <a:spLocks noChangeArrowheads="1"/>
          </p:cNvSpPr>
          <p:nvPr/>
        </p:nvSpPr>
        <p:spPr bwMode="auto">
          <a:xfrm>
            <a:off x="8212067" y="-123734"/>
            <a:ext cx="4114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zh-CN" altLang="en-US" sz="1600" b="1" dirty="0" smtClean="0">
                <a:latin typeface="+mn-lt"/>
              </a:rPr>
              <a:t>植物源性生物制品</a:t>
            </a:r>
            <a:endParaRPr lang="zh-CN" altLang="en-US" sz="1600" b="1" dirty="0">
              <a:latin typeface="+mn-lt"/>
            </a:endParaRPr>
          </a:p>
        </p:txBody>
      </p:sp>
      <p:grpSp>
        <p:nvGrpSpPr>
          <p:cNvPr id="14" name="Group 17"/>
          <p:cNvGrpSpPr>
            <a:grpSpLocks/>
          </p:cNvGrpSpPr>
          <p:nvPr/>
        </p:nvGrpSpPr>
        <p:grpSpPr bwMode="auto">
          <a:xfrm>
            <a:off x="87316" y="114300"/>
            <a:ext cx="1143000" cy="685800"/>
            <a:chOff x="4944" y="3744"/>
            <a:chExt cx="720" cy="432"/>
          </a:xfrm>
        </p:grpSpPr>
        <p:sp>
          <p:nvSpPr>
            <p:cNvPr id="15"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mn-lt"/>
              </a:endParaRPr>
            </a:p>
          </p:txBody>
        </p:sp>
        <p:sp>
          <p:nvSpPr>
            <p:cNvPr id="16"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mn-lt"/>
                </a:rPr>
                <a:t>GEM</a:t>
              </a:r>
              <a:endParaRPr lang="en-GB" altLang="it-IT" sz="3600" u="sng">
                <a:solidFill>
                  <a:schemeClr val="bg1"/>
                </a:solidFill>
                <a:latin typeface="+mn-lt"/>
              </a:endParaRPr>
            </a:p>
          </p:txBody>
        </p:sp>
      </p:grpSp>
    </p:spTree>
    <p:extLst>
      <p:ext uri="{BB962C8B-B14F-4D97-AF65-F5344CB8AC3E}">
        <p14:creationId xmlns:p14="http://schemas.microsoft.com/office/powerpoint/2010/main" xmlns="" val="23981567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6"/>
          <p:cNvSpPr>
            <a:spLocks noChangeArrowheads="1"/>
          </p:cNvSpPr>
          <p:nvPr/>
        </p:nvSpPr>
        <p:spPr bwMode="auto">
          <a:xfrm>
            <a:off x="7983264" y="289615"/>
            <a:ext cx="4114800" cy="565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zh-CN" altLang="en-US" sz="1600" b="1" dirty="0" smtClean="0">
                <a:latin typeface="+mn-lt"/>
              </a:rPr>
              <a:t>植物源性生物制品</a:t>
            </a:r>
            <a:endParaRPr lang="zh-CN" altLang="en-US" sz="1600" b="1" dirty="0">
              <a:latin typeface="+mn-lt"/>
            </a:endParaRPr>
          </a:p>
        </p:txBody>
      </p:sp>
      <p:pic>
        <p:nvPicPr>
          <p:cNvPr id="7066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19288" y="1700214"/>
            <a:ext cx="4038600" cy="266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asellaDiTesto 7"/>
          <p:cNvSpPr txBox="1"/>
          <p:nvPr/>
        </p:nvSpPr>
        <p:spPr>
          <a:xfrm>
            <a:off x="2974975" y="289615"/>
            <a:ext cx="6408737" cy="646113"/>
          </a:xfrm>
          <a:prstGeom prst="rect">
            <a:avLst/>
          </a:prstGeom>
          <a:noFill/>
        </p:spPr>
        <p:txBody>
          <a:bodyPr>
            <a:spAutoFit/>
          </a:bodyPr>
          <a:lstStyle/>
          <a:p>
            <a:pPr eaLnBrk="1" hangingPunct="1">
              <a:defRPr/>
            </a:pPr>
            <a:r>
              <a:rPr lang="it-IT" sz="3600" b="1" dirty="0" err="1">
                <a:solidFill>
                  <a:srgbClr val="002060"/>
                </a:solidFill>
                <a:effectLst>
                  <a:outerShdw blurRad="38100" dist="38100" dir="2700000" algn="tl">
                    <a:srgbClr val="000000">
                      <a:alpha val="43137"/>
                    </a:srgbClr>
                  </a:outerShdw>
                </a:effectLst>
              </a:rPr>
              <a:t>Bioster</a:t>
            </a:r>
            <a:r>
              <a:rPr lang="it-IT" sz="3600" b="1" dirty="0">
                <a:solidFill>
                  <a:srgbClr val="002060"/>
                </a:solidFill>
                <a:effectLst>
                  <a:outerShdw blurRad="38100" dist="38100" dir="2700000" algn="tl">
                    <a:srgbClr val="000000">
                      <a:alpha val="43137"/>
                    </a:srgbClr>
                  </a:outerShdw>
                </a:effectLst>
              </a:rPr>
              <a:t> </a:t>
            </a:r>
            <a:r>
              <a:rPr lang="it-IT" sz="2000" b="1" dirty="0" smtClean="0">
                <a:solidFill>
                  <a:srgbClr val="002060"/>
                </a:solidFill>
                <a:effectLst>
                  <a:outerShdw blurRad="38100" dist="38100" dir="2700000" algn="tl">
                    <a:srgbClr val="000000">
                      <a:alpha val="43137"/>
                    </a:srgbClr>
                  </a:outerShdw>
                </a:effectLst>
              </a:rPr>
              <a:t>for </a:t>
            </a:r>
            <a:r>
              <a:rPr lang="it-IT" sz="2000" b="1" dirty="0" err="1" smtClean="0">
                <a:solidFill>
                  <a:srgbClr val="002060"/>
                </a:solidFill>
                <a:effectLst>
                  <a:outerShdw blurRad="38100" dist="38100" dir="2700000" algn="tl">
                    <a:srgbClr val="000000">
                      <a:alpha val="43137"/>
                    </a:srgbClr>
                  </a:outerShdw>
                </a:effectLst>
              </a:rPr>
              <a:t>Medical</a:t>
            </a:r>
            <a:r>
              <a:rPr lang="it-IT" sz="2000" b="1" dirty="0" smtClean="0">
                <a:solidFill>
                  <a:srgbClr val="002060"/>
                </a:solidFill>
                <a:effectLst>
                  <a:outerShdw blurRad="38100" dist="38100" dir="2700000" algn="tl">
                    <a:srgbClr val="000000">
                      <a:alpha val="43137"/>
                    </a:srgbClr>
                  </a:outerShdw>
                </a:effectLst>
              </a:rPr>
              <a:t> </a:t>
            </a:r>
            <a:r>
              <a:rPr lang="it-IT" sz="2000" b="1" dirty="0">
                <a:solidFill>
                  <a:srgbClr val="002060"/>
                </a:solidFill>
                <a:effectLst>
                  <a:outerShdw blurRad="38100" dist="38100" dir="2700000" algn="tl">
                    <a:srgbClr val="000000">
                      <a:alpha val="43137"/>
                    </a:srgbClr>
                  </a:outerShdw>
                </a:effectLst>
              </a:rPr>
              <a:t>S.p.A.</a:t>
            </a:r>
          </a:p>
        </p:txBody>
      </p:sp>
      <p:sp>
        <p:nvSpPr>
          <p:cNvPr id="70662" name="CasellaDiTesto 8"/>
          <p:cNvSpPr txBox="1">
            <a:spLocks noChangeArrowheads="1"/>
          </p:cNvSpPr>
          <p:nvPr/>
        </p:nvSpPr>
        <p:spPr bwMode="auto">
          <a:xfrm>
            <a:off x="6179344" y="2402097"/>
            <a:ext cx="602456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zh-CN" altLang="en-US" sz="2000" b="1" dirty="0" smtClean="0">
                <a:solidFill>
                  <a:srgbClr val="FF0000"/>
                </a:solidFill>
                <a:latin typeface="+mn-lt"/>
              </a:rPr>
              <a:t>用于毛细血管和静脉出血（非搏动性出血），无禁忌症。</a:t>
            </a:r>
            <a:endParaRPr lang="it-IT" altLang="it-IT" sz="2000" b="1" dirty="0">
              <a:solidFill>
                <a:srgbClr val="FF0000"/>
              </a:solidFill>
              <a:latin typeface="+mn-lt"/>
            </a:endParaRPr>
          </a:p>
        </p:txBody>
      </p:sp>
      <p:sp>
        <p:nvSpPr>
          <p:cNvPr id="70663" name="CasellaDiTesto 9"/>
          <p:cNvSpPr txBox="1">
            <a:spLocks noChangeArrowheads="1"/>
          </p:cNvSpPr>
          <p:nvPr/>
        </p:nvSpPr>
        <p:spPr bwMode="auto">
          <a:xfrm>
            <a:off x="6167439" y="3381375"/>
            <a:ext cx="424973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zh-CN" altLang="en-US" sz="2000" dirty="0" smtClean="0">
                <a:latin typeface="+mn-lt"/>
              </a:rPr>
              <a:t>促进愈合过程，具有抑菌和杀菌活性，轻微的止痛效果（钙离子）</a:t>
            </a:r>
            <a:endParaRPr lang="it-IT" altLang="it-IT" sz="2000" dirty="0">
              <a:latin typeface="+mn-lt"/>
            </a:endParaRPr>
          </a:p>
        </p:txBody>
      </p:sp>
      <p:sp>
        <p:nvSpPr>
          <p:cNvPr id="70664" name="CasellaDiTesto 10"/>
          <p:cNvSpPr txBox="1">
            <a:spLocks noChangeArrowheads="1"/>
          </p:cNvSpPr>
          <p:nvPr/>
        </p:nvSpPr>
        <p:spPr bwMode="auto">
          <a:xfrm>
            <a:off x="2062163" y="4989215"/>
            <a:ext cx="3671888"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en-US" altLang="zh-CN" sz="2000" dirty="0" smtClean="0">
                <a:latin typeface="+mn-lt"/>
              </a:rPr>
              <a:t>48~72</a:t>
            </a:r>
            <a:r>
              <a:rPr lang="zh-CN" altLang="en-US" sz="2000" dirty="0" smtClean="0">
                <a:latin typeface="+mn-lt"/>
              </a:rPr>
              <a:t>小时后再吸收</a:t>
            </a:r>
            <a:endParaRPr lang="it-IT" altLang="it-IT" sz="2000" dirty="0">
              <a:latin typeface="+mn-lt"/>
            </a:endParaRPr>
          </a:p>
        </p:txBody>
      </p:sp>
      <p:sp>
        <p:nvSpPr>
          <p:cNvPr id="70665" name="CasellaDiTesto 11"/>
          <p:cNvSpPr txBox="1">
            <a:spLocks noChangeArrowheads="1"/>
          </p:cNvSpPr>
          <p:nvPr/>
        </p:nvSpPr>
        <p:spPr bwMode="auto">
          <a:xfrm>
            <a:off x="2062163" y="5428770"/>
            <a:ext cx="71294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zh-CN" altLang="en-US" sz="2000" dirty="0" smtClean="0">
                <a:latin typeface="+mn-lt"/>
              </a:rPr>
              <a:t>必须去除多余的粉末</a:t>
            </a:r>
            <a:endParaRPr lang="it-IT" altLang="it-IT" sz="2000" dirty="0">
              <a:latin typeface="+mn-lt"/>
            </a:endParaRPr>
          </a:p>
        </p:txBody>
      </p:sp>
      <p:sp>
        <p:nvSpPr>
          <p:cNvPr id="70666" name="CasellaDiTesto 12"/>
          <p:cNvSpPr txBox="1">
            <a:spLocks noChangeArrowheads="1"/>
          </p:cNvSpPr>
          <p:nvPr/>
        </p:nvSpPr>
        <p:spPr bwMode="auto">
          <a:xfrm>
            <a:off x="2063750" y="5818189"/>
            <a:ext cx="76327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zh-CN" altLang="en-US" sz="2000" dirty="0" smtClean="0">
                <a:solidFill>
                  <a:srgbClr val="FF0000"/>
                </a:solidFill>
                <a:latin typeface="+mn-lt"/>
              </a:rPr>
              <a:t>用于普外科、消化系统、美容、妇科、泌尿科、胸科手术</a:t>
            </a:r>
            <a:endParaRPr lang="it-IT" altLang="it-IT" sz="2000" dirty="0">
              <a:solidFill>
                <a:srgbClr val="FF0000"/>
              </a:solidFill>
              <a:latin typeface="+mn-lt"/>
            </a:endParaRPr>
          </a:p>
        </p:txBody>
      </p:sp>
      <p:sp>
        <p:nvSpPr>
          <p:cNvPr id="70667" name="CasellaDiTesto 12"/>
          <p:cNvSpPr txBox="1">
            <a:spLocks noChangeArrowheads="1"/>
          </p:cNvSpPr>
          <p:nvPr/>
        </p:nvSpPr>
        <p:spPr bwMode="auto">
          <a:xfrm>
            <a:off x="2062163" y="4425174"/>
            <a:ext cx="560254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zh-CN" altLang="en-US" sz="2000" dirty="0" smtClean="0">
                <a:latin typeface="+mn-lt"/>
              </a:rPr>
              <a:t>粉末状氧化纤维素</a:t>
            </a:r>
            <a:endParaRPr lang="it-IT" altLang="it-IT" sz="2000" dirty="0">
              <a:latin typeface="+mn-lt"/>
            </a:endParaRPr>
          </a:p>
        </p:txBody>
      </p:sp>
      <p:grpSp>
        <p:nvGrpSpPr>
          <p:cNvPr id="14" name="Group 17"/>
          <p:cNvGrpSpPr>
            <a:grpSpLocks/>
          </p:cNvGrpSpPr>
          <p:nvPr/>
        </p:nvGrpSpPr>
        <p:grpSpPr bwMode="auto">
          <a:xfrm>
            <a:off x="87316" y="114300"/>
            <a:ext cx="1143000" cy="685800"/>
            <a:chOff x="4944" y="3744"/>
            <a:chExt cx="720" cy="432"/>
          </a:xfrm>
        </p:grpSpPr>
        <p:sp>
          <p:nvSpPr>
            <p:cNvPr id="15"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mn-lt"/>
              </a:endParaRPr>
            </a:p>
          </p:txBody>
        </p:sp>
        <p:sp>
          <p:nvSpPr>
            <p:cNvPr id="16"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mn-lt"/>
                </a:rPr>
                <a:t>GEM</a:t>
              </a:r>
              <a:endParaRPr lang="en-GB" altLang="it-IT" sz="3600" u="sng">
                <a:solidFill>
                  <a:schemeClr val="bg1"/>
                </a:solidFill>
                <a:latin typeface="+mn-lt"/>
              </a:endParaRPr>
            </a:p>
          </p:txBody>
        </p:sp>
      </p:grpSp>
      <p:sp>
        <p:nvSpPr>
          <p:cNvPr id="2" name="CasellaDiTesto 1"/>
          <p:cNvSpPr txBox="1"/>
          <p:nvPr/>
        </p:nvSpPr>
        <p:spPr>
          <a:xfrm>
            <a:off x="6167439" y="1756682"/>
            <a:ext cx="1498231" cy="461665"/>
          </a:xfrm>
          <a:prstGeom prst="rect">
            <a:avLst/>
          </a:prstGeom>
          <a:noFill/>
        </p:spPr>
        <p:txBody>
          <a:bodyPr wrap="none" rtlCol="0">
            <a:spAutoFit/>
          </a:bodyPr>
          <a:lstStyle/>
          <a:p>
            <a:r>
              <a:rPr lang="it-IT" sz="2400" b="1" dirty="0"/>
              <a:t>EMOXICEL</a:t>
            </a:r>
          </a:p>
        </p:txBody>
      </p:sp>
    </p:spTree>
    <p:extLst>
      <p:ext uri="{BB962C8B-B14F-4D97-AF65-F5344CB8AC3E}">
        <p14:creationId xmlns:p14="http://schemas.microsoft.com/office/powerpoint/2010/main" xmlns="" val="74127682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1600200" y="76200"/>
            <a:ext cx="1219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it-IT" altLang="it-IT" sz="3600">
              <a:solidFill>
                <a:schemeClr val="accent1"/>
              </a:solidFill>
            </a:endParaRPr>
          </a:p>
        </p:txBody>
      </p:sp>
      <p:graphicFrame>
        <p:nvGraphicFramePr>
          <p:cNvPr id="95267" name="Group 35"/>
          <p:cNvGraphicFramePr>
            <a:graphicFrameLocks noGrp="1"/>
          </p:cNvGraphicFramePr>
          <p:nvPr>
            <p:extLst>
              <p:ext uri="{D42A27DB-BD31-4B8C-83A1-F6EECF244321}">
                <p14:modId xmlns:p14="http://schemas.microsoft.com/office/powerpoint/2010/main" xmlns="" val="2967339319"/>
              </p:ext>
            </p:extLst>
          </p:nvPr>
        </p:nvGraphicFramePr>
        <p:xfrm>
          <a:off x="1981200" y="2547938"/>
          <a:ext cx="8153400" cy="1884362"/>
        </p:xfrm>
        <a:graphic>
          <a:graphicData uri="http://schemas.openxmlformats.org/drawingml/2006/table">
            <a:tbl>
              <a:tblPr firstCol="1">
                <a:tableStyleId>{5C22544A-7EE6-4342-B048-85BDC9FD1C3A}</a:tableStyleId>
              </a:tblPr>
              <a:tblGrid>
                <a:gridCol w="3200400">
                  <a:extLst>
                    <a:ext uri="{9D8B030D-6E8A-4147-A177-3AD203B41FA5}">
                      <a16:colId xmlns:a16="http://schemas.microsoft.com/office/drawing/2014/main" xmlns="" val="20000"/>
                    </a:ext>
                  </a:extLst>
                </a:gridCol>
                <a:gridCol w="4953000">
                  <a:extLst>
                    <a:ext uri="{9D8B030D-6E8A-4147-A177-3AD203B41FA5}">
                      <a16:colId xmlns:a16="http://schemas.microsoft.com/office/drawing/2014/main" xmlns="" val="20001"/>
                    </a:ext>
                  </a:extLst>
                </a:gridCol>
              </a:tblGrid>
              <a:tr h="9940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u="none" strike="noStrike" cap="none" normalizeH="0" baseline="0" dirty="0" err="1">
                          <a:ln>
                            <a:noFill/>
                          </a:ln>
                          <a:effectLst/>
                        </a:rPr>
                        <a:t>Hemostase</a:t>
                      </a:r>
                      <a:r>
                        <a:rPr kumimoji="0" lang="it-IT" sz="2400" u="none" strike="noStrike" cap="none" normalizeH="0" baseline="0" dirty="0">
                          <a:ln>
                            <a:noFill/>
                          </a:ln>
                          <a:effectLst/>
                        </a:rPr>
                        <a:t> </a:t>
                      </a:r>
                      <a:r>
                        <a:rPr kumimoji="0" lang="it-IT" sz="2400" u="none" strike="noStrike" cap="none" normalizeH="0" baseline="0" dirty="0" err="1">
                          <a:ln>
                            <a:noFill/>
                          </a:ln>
                          <a:effectLst/>
                        </a:rPr>
                        <a:t>MPH</a:t>
                      </a:r>
                      <a:r>
                        <a:rPr kumimoji="0" lang="it-IT" sz="2400" u="none" strike="noStrike" cap="none" normalizeH="0" baseline="30000" dirty="0" err="1">
                          <a:ln>
                            <a:noFill/>
                          </a:ln>
                          <a:effectLst/>
                        </a:rPr>
                        <a:t>®</a:t>
                      </a:r>
                      <a:endParaRPr kumimoji="0" lang="it-IT" sz="2400" u="none" strike="noStrike" cap="none" normalizeH="0" baseline="3000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dirty="0">
                          <a:ln>
                            <a:noFill/>
                          </a:ln>
                          <a:effectLst/>
                        </a:rPr>
                        <a:t>(</a:t>
                      </a:r>
                      <a:r>
                        <a:rPr kumimoji="0" lang="it-IT" sz="1600" u="none" strike="noStrike" cap="none" normalizeH="0" baseline="0" dirty="0" err="1">
                          <a:ln>
                            <a:noFill/>
                          </a:ln>
                          <a:effectLst/>
                        </a:rPr>
                        <a:t>Cryolife</a:t>
                      </a:r>
                      <a:r>
                        <a:rPr kumimoji="0" lang="it-IT" sz="1600" u="none" strike="noStrike" cap="none" normalizeH="0" baseline="0" dirty="0">
                          <a:ln>
                            <a:noFill/>
                          </a:ln>
                          <a:effectLst/>
                        </a:rPr>
                        <a:t> International </a:t>
                      </a:r>
                      <a:r>
                        <a:rPr kumimoji="0" lang="it-IT" sz="1600" u="none" strike="noStrike" cap="none" normalizeH="0" baseline="0" dirty="0" err="1">
                          <a:ln>
                            <a:noFill/>
                          </a:ln>
                          <a:effectLst/>
                        </a:rPr>
                        <a:t>Inc</a:t>
                      </a:r>
                      <a:r>
                        <a:rPr kumimoji="0" lang="it-IT" sz="1600" u="none" strike="noStrike" cap="none" normalizeH="0" baseline="0" dirty="0">
                          <a:ln>
                            <a:noFill/>
                          </a:ln>
                          <a:effectLst/>
                        </a:rPr>
                        <a:t> - USA)</a:t>
                      </a:r>
                      <a:endParaRPr kumimoji="0" lang="it-IT" sz="1600" b="0" i="0" u="none" strike="noStrike" cap="none" normalizeH="0" baseline="0" dirty="0">
                        <a:ln>
                          <a:noFill/>
                        </a:ln>
                        <a:solidFill>
                          <a:srgbClr val="333399"/>
                        </a:solidFill>
                        <a:effectLst/>
                        <a:latin typeface="Comic Sans MS" pitchFamily="66" charset="0"/>
                      </a:endParaRPr>
                    </a:p>
                  </a:txBody>
                  <a:tcPr marT="45737" marB="45737" anchor="ctr" horzOverflow="overflow"/>
                </a:tc>
                <a:tc rowSpan="2">
                  <a:txBody>
                    <a:bodyPr/>
                    <a:lstStyle/>
                    <a:p>
                      <a:pPr marL="0" marR="0" lvl="0" indent="0" algn="l" defTabSz="914400" rtl="0" eaLnBrk="1" fontAlgn="t" latinLnBrk="0" hangingPunct="1">
                        <a:lnSpc>
                          <a:spcPct val="100000"/>
                        </a:lnSpc>
                        <a:spcBef>
                          <a:spcPct val="50000"/>
                        </a:spcBef>
                        <a:spcAft>
                          <a:spcPct val="0"/>
                        </a:spcAft>
                        <a:buClrTx/>
                        <a:buSzTx/>
                        <a:buFont typeface="Wingdings" pitchFamily="2" charset="2"/>
                        <a:buChar char="ð"/>
                        <a:tabLst/>
                      </a:pPr>
                      <a:r>
                        <a:rPr kumimoji="0" lang="it-IT" sz="2400" u="none" strike="noStrike" cap="none" normalizeH="0" baseline="0" dirty="0">
                          <a:ln>
                            <a:noFill/>
                          </a:ln>
                          <a:effectLst/>
                        </a:rPr>
                        <a:t> </a:t>
                      </a:r>
                      <a:r>
                        <a:rPr kumimoji="0" lang="zh-CN" altLang="en-US" sz="2400" u="none" strike="noStrike" cap="none" normalizeH="0" baseline="0" dirty="0" smtClean="0">
                          <a:ln>
                            <a:noFill/>
                          </a:ln>
                          <a:effectLst/>
                        </a:rPr>
                        <a:t>即用</a:t>
                      </a:r>
                      <a:endParaRPr kumimoji="0" lang="it-IT" sz="2400" u="none" strike="noStrike" cap="none" normalizeH="0" baseline="0" dirty="0">
                        <a:ln>
                          <a:noFill/>
                        </a:ln>
                        <a:effectLst/>
                      </a:endParaRPr>
                    </a:p>
                    <a:p>
                      <a:pPr marL="0" marR="0" lvl="0" indent="0" algn="l" defTabSz="914400" rtl="0" eaLnBrk="1" fontAlgn="t" latinLnBrk="0" hangingPunct="1">
                        <a:lnSpc>
                          <a:spcPct val="100000"/>
                        </a:lnSpc>
                        <a:spcBef>
                          <a:spcPct val="50000"/>
                        </a:spcBef>
                        <a:spcAft>
                          <a:spcPct val="0"/>
                        </a:spcAft>
                        <a:buClrTx/>
                        <a:buSzTx/>
                        <a:buFont typeface="Wingdings" pitchFamily="2" charset="2"/>
                        <a:buChar char="ð"/>
                        <a:tabLst/>
                      </a:pPr>
                      <a:r>
                        <a:rPr kumimoji="0" lang="it-IT" sz="2400" u="none" strike="noStrike" cap="none" normalizeH="0" baseline="0" dirty="0">
                          <a:ln>
                            <a:noFill/>
                          </a:ln>
                          <a:effectLst/>
                        </a:rPr>
                        <a:t> </a:t>
                      </a:r>
                      <a:r>
                        <a:rPr kumimoji="0" lang="zh-CN" altLang="en-US" sz="2400" u="none" strike="noStrike" cap="none" normalizeH="0" baseline="0" dirty="0" smtClean="0">
                          <a:ln>
                            <a:noFill/>
                          </a:ln>
                          <a:effectLst/>
                        </a:rPr>
                        <a:t>止血效果中等</a:t>
                      </a:r>
                      <a:endParaRPr kumimoji="0" lang="it-IT" sz="2400" b="0" i="0" u="none" strike="noStrike" cap="none" normalizeH="0" baseline="0" dirty="0">
                        <a:ln>
                          <a:noFill/>
                        </a:ln>
                        <a:solidFill>
                          <a:schemeClr val="tx1"/>
                        </a:solidFill>
                        <a:effectLst/>
                        <a:latin typeface="Comic Sans MS" pitchFamily="66" charset="0"/>
                      </a:endParaRPr>
                    </a:p>
                  </a:txBody>
                  <a:tcPr marT="45737" marB="45737" anchor="ctr" horzOverflow="overflow"/>
                </a:tc>
                <a:extLst>
                  <a:ext uri="{0D108BD9-81ED-4DB2-BD59-A6C34878D82A}">
                    <a16:rowId xmlns:a16="http://schemas.microsoft.com/office/drawing/2014/main" xmlns="" val="10000"/>
                  </a:ext>
                </a:extLst>
              </a:tr>
              <a:tr h="8903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600" u="none" strike="noStrike" cap="none" normalizeH="0" baseline="0" dirty="0" err="1">
                          <a:ln>
                            <a:noFill/>
                          </a:ln>
                          <a:effectLst/>
                        </a:rPr>
                        <a:t>Emoxicel</a:t>
                      </a:r>
                      <a:endParaRPr kumimoji="0" lang="it-IT" sz="2600"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1" u="none" strike="noStrike" cap="none" normalizeH="0" baseline="0" dirty="0" err="1">
                          <a:ln>
                            <a:noFill/>
                          </a:ln>
                          <a:effectLst/>
                        </a:rPr>
                        <a:t>powder</a:t>
                      </a:r>
                      <a:endParaRPr kumimoji="0" lang="it-IT" sz="2000" b="0" i="1" u="none" strike="noStrike" cap="none" normalizeH="0" baseline="30000" dirty="0">
                        <a:ln>
                          <a:noFill/>
                        </a:ln>
                        <a:solidFill>
                          <a:schemeClr val="tx1"/>
                        </a:solidFill>
                        <a:effectLst/>
                        <a:latin typeface="Comic Sans MS" pitchFamily="66" charset="0"/>
                      </a:endParaRPr>
                    </a:p>
                  </a:txBody>
                  <a:tcPr marT="45737" marB="45737" anchor="ctr" horzOverflow="overflow"/>
                </a:tc>
                <a:tc vMerge="1">
                  <a:txBody>
                    <a:bodyPr/>
                    <a:lstStyle/>
                    <a:p>
                      <a:endParaRPr lang="it-IT"/>
                    </a:p>
                  </a:txBody>
                  <a:tcPr/>
                </a:tc>
                <a:extLst>
                  <a:ext uri="{0D108BD9-81ED-4DB2-BD59-A6C34878D82A}">
                    <a16:rowId xmlns:a16="http://schemas.microsoft.com/office/drawing/2014/main" xmlns="" val="10001"/>
                  </a:ext>
                </a:extLst>
              </a:tr>
            </a:tbl>
          </a:graphicData>
        </a:graphic>
      </p:graphicFrame>
      <p:sp>
        <p:nvSpPr>
          <p:cNvPr id="71693" name="Text Box 19"/>
          <p:cNvSpPr txBox="1">
            <a:spLocks noChangeArrowheads="1"/>
          </p:cNvSpPr>
          <p:nvPr/>
        </p:nvSpPr>
        <p:spPr bwMode="auto">
          <a:xfrm>
            <a:off x="8654320" y="287923"/>
            <a:ext cx="183896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mn-lt"/>
              </a:rPr>
              <a:t>植物源性生物制品</a:t>
            </a:r>
            <a:endParaRPr lang="zh-CN" altLang="en-US" sz="1600" b="1" dirty="0">
              <a:latin typeface="+mn-lt"/>
            </a:endParaRPr>
          </a:p>
        </p:txBody>
      </p:sp>
      <p:sp>
        <p:nvSpPr>
          <p:cNvPr id="95255" name="Text Box 23"/>
          <p:cNvSpPr txBox="1">
            <a:spLocks noChangeArrowheads="1"/>
          </p:cNvSpPr>
          <p:nvPr/>
        </p:nvSpPr>
        <p:spPr bwMode="auto">
          <a:xfrm>
            <a:off x="4026436" y="1810265"/>
            <a:ext cx="1111202" cy="646331"/>
          </a:xfrm>
          <a:prstGeom prst="rect">
            <a:avLst/>
          </a:prstGeom>
          <a:noFill/>
          <a:ln w="9525">
            <a:noFill/>
            <a:miter lim="800000"/>
            <a:headEnd/>
            <a:tailEnd/>
          </a:ln>
          <a:effectLst/>
        </p:spPr>
        <p:txBody>
          <a:bodyPr wrap="none">
            <a:spAutoFit/>
          </a:bodyPr>
          <a:lstStyle/>
          <a:p>
            <a:pPr algn="ctr">
              <a:spcBef>
                <a:spcPct val="50000"/>
              </a:spcBef>
              <a:defRPr/>
            </a:pPr>
            <a:r>
              <a:rPr lang="zh-CN" altLang="en-US" sz="3600" b="1" dirty="0" smtClean="0">
                <a:solidFill>
                  <a:srgbClr val="00CC00"/>
                </a:solidFill>
                <a:effectLst>
                  <a:outerShdw blurRad="38100" dist="38100" dir="2700000" algn="tl">
                    <a:srgbClr val="C0C0C0"/>
                  </a:outerShdw>
                </a:effectLst>
              </a:rPr>
              <a:t>优点</a:t>
            </a:r>
            <a:endParaRPr lang="it-IT" sz="3200" b="1" dirty="0">
              <a:solidFill>
                <a:srgbClr val="00CC00"/>
              </a:solidFill>
            </a:endParaRPr>
          </a:p>
        </p:txBody>
      </p:sp>
      <p:grpSp>
        <p:nvGrpSpPr>
          <p:cNvPr id="10" name="Group 17"/>
          <p:cNvGrpSpPr>
            <a:grpSpLocks/>
          </p:cNvGrpSpPr>
          <p:nvPr/>
        </p:nvGrpSpPr>
        <p:grpSpPr bwMode="auto">
          <a:xfrm>
            <a:off x="87316" y="114300"/>
            <a:ext cx="1143000" cy="685800"/>
            <a:chOff x="4944" y="3744"/>
            <a:chExt cx="720" cy="432"/>
          </a:xfrm>
        </p:grpSpPr>
        <p:sp>
          <p:nvSpPr>
            <p:cNvPr id="11"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mn-lt"/>
              </a:endParaRPr>
            </a:p>
          </p:txBody>
        </p:sp>
        <p:sp>
          <p:nvSpPr>
            <p:cNvPr id="12"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mn-lt"/>
                </a:rPr>
                <a:t>GEM</a:t>
              </a:r>
              <a:endParaRPr lang="en-GB" altLang="it-IT" sz="3600" u="sng">
                <a:solidFill>
                  <a:schemeClr val="bg1"/>
                </a:solidFill>
                <a:latin typeface="+mn-lt"/>
              </a:endParaRPr>
            </a:p>
          </p:txBody>
        </p:sp>
      </p:grpSp>
    </p:spTree>
    <p:extLst>
      <p:ext uri="{BB962C8B-B14F-4D97-AF65-F5344CB8AC3E}">
        <p14:creationId xmlns:p14="http://schemas.microsoft.com/office/powerpoint/2010/main" xmlns="" val="42089109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35"/>
          <p:cNvGraphicFramePr>
            <a:graphicFrameLocks noGrp="1"/>
          </p:cNvGraphicFramePr>
          <p:nvPr>
            <p:extLst>
              <p:ext uri="{D42A27DB-BD31-4B8C-83A1-F6EECF244321}">
                <p14:modId xmlns:p14="http://schemas.microsoft.com/office/powerpoint/2010/main" xmlns="" val="3495192819"/>
              </p:ext>
            </p:extLst>
          </p:nvPr>
        </p:nvGraphicFramePr>
        <p:xfrm>
          <a:off x="1153169" y="2172087"/>
          <a:ext cx="9325361" cy="1884362"/>
        </p:xfrm>
        <a:graphic>
          <a:graphicData uri="http://schemas.openxmlformats.org/drawingml/2006/table">
            <a:tbl>
              <a:tblPr firstCol="1">
                <a:tableStyleId>{5C22544A-7EE6-4342-B048-85BDC9FD1C3A}</a:tableStyleId>
              </a:tblPr>
              <a:tblGrid>
                <a:gridCol w="3200400">
                  <a:extLst>
                    <a:ext uri="{9D8B030D-6E8A-4147-A177-3AD203B41FA5}">
                      <a16:colId xmlns:a16="http://schemas.microsoft.com/office/drawing/2014/main" xmlns="" val="20000"/>
                    </a:ext>
                  </a:extLst>
                </a:gridCol>
                <a:gridCol w="6124961">
                  <a:extLst>
                    <a:ext uri="{9D8B030D-6E8A-4147-A177-3AD203B41FA5}">
                      <a16:colId xmlns:a16="http://schemas.microsoft.com/office/drawing/2014/main" xmlns="" val="20001"/>
                    </a:ext>
                  </a:extLst>
                </a:gridCol>
              </a:tblGrid>
              <a:tr h="9940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u="none" strike="noStrike" cap="none" normalizeH="0" baseline="0" dirty="0" err="1">
                          <a:ln>
                            <a:noFill/>
                          </a:ln>
                          <a:effectLst/>
                        </a:rPr>
                        <a:t>Hemostase</a:t>
                      </a:r>
                      <a:r>
                        <a:rPr kumimoji="0" lang="it-IT" sz="2400" u="none" strike="noStrike" cap="none" normalizeH="0" baseline="0" dirty="0">
                          <a:ln>
                            <a:noFill/>
                          </a:ln>
                          <a:effectLst/>
                        </a:rPr>
                        <a:t> </a:t>
                      </a:r>
                      <a:r>
                        <a:rPr kumimoji="0" lang="it-IT" sz="2400" u="none" strike="noStrike" cap="none" normalizeH="0" baseline="0" dirty="0" err="1">
                          <a:ln>
                            <a:noFill/>
                          </a:ln>
                          <a:effectLst/>
                        </a:rPr>
                        <a:t>MPH</a:t>
                      </a:r>
                      <a:r>
                        <a:rPr kumimoji="0" lang="it-IT" sz="2400" u="none" strike="noStrike" cap="none" normalizeH="0" baseline="30000" dirty="0" err="1">
                          <a:ln>
                            <a:noFill/>
                          </a:ln>
                          <a:effectLst/>
                        </a:rPr>
                        <a:t>®</a:t>
                      </a:r>
                      <a:endParaRPr kumimoji="0" lang="it-IT" sz="2400" u="none" strike="noStrike" cap="none" normalizeH="0" baseline="3000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dirty="0">
                          <a:ln>
                            <a:noFill/>
                          </a:ln>
                          <a:effectLst/>
                        </a:rPr>
                        <a:t>(</a:t>
                      </a:r>
                      <a:r>
                        <a:rPr kumimoji="0" lang="it-IT" sz="1600" u="none" strike="noStrike" cap="none" normalizeH="0" baseline="0" dirty="0" err="1">
                          <a:ln>
                            <a:noFill/>
                          </a:ln>
                          <a:effectLst/>
                        </a:rPr>
                        <a:t>Cryolife</a:t>
                      </a:r>
                      <a:r>
                        <a:rPr kumimoji="0" lang="it-IT" sz="1600" u="none" strike="noStrike" cap="none" normalizeH="0" baseline="0" dirty="0">
                          <a:ln>
                            <a:noFill/>
                          </a:ln>
                          <a:effectLst/>
                        </a:rPr>
                        <a:t> International </a:t>
                      </a:r>
                      <a:r>
                        <a:rPr kumimoji="0" lang="it-IT" sz="1600" u="none" strike="noStrike" cap="none" normalizeH="0" baseline="0" dirty="0" err="1">
                          <a:ln>
                            <a:noFill/>
                          </a:ln>
                          <a:effectLst/>
                        </a:rPr>
                        <a:t>Inc</a:t>
                      </a:r>
                      <a:r>
                        <a:rPr kumimoji="0" lang="it-IT" sz="1600" u="none" strike="noStrike" cap="none" normalizeH="0" baseline="0" dirty="0">
                          <a:ln>
                            <a:noFill/>
                          </a:ln>
                          <a:effectLst/>
                        </a:rPr>
                        <a:t> - USA)</a:t>
                      </a:r>
                      <a:endParaRPr kumimoji="0" lang="it-IT" sz="1600" b="0" i="0" u="none" strike="noStrike" cap="none" normalizeH="0" baseline="0" dirty="0">
                        <a:ln>
                          <a:noFill/>
                        </a:ln>
                        <a:solidFill>
                          <a:srgbClr val="333399"/>
                        </a:solidFill>
                        <a:effectLst/>
                        <a:latin typeface="Comic Sans MS" pitchFamily="66" charset="0"/>
                      </a:endParaRPr>
                    </a:p>
                  </a:txBody>
                  <a:tcPr marT="45737" marB="45737" anchor="ctr" horzOverflow="overflow"/>
                </a:tc>
                <a:tc rowSpan="2">
                  <a:txBody>
                    <a:bodyPr/>
                    <a:lstStyle/>
                    <a:p>
                      <a:pPr marL="271463" marR="0" lvl="0" indent="-271463" algn="l" defTabSz="914400" rtl="0" eaLnBrk="1" fontAlgn="base" latinLnBrk="0" hangingPunct="1">
                        <a:lnSpc>
                          <a:spcPct val="100000"/>
                        </a:lnSpc>
                        <a:spcBef>
                          <a:spcPct val="20000"/>
                        </a:spcBef>
                        <a:spcAft>
                          <a:spcPct val="0"/>
                        </a:spcAft>
                        <a:buClr>
                          <a:schemeClr val="tx1"/>
                        </a:buClr>
                        <a:buSzPct val="80000"/>
                        <a:buFont typeface="Wingdings" pitchFamily="2" charset="2"/>
                        <a:buChar char="ð"/>
                        <a:tabLst/>
                      </a:pPr>
                      <a:r>
                        <a:rPr kumimoji="0" lang="zh-CN" altLang="en-US" sz="2000" u="none" strike="noStrike" cap="none" normalizeH="0" baseline="0" dirty="0" smtClean="0">
                          <a:ln>
                            <a:noFill/>
                          </a:ln>
                          <a:effectLst/>
                        </a:rPr>
                        <a:t>不得在膨胀导致周围组织受压的部位应用</a:t>
                      </a:r>
                      <a:r>
                        <a:rPr kumimoji="0" lang="it-IT" sz="2000" u="none" strike="noStrike" cap="none" normalizeH="0" baseline="0" dirty="0">
                          <a:ln>
                            <a:noFill/>
                          </a:ln>
                          <a:effectLst/>
                        </a:rPr>
                        <a:t>	</a:t>
                      </a:r>
                    </a:p>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pPr>
                      <a:endParaRPr kumimoji="0" lang="it-IT" sz="20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Char char="ð"/>
                        <a:tabLst/>
                      </a:pPr>
                      <a:r>
                        <a:rPr kumimoji="0" lang="zh-CN" altLang="en-US" sz="2000" u="none" strike="noStrike" cap="none" normalizeH="0" baseline="0" dirty="0" smtClean="0">
                          <a:ln>
                            <a:noFill/>
                          </a:ln>
                          <a:effectLst/>
                        </a:rPr>
                        <a:t> 必须用于干燥部位</a:t>
                      </a:r>
                      <a:endParaRPr kumimoji="0" lang="it-IT" sz="2000" b="0" i="0" u="none" strike="noStrike" cap="none" normalizeH="0" baseline="0" dirty="0">
                        <a:ln>
                          <a:noFill/>
                        </a:ln>
                        <a:solidFill>
                          <a:schemeClr val="tx1"/>
                        </a:solidFill>
                        <a:effectLst/>
                        <a:latin typeface="Comic Sans MS" pitchFamily="66" charset="0"/>
                      </a:endParaRPr>
                    </a:p>
                  </a:txBody>
                  <a:tcPr marT="45737" marB="45737" anchor="ctr" horzOverflow="overflow"/>
                </a:tc>
                <a:extLst>
                  <a:ext uri="{0D108BD9-81ED-4DB2-BD59-A6C34878D82A}">
                    <a16:rowId xmlns:a16="http://schemas.microsoft.com/office/drawing/2014/main" xmlns="" val="10000"/>
                  </a:ext>
                </a:extLst>
              </a:tr>
              <a:tr h="8903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600" u="none" strike="noStrike" cap="none" normalizeH="0" baseline="0" dirty="0" err="1">
                          <a:ln>
                            <a:noFill/>
                          </a:ln>
                          <a:effectLst/>
                        </a:rPr>
                        <a:t>Emoxicel</a:t>
                      </a:r>
                      <a:endParaRPr kumimoji="0" lang="it-IT" sz="2600"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i="1" u="none" strike="noStrike" cap="none" normalizeH="0" baseline="0" dirty="0" err="1">
                          <a:ln>
                            <a:noFill/>
                          </a:ln>
                          <a:effectLst/>
                        </a:rPr>
                        <a:t>powder</a:t>
                      </a:r>
                      <a:endParaRPr kumimoji="0" lang="it-IT" sz="2200" b="0" i="1" u="none" strike="noStrike" cap="none" normalizeH="0" baseline="30000" dirty="0">
                        <a:ln>
                          <a:noFill/>
                        </a:ln>
                        <a:solidFill>
                          <a:schemeClr val="tx1"/>
                        </a:solidFill>
                        <a:effectLst/>
                        <a:latin typeface="Comic Sans MS" pitchFamily="66" charset="0"/>
                      </a:endParaRPr>
                    </a:p>
                  </a:txBody>
                  <a:tcPr marT="45737" marB="45737" anchor="ctr" horzOverflow="overflow"/>
                </a:tc>
                <a:tc vMerge="1">
                  <a:txBody>
                    <a:bodyPr/>
                    <a:lstStyle/>
                    <a:p>
                      <a:endParaRPr lang="it-IT"/>
                    </a:p>
                  </a:txBody>
                  <a:tcPr/>
                </a:tc>
                <a:extLst>
                  <a:ext uri="{0D108BD9-81ED-4DB2-BD59-A6C34878D82A}">
                    <a16:rowId xmlns:a16="http://schemas.microsoft.com/office/drawing/2014/main" xmlns="" val="10001"/>
                  </a:ext>
                </a:extLst>
              </a:tr>
            </a:tbl>
          </a:graphicData>
        </a:graphic>
      </p:graphicFrame>
      <p:sp>
        <p:nvSpPr>
          <p:cNvPr id="9" name="Rectangle 2"/>
          <p:cNvSpPr>
            <a:spLocks noChangeArrowheads="1"/>
          </p:cNvSpPr>
          <p:nvPr/>
        </p:nvSpPr>
        <p:spPr bwMode="auto">
          <a:xfrm>
            <a:off x="7922599" y="74613"/>
            <a:ext cx="4114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zh-CN" altLang="en-US" sz="1600" b="1" dirty="0" smtClean="0">
                <a:latin typeface="+mn-lt"/>
              </a:rPr>
              <a:t>植物源性生物制品</a:t>
            </a:r>
            <a:endParaRPr lang="zh-CN" altLang="en-US" sz="1600" b="1" dirty="0">
              <a:latin typeface="+mn-lt"/>
            </a:endParaRPr>
          </a:p>
        </p:txBody>
      </p:sp>
      <p:sp>
        <p:nvSpPr>
          <p:cNvPr id="10" name="Text Box 15"/>
          <p:cNvSpPr txBox="1">
            <a:spLocks noChangeArrowheads="1"/>
          </p:cNvSpPr>
          <p:nvPr/>
        </p:nvSpPr>
        <p:spPr bwMode="auto">
          <a:xfrm>
            <a:off x="3718164" y="1347572"/>
            <a:ext cx="1008609" cy="584775"/>
          </a:xfrm>
          <a:prstGeom prst="rect">
            <a:avLst/>
          </a:prstGeom>
          <a:noFill/>
          <a:ln w="9525">
            <a:noFill/>
            <a:miter lim="800000"/>
            <a:headEnd/>
            <a:tailEnd/>
          </a:ln>
          <a:effectLst/>
        </p:spPr>
        <p:txBody>
          <a:bodyPr wrap="none">
            <a:spAutoFit/>
          </a:bodyPr>
          <a:lstStyle/>
          <a:p>
            <a:pPr algn="ctr">
              <a:spcBef>
                <a:spcPct val="50000"/>
              </a:spcBef>
              <a:defRPr/>
            </a:pPr>
            <a:r>
              <a:rPr lang="zh-CN" altLang="en-US" sz="3200" b="1" dirty="0" smtClean="0">
                <a:solidFill>
                  <a:srgbClr val="FF3300"/>
                </a:solidFill>
                <a:effectLst>
                  <a:outerShdw blurRad="38100" dist="38100" dir="2700000" algn="tl">
                    <a:srgbClr val="C0C0C0"/>
                  </a:outerShdw>
                </a:effectLst>
              </a:rPr>
              <a:t>缺点</a:t>
            </a:r>
            <a:endParaRPr lang="it-IT" sz="3200" b="1" dirty="0">
              <a:solidFill>
                <a:srgbClr val="FF3300"/>
              </a:solidFill>
            </a:endParaRPr>
          </a:p>
        </p:txBody>
      </p:sp>
      <p:grpSp>
        <p:nvGrpSpPr>
          <p:cNvPr id="11" name="Group 17"/>
          <p:cNvGrpSpPr>
            <a:grpSpLocks/>
          </p:cNvGrpSpPr>
          <p:nvPr/>
        </p:nvGrpSpPr>
        <p:grpSpPr bwMode="auto">
          <a:xfrm>
            <a:off x="87316" y="114300"/>
            <a:ext cx="1143000" cy="685800"/>
            <a:chOff x="4944" y="3744"/>
            <a:chExt cx="720" cy="432"/>
          </a:xfrm>
        </p:grpSpPr>
        <p:sp>
          <p:nvSpPr>
            <p:cNvPr id="12"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mn-lt"/>
              </a:endParaRPr>
            </a:p>
          </p:txBody>
        </p:sp>
        <p:sp>
          <p:nvSpPr>
            <p:cNvPr id="13"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mn-lt"/>
                </a:rPr>
                <a:t>GEM</a:t>
              </a:r>
              <a:endParaRPr lang="en-GB" altLang="it-IT" sz="3600" u="sng">
                <a:solidFill>
                  <a:schemeClr val="bg1"/>
                </a:solidFill>
                <a:latin typeface="+mn-lt"/>
              </a:endParaRPr>
            </a:p>
          </p:txBody>
        </p:sp>
      </p:grpSp>
    </p:spTree>
    <p:extLst>
      <p:ext uri="{BB962C8B-B14F-4D97-AF65-F5344CB8AC3E}">
        <p14:creationId xmlns:p14="http://schemas.microsoft.com/office/powerpoint/2010/main" xmlns="" val="28339955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2668501" y="967946"/>
            <a:ext cx="4506875" cy="1015663"/>
          </a:xfrm>
          <a:prstGeom prst="rect">
            <a:avLst/>
          </a:prstGeom>
          <a:noFill/>
          <a:ln w="9525">
            <a:noFill/>
            <a:miter lim="800000"/>
            <a:headEnd/>
            <a:tailEnd/>
          </a:ln>
          <a:effectLst/>
        </p:spPr>
        <p:txBody>
          <a:bodyPr wrap="none">
            <a:spAutoFit/>
          </a:bodyPr>
          <a:lstStyle/>
          <a:p>
            <a:pPr algn="ctr">
              <a:spcBef>
                <a:spcPct val="50000"/>
              </a:spcBef>
              <a:defRPr/>
            </a:pPr>
            <a:r>
              <a:rPr lang="it-IT" sz="2400" b="1" dirty="0">
                <a:solidFill>
                  <a:srgbClr val="FF0000"/>
                </a:solidFill>
                <a:effectLst>
                  <a:outerShdw blurRad="38100" dist="38100" dir="2700000" algn="tl">
                    <a:srgbClr val="C0C0C0"/>
                  </a:outerShdw>
                </a:effectLst>
              </a:rPr>
              <a:t>GLUBRAN 2 </a:t>
            </a:r>
            <a:r>
              <a:rPr lang="it-IT" sz="2400" b="1" dirty="0" smtClean="0">
                <a:solidFill>
                  <a:srgbClr val="FF0000"/>
                </a:solidFill>
                <a:effectLst>
                  <a:outerShdw blurRad="38100" dist="38100" dir="2700000" algn="tl">
                    <a:srgbClr val="C0C0C0"/>
                  </a:outerShdw>
                </a:effectLst>
                <a:sym typeface="Wingdings" panose="05000000000000000000" pitchFamily="2" charset="2"/>
              </a:rPr>
              <a:t></a:t>
            </a:r>
            <a:r>
              <a:rPr lang="zh-CN" altLang="en-US" sz="2400" b="1" dirty="0" smtClean="0">
                <a:solidFill>
                  <a:srgbClr val="FF0000"/>
                </a:solidFill>
                <a:effectLst>
                  <a:outerShdw blurRad="38100" dist="38100" dir="2700000" algn="tl">
                    <a:srgbClr val="C0C0C0"/>
                  </a:outerShdw>
                </a:effectLst>
              </a:rPr>
              <a:t>植物源性生物制品</a:t>
            </a:r>
          </a:p>
          <a:p>
            <a:pPr algn="ctr">
              <a:spcBef>
                <a:spcPct val="50000"/>
              </a:spcBef>
              <a:defRPr/>
            </a:pPr>
            <a:endParaRPr lang="en-US" sz="2400" b="1" dirty="0">
              <a:solidFill>
                <a:srgbClr val="FF0000"/>
              </a:solidFill>
              <a:effectLst>
                <a:outerShdw blurRad="38100" dist="38100" dir="2700000" algn="tl">
                  <a:srgbClr val="C0C0C0"/>
                </a:outerShdw>
              </a:effectLst>
            </a:endParaRPr>
          </a:p>
        </p:txBody>
      </p:sp>
      <p:sp>
        <p:nvSpPr>
          <p:cNvPr id="73732" name="Text Box 6"/>
          <p:cNvSpPr txBox="1">
            <a:spLocks noChangeArrowheads="1"/>
          </p:cNvSpPr>
          <p:nvPr/>
        </p:nvSpPr>
        <p:spPr bwMode="auto">
          <a:xfrm>
            <a:off x="8621667" y="229283"/>
            <a:ext cx="183896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mn-lt"/>
              </a:rPr>
              <a:t>植物源性生物制品</a:t>
            </a:r>
            <a:endParaRPr lang="zh-CN" altLang="en-US" sz="1600" b="1" dirty="0">
              <a:latin typeface="+mn-lt"/>
            </a:endParaRPr>
          </a:p>
        </p:txBody>
      </p:sp>
      <p:graphicFrame>
        <p:nvGraphicFramePr>
          <p:cNvPr id="103431" name="Group 7"/>
          <p:cNvGraphicFramePr>
            <a:graphicFrameLocks noGrp="1"/>
          </p:cNvGraphicFramePr>
          <p:nvPr>
            <p:extLst>
              <p:ext uri="{D42A27DB-BD31-4B8C-83A1-F6EECF244321}">
                <p14:modId xmlns:p14="http://schemas.microsoft.com/office/powerpoint/2010/main" xmlns="" val="2591417928"/>
              </p:ext>
            </p:extLst>
          </p:nvPr>
        </p:nvGraphicFramePr>
        <p:xfrm>
          <a:off x="1546654" y="1429611"/>
          <a:ext cx="9360243" cy="5105400"/>
        </p:xfrm>
        <a:graphic>
          <a:graphicData uri="http://schemas.openxmlformats.org/drawingml/2006/table">
            <a:tbl>
              <a:tblPr bandCol="1">
                <a:tableStyleId>{8FD4443E-F989-4FC4-A0C8-D5A2AF1F390B}</a:tableStyleId>
              </a:tblPr>
              <a:tblGrid>
                <a:gridCol w="3733800">
                  <a:extLst>
                    <a:ext uri="{9D8B030D-6E8A-4147-A177-3AD203B41FA5}">
                      <a16:colId xmlns:a16="http://schemas.microsoft.com/office/drawing/2014/main" xmlns="" val="20000"/>
                    </a:ext>
                  </a:extLst>
                </a:gridCol>
                <a:gridCol w="5626443">
                  <a:extLst>
                    <a:ext uri="{9D8B030D-6E8A-4147-A177-3AD203B41FA5}">
                      <a16:colId xmlns:a16="http://schemas.microsoft.com/office/drawing/2014/main" xmlns="" val="20001"/>
                    </a:ext>
                  </a:extLst>
                </a:gridCol>
              </a:tblGrid>
              <a:tr h="5105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u="none" strike="noStrike" cap="none" normalizeH="0" baseline="0" dirty="0" smtClean="0">
                          <a:ln>
                            <a:noFill/>
                          </a:ln>
                          <a:effectLst/>
                        </a:rPr>
                        <a:t>植物源性生物制品</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4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4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400" u="none" strike="noStrike" cap="none" normalizeH="0" baseline="0" dirty="0">
                          <a:ln>
                            <a:noFill/>
                          </a:ln>
                          <a:effectLst/>
                        </a:rPr>
                        <a:t> </a:t>
                      </a:r>
                      <a:r>
                        <a:rPr kumimoji="0" lang="it-IT" sz="1400" u="none" strike="noStrike" cap="none" normalizeH="0" baseline="0" dirty="0">
                          <a:ln>
                            <a:noFill/>
                          </a:ln>
                          <a:effectLst/>
                        </a:rPr>
                        <a:t>  </a:t>
                      </a:r>
                      <a:r>
                        <a:rPr kumimoji="0" lang="zh-CN" altLang="en-US" sz="1400" u="none" strike="noStrike" cap="none" normalizeH="0" baseline="0" dirty="0" smtClean="0">
                          <a:ln>
                            <a:noFill/>
                          </a:ln>
                          <a:effectLst/>
                        </a:rPr>
                        <a:t>生物相容性</a:t>
                      </a:r>
                      <a:endParaRPr kumimoji="0" lang="en-GB" sz="18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800" u="none" strike="noStrike" cap="none" normalizeH="0" baseline="0" dirty="0">
                          <a:ln>
                            <a:noFill/>
                          </a:ln>
                          <a:effectLst/>
                        </a:rPr>
                        <a:t>  </a:t>
                      </a:r>
                      <a:r>
                        <a:rPr kumimoji="0" lang="zh-CN" altLang="en-US" sz="1400" u="none" strike="noStrike" cap="none" normalizeH="0" baseline="0" dirty="0" smtClean="0">
                          <a:ln>
                            <a:noFill/>
                          </a:ln>
                          <a:effectLst/>
                        </a:rPr>
                        <a:t>止血性</a:t>
                      </a:r>
                      <a:endParaRPr kumimoji="0" lang="en-GB" sz="14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8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u="none" strike="noStrike" cap="none" normalizeH="0" baseline="0" dirty="0">
                        <a:ln>
                          <a:noFill/>
                        </a:ln>
                        <a:effectLst/>
                      </a:endParaRPr>
                    </a:p>
                  </a:txBody>
                  <a:tcPr horzOverflow="overflow"/>
                </a:tc>
                <a:tc>
                  <a:txBody>
                    <a:bodyPr/>
                    <a:lstStyle/>
                    <a:p>
                      <a:pPr marL="0" marR="0" lvl="0" indent="0" algn="l" defTabSz="914400" rtl="0" eaLnBrk="1" fontAlgn="base" latinLnBrk="0" hangingPunct="1">
                        <a:lnSpc>
                          <a:spcPct val="100000"/>
                        </a:lnSpc>
                        <a:spcBef>
                          <a:spcPct val="35000"/>
                        </a:spcBef>
                        <a:spcAft>
                          <a:spcPct val="0"/>
                        </a:spcAft>
                        <a:buClrTx/>
                        <a:buSzTx/>
                        <a:buFontTx/>
                        <a:buNone/>
                        <a:tabLst/>
                      </a:pPr>
                      <a:r>
                        <a:rPr kumimoji="0" lang="en-GB" sz="1600" u="none" strike="noStrike" cap="none" normalizeH="0" baseline="0" dirty="0">
                          <a:ln>
                            <a:noFill/>
                          </a:ln>
                          <a:effectLst/>
                        </a:rPr>
                        <a:t> </a:t>
                      </a:r>
                      <a:endParaRPr kumimoji="0" lang="it-IT" sz="16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dirty="0">
                          <a:ln>
                            <a:noFill/>
                          </a:ln>
                          <a:effectLst>
                            <a:outerShdw blurRad="38100" dist="38100" dir="2700000" algn="tl">
                              <a:srgbClr val="C0C0C0"/>
                            </a:outerShdw>
                          </a:effectLst>
                        </a:rPr>
                        <a:t>GLUBRAN® 2</a:t>
                      </a:r>
                      <a:r>
                        <a:rPr kumimoji="0" lang="it-IT" sz="2400" u="none" strike="noStrike" cap="none" normalizeH="0" baseline="0" dirty="0">
                          <a:ln>
                            <a:noFill/>
                          </a:ln>
                          <a:effectLst>
                            <a:outerShdw blurRad="38100" dist="38100" dir="2700000" algn="tl">
                              <a:srgbClr val="C0C0C0"/>
                            </a:outerShdw>
                          </a:effectLst>
                        </a:rPr>
                        <a:t> </a:t>
                      </a:r>
                      <a:r>
                        <a:rPr kumimoji="0" lang="zh-CN" altLang="en-US" sz="2400" u="none" strike="noStrike" cap="none" normalizeH="0" baseline="0" dirty="0" smtClean="0">
                          <a:ln>
                            <a:noFill/>
                          </a:ln>
                          <a:effectLst>
                            <a:outerShdw blurRad="38100" dist="38100" dir="2700000" algn="tl">
                              <a:srgbClr val="C0C0C0"/>
                            </a:outerShdw>
                          </a:effectLst>
                        </a:rPr>
                        <a:t>还具有以下特性</a:t>
                      </a:r>
                      <a:r>
                        <a:rPr kumimoji="0" lang="en-GB" sz="2400" u="none" strike="noStrike" cap="none" normalizeH="0" baseline="0" dirty="0" smtClean="0">
                          <a:ln>
                            <a:noFill/>
                          </a:ln>
                          <a:effectLst/>
                        </a:rPr>
                        <a:t>:</a:t>
                      </a:r>
                      <a:endParaRPr kumimoji="0" lang="en-GB" sz="2400" u="none" strike="noStrike" cap="none" normalizeH="0" baseline="0" dirty="0">
                        <a:ln>
                          <a:noFill/>
                        </a:ln>
                        <a:effectLst/>
                      </a:endParaRPr>
                    </a:p>
                    <a:p>
                      <a:pPr marL="0" marR="0" lvl="0" indent="0" algn="l" defTabSz="914400" rtl="0" eaLnBrk="1" fontAlgn="base" latinLnBrk="0" hangingPunct="1">
                        <a:lnSpc>
                          <a:spcPct val="100000"/>
                        </a:lnSpc>
                        <a:spcBef>
                          <a:spcPct val="35000"/>
                        </a:spcBef>
                        <a:spcAft>
                          <a:spcPct val="0"/>
                        </a:spcAft>
                        <a:buClrTx/>
                        <a:buSzTx/>
                        <a:buFontTx/>
                        <a:buNone/>
                        <a:tabLst/>
                      </a:pPr>
                      <a:endParaRPr kumimoji="0" lang="it-IT" sz="1600" u="none" strike="noStrike" cap="none" normalizeH="0" baseline="0" dirty="0">
                        <a:ln>
                          <a:noFill/>
                        </a:ln>
                        <a:effectLst/>
                      </a:endParaRPr>
                    </a:p>
                    <a:p>
                      <a:pPr marL="0" marR="0" lvl="0" indent="0" algn="l" defTabSz="914400" rtl="0" eaLnBrk="1" fontAlgn="base" latinLnBrk="0" hangingPunct="1">
                        <a:lnSpc>
                          <a:spcPct val="100000"/>
                        </a:lnSpc>
                        <a:spcBef>
                          <a:spcPct val="35000"/>
                        </a:spcBef>
                        <a:spcAft>
                          <a:spcPct val="0"/>
                        </a:spcAft>
                        <a:buClrTx/>
                        <a:buSzTx/>
                        <a:buFontTx/>
                        <a:buNone/>
                        <a:tabLst/>
                      </a:pPr>
                      <a:endParaRPr kumimoji="0" lang="en-GB" sz="1600" u="none" strike="noStrike" cap="none" normalizeH="0" baseline="0" dirty="0">
                        <a:ln>
                          <a:noFill/>
                        </a:ln>
                        <a:effectLst/>
                      </a:endParaRPr>
                    </a:p>
                    <a:p>
                      <a:pPr marL="0" marR="0" lvl="0" indent="0" algn="l" defTabSz="914400" rtl="0" eaLnBrk="1" fontAlgn="base" latinLnBrk="0" hangingPunct="1">
                        <a:lnSpc>
                          <a:spcPct val="100000"/>
                        </a:lnSpc>
                        <a:spcBef>
                          <a:spcPct val="35000"/>
                        </a:spcBef>
                        <a:spcAft>
                          <a:spcPct val="0"/>
                        </a:spcAft>
                        <a:buClrTx/>
                        <a:buSzTx/>
                        <a:buFontTx/>
                        <a:buChar char="•"/>
                        <a:tabLst/>
                      </a:pPr>
                      <a:r>
                        <a:rPr kumimoji="0" lang="it-IT" sz="1800" u="none" strike="noStrike" cap="none" normalizeH="0" baseline="0" dirty="0">
                          <a:ln>
                            <a:noFill/>
                          </a:ln>
                          <a:effectLst/>
                        </a:rPr>
                        <a:t>  </a:t>
                      </a:r>
                      <a:r>
                        <a:rPr kumimoji="0" lang="it-IT" sz="1800" u="none" strike="noStrike" cap="none" normalizeH="0" baseline="0" dirty="0" smtClean="0">
                          <a:ln>
                            <a:noFill/>
                          </a:ln>
                          <a:effectLst/>
                        </a:rPr>
                        <a:t> </a:t>
                      </a:r>
                      <a:r>
                        <a:rPr kumimoji="0" lang="zh-CN" altLang="en-US" sz="1800" u="none" strike="noStrike" cap="none" normalizeH="0" baseline="0" dirty="0" smtClean="0">
                          <a:ln>
                            <a:noFill/>
                          </a:ln>
                          <a:effectLst/>
                        </a:rPr>
                        <a:t>粘合性好</a:t>
                      </a:r>
                      <a:endParaRPr kumimoji="0" lang="en-US" sz="1800" u="none" strike="noStrike" cap="none" normalizeH="0" baseline="0" dirty="0">
                        <a:ln>
                          <a:noFill/>
                        </a:ln>
                        <a:effectLst/>
                      </a:endParaRPr>
                    </a:p>
                    <a:p>
                      <a:pPr marL="0" marR="0" lvl="0" indent="0" algn="l" defTabSz="914400" rtl="0" eaLnBrk="1" fontAlgn="base" latinLnBrk="0" hangingPunct="1">
                        <a:lnSpc>
                          <a:spcPct val="100000"/>
                        </a:lnSpc>
                        <a:spcBef>
                          <a:spcPct val="35000"/>
                        </a:spcBef>
                        <a:spcAft>
                          <a:spcPct val="0"/>
                        </a:spcAft>
                        <a:buClrTx/>
                        <a:buSzTx/>
                        <a:buFontTx/>
                        <a:buChar char="•"/>
                        <a:tabLst/>
                      </a:pPr>
                      <a:r>
                        <a:rPr kumimoji="0" lang="en-US" sz="1800" u="none" strike="noStrike" cap="none" normalizeH="0" baseline="0" dirty="0">
                          <a:ln>
                            <a:noFill/>
                          </a:ln>
                          <a:effectLst/>
                        </a:rPr>
                        <a:t>   </a:t>
                      </a:r>
                      <a:r>
                        <a:rPr kumimoji="0" lang="zh-CN" altLang="en-US" sz="1800" u="none" strike="noStrike" cap="none" normalizeH="0" baseline="0" dirty="0" smtClean="0">
                          <a:ln>
                            <a:noFill/>
                          </a:ln>
                          <a:effectLst/>
                        </a:rPr>
                        <a:t>密封性</a:t>
                      </a:r>
                      <a:endParaRPr kumimoji="0" lang="en-US" sz="1800" u="none" strike="noStrike" cap="none" normalizeH="0" baseline="0" dirty="0">
                        <a:ln>
                          <a:noFill/>
                        </a:ln>
                        <a:effectLst/>
                      </a:endParaRPr>
                    </a:p>
                    <a:p>
                      <a:pPr marL="0" marR="0" lvl="0" indent="0" algn="l" defTabSz="914400" rtl="0" eaLnBrk="1" fontAlgn="base" latinLnBrk="0" hangingPunct="1">
                        <a:lnSpc>
                          <a:spcPct val="100000"/>
                        </a:lnSpc>
                        <a:spcBef>
                          <a:spcPct val="35000"/>
                        </a:spcBef>
                        <a:spcAft>
                          <a:spcPct val="0"/>
                        </a:spcAft>
                        <a:buClrTx/>
                        <a:buSzTx/>
                        <a:buFontTx/>
                        <a:buChar char="•"/>
                        <a:tabLst/>
                      </a:pPr>
                      <a:r>
                        <a:rPr kumimoji="0" lang="en-US" sz="1800" u="none" strike="noStrike" cap="none" normalizeH="0" baseline="0" dirty="0">
                          <a:ln>
                            <a:noFill/>
                          </a:ln>
                          <a:effectLst/>
                        </a:rPr>
                        <a:t>   </a:t>
                      </a:r>
                      <a:r>
                        <a:rPr kumimoji="0" lang="zh-CN" altLang="en-US" sz="1800" u="none" strike="noStrike" cap="none" normalizeH="0" baseline="0" dirty="0" smtClean="0">
                          <a:ln>
                            <a:noFill/>
                          </a:ln>
                          <a:effectLst/>
                        </a:rPr>
                        <a:t>用量最小</a:t>
                      </a:r>
                      <a:r>
                        <a:rPr kumimoji="0" lang="en-US" sz="1800" u="none" strike="noStrike" cap="none" normalizeH="0" baseline="0" dirty="0" smtClean="0">
                          <a:ln>
                            <a:noFill/>
                          </a:ln>
                          <a:effectLst/>
                        </a:rPr>
                        <a:t>(</a:t>
                      </a:r>
                      <a:r>
                        <a:rPr kumimoji="0" lang="en-US" sz="1800" u="none" strike="noStrike" cap="none" normalizeH="0" baseline="0" dirty="0" smtClean="0">
                          <a:ln>
                            <a:noFill/>
                          </a:ln>
                          <a:effectLst/>
                        </a:rPr>
                        <a:t>1 </a:t>
                      </a:r>
                      <a:r>
                        <a:rPr kumimoji="0" lang="zh-CN" altLang="en-US" sz="1800" u="none" strike="noStrike" cap="none" normalizeH="0" baseline="0" dirty="0" smtClean="0">
                          <a:ln>
                            <a:noFill/>
                          </a:ln>
                          <a:effectLst/>
                        </a:rPr>
                        <a:t>滴</a:t>
                      </a:r>
                      <a:r>
                        <a:rPr kumimoji="0" lang="en-US" altLang="zh-CN" sz="1800" u="none" strike="noStrike" cap="none" normalizeH="0" baseline="0" dirty="0" smtClean="0">
                          <a:ln>
                            <a:noFill/>
                          </a:ln>
                          <a:effectLst/>
                        </a:rPr>
                        <a:t>/</a:t>
                      </a:r>
                      <a:r>
                        <a:rPr kumimoji="0" lang="en-GB" sz="1800" u="none" strike="noStrike" cap="none" normalizeH="0" baseline="0" dirty="0" smtClean="0">
                          <a:ln>
                            <a:noFill/>
                          </a:ln>
                          <a:effectLst/>
                        </a:rPr>
                        <a:t>cm</a:t>
                      </a:r>
                      <a:r>
                        <a:rPr kumimoji="0" lang="en-GB" sz="1800" u="none" strike="noStrike" cap="none" normalizeH="0" baseline="30000" dirty="0" smtClean="0">
                          <a:ln>
                            <a:noFill/>
                          </a:ln>
                          <a:effectLst/>
                        </a:rPr>
                        <a:t>2</a:t>
                      </a:r>
                      <a:r>
                        <a:rPr kumimoji="0" lang="en-US" sz="1800" u="none" strike="noStrike" cap="none" normalizeH="0" baseline="0" dirty="0" smtClean="0">
                          <a:ln>
                            <a:noFill/>
                          </a:ln>
                          <a:effectLst/>
                        </a:rPr>
                        <a:t>)</a:t>
                      </a:r>
                      <a:endParaRPr kumimoji="0" lang="en-US" sz="1800" u="none" strike="noStrike" cap="none" normalizeH="0" baseline="0" dirty="0">
                        <a:ln>
                          <a:noFill/>
                        </a:ln>
                        <a:effectLst/>
                      </a:endParaRPr>
                    </a:p>
                  </a:txBody>
                  <a:tcPr horzOverflow="overflow">
                    <a:solidFill>
                      <a:srgbClr val="00B050"/>
                    </a:solidFill>
                  </a:tcPr>
                </a:tc>
                <a:extLst>
                  <a:ext uri="{0D108BD9-81ED-4DB2-BD59-A6C34878D82A}">
                    <a16:rowId xmlns:a16="http://schemas.microsoft.com/office/drawing/2014/main" xmlns="" val="10000"/>
                  </a:ext>
                </a:extLst>
              </a:tr>
            </a:tbl>
          </a:graphicData>
        </a:graphic>
      </p:graphicFrame>
      <p:grpSp>
        <p:nvGrpSpPr>
          <p:cNvPr id="8" name="Group 17"/>
          <p:cNvGrpSpPr>
            <a:grpSpLocks/>
          </p:cNvGrpSpPr>
          <p:nvPr/>
        </p:nvGrpSpPr>
        <p:grpSpPr bwMode="auto">
          <a:xfrm>
            <a:off x="87316" y="114300"/>
            <a:ext cx="1143000" cy="685800"/>
            <a:chOff x="4944" y="3744"/>
            <a:chExt cx="720" cy="432"/>
          </a:xfrm>
        </p:grpSpPr>
        <p:sp>
          <p:nvSpPr>
            <p:cNvPr id="9"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mn-lt"/>
              </a:endParaRPr>
            </a:p>
          </p:txBody>
        </p:sp>
        <p:sp>
          <p:nvSpPr>
            <p:cNvPr id="10"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mn-lt"/>
                </a:rPr>
                <a:t>GEM</a:t>
              </a:r>
              <a:endParaRPr lang="en-GB" altLang="it-IT" sz="3600" u="sng">
                <a:solidFill>
                  <a:schemeClr val="bg1"/>
                </a:solidFill>
                <a:latin typeface="+mn-lt"/>
              </a:endParaRPr>
            </a:p>
          </p:txBody>
        </p:sp>
      </p:grpSp>
    </p:spTree>
    <p:extLst>
      <p:ext uri="{BB962C8B-B14F-4D97-AF65-F5344CB8AC3E}">
        <p14:creationId xmlns:p14="http://schemas.microsoft.com/office/powerpoint/2010/main" xmlns="" val="28098617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4122855" y="1991991"/>
            <a:ext cx="1832553" cy="584775"/>
          </a:xfrm>
          <a:prstGeom prst="rect">
            <a:avLst/>
          </a:prstGeom>
          <a:noFill/>
          <a:ln w="9525">
            <a:noFill/>
            <a:miter lim="800000"/>
            <a:headEnd/>
            <a:tailEnd/>
          </a:ln>
          <a:effectLst/>
        </p:spPr>
        <p:txBody>
          <a:bodyPr wrap="none">
            <a:spAutoFit/>
          </a:bodyPr>
          <a:lstStyle/>
          <a:p>
            <a:pPr algn="ctr">
              <a:spcBef>
                <a:spcPct val="50000"/>
              </a:spcBef>
              <a:defRPr/>
            </a:pPr>
            <a:r>
              <a:rPr lang="zh-CN" altLang="en-US" sz="3200" b="1" dirty="0" smtClean="0">
                <a:solidFill>
                  <a:srgbClr val="FF0000"/>
                </a:solidFill>
                <a:effectLst>
                  <a:outerShdw blurRad="38100" dist="38100" dir="2700000" algn="tl">
                    <a:srgbClr val="C0C0C0"/>
                  </a:outerShdw>
                </a:effectLst>
              </a:rPr>
              <a:t>粗略价格</a:t>
            </a:r>
            <a:endParaRPr lang="it-IT" sz="3200" b="1" dirty="0">
              <a:solidFill>
                <a:srgbClr val="FF0000"/>
              </a:solidFill>
              <a:effectLst>
                <a:outerShdw blurRad="38100" dist="38100" dir="2700000" algn="tl">
                  <a:srgbClr val="C0C0C0"/>
                </a:outerShdw>
              </a:effectLst>
            </a:endParaRPr>
          </a:p>
        </p:txBody>
      </p:sp>
      <p:graphicFrame>
        <p:nvGraphicFramePr>
          <p:cNvPr id="104468" name="Group 20"/>
          <p:cNvGraphicFramePr>
            <a:graphicFrameLocks noGrp="1"/>
          </p:cNvGraphicFramePr>
          <p:nvPr>
            <p:extLst>
              <p:ext uri="{D42A27DB-BD31-4B8C-83A1-F6EECF244321}">
                <p14:modId xmlns:p14="http://schemas.microsoft.com/office/powerpoint/2010/main" xmlns="" val="715916975"/>
              </p:ext>
            </p:extLst>
          </p:nvPr>
        </p:nvGraphicFramePr>
        <p:xfrm>
          <a:off x="2895600" y="2822324"/>
          <a:ext cx="6400800" cy="2032000"/>
        </p:xfrm>
        <a:graphic>
          <a:graphicData uri="http://schemas.openxmlformats.org/drawingml/2006/table">
            <a:tbl>
              <a:tblPr firstCol="1">
                <a:tableStyleId>{5C22544A-7EE6-4342-B048-85BDC9FD1C3A}</a:tableStyleId>
              </a:tblPr>
              <a:tblGrid>
                <a:gridCol w="3048000">
                  <a:extLst>
                    <a:ext uri="{9D8B030D-6E8A-4147-A177-3AD203B41FA5}">
                      <a16:colId xmlns:a16="http://schemas.microsoft.com/office/drawing/2014/main" xmlns="" val="20000"/>
                    </a:ext>
                  </a:extLst>
                </a:gridCol>
                <a:gridCol w="3352800">
                  <a:extLst>
                    <a:ext uri="{9D8B030D-6E8A-4147-A177-3AD203B41FA5}">
                      <a16:colId xmlns:a16="http://schemas.microsoft.com/office/drawing/2014/main" xmlns="" val="20001"/>
                    </a:ext>
                  </a:extLst>
                </a:gridCol>
              </a:tblGrid>
              <a:tr h="1016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u="none" strike="noStrike" cap="none" normalizeH="0" baseline="0" dirty="0" err="1">
                          <a:ln>
                            <a:noFill/>
                          </a:ln>
                          <a:effectLst/>
                        </a:rPr>
                        <a:t>Hemostase</a:t>
                      </a:r>
                      <a:r>
                        <a:rPr kumimoji="0" lang="it-IT" sz="2400" u="none" strike="noStrike" cap="none" normalizeH="0" baseline="0" dirty="0">
                          <a:ln>
                            <a:noFill/>
                          </a:ln>
                          <a:effectLst/>
                        </a:rPr>
                        <a:t> </a:t>
                      </a:r>
                      <a:r>
                        <a:rPr kumimoji="0" lang="it-IT" sz="2400" u="none" strike="noStrike" cap="none" normalizeH="0" baseline="0" dirty="0" err="1">
                          <a:ln>
                            <a:noFill/>
                          </a:ln>
                          <a:effectLst/>
                        </a:rPr>
                        <a:t>MPH</a:t>
                      </a:r>
                      <a:r>
                        <a:rPr kumimoji="0" lang="it-IT" sz="2400" u="none" strike="noStrike" cap="none" normalizeH="0" baseline="30000" dirty="0" err="1">
                          <a:ln>
                            <a:noFill/>
                          </a:ln>
                          <a:effectLst/>
                        </a:rPr>
                        <a:t>®</a:t>
                      </a:r>
                      <a:endParaRPr kumimoji="0" lang="it-IT" sz="2400" u="none" strike="noStrike" cap="none" normalizeH="0" baseline="3000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dirty="0">
                          <a:ln>
                            <a:noFill/>
                          </a:ln>
                          <a:effectLst/>
                        </a:rPr>
                        <a:t>(</a:t>
                      </a:r>
                      <a:r>
                        <a:rPr kumimoji="0" lang="it-IT" sz="1600" u="none" strike="noStrike" cap="none" normalizeH="0" baseline="0" dirty="0" err="1">
                          <a:ln>
                            <a:noFill/>
                          </a:ln>
                          <a:effectLst/>
                        </a:rPr>
                        <a:t>Cryolife</a:t>
                      </a:r>
                      <a:r>
                        <a:rPr kumimoji="0" lang="it-IT" sz="1600" u="none" strike="noStrike" cap="none" normalizeH="0" baseline="0" dirty="0">
                          <a:ln>
                            <a:noFill/>
                          </a:ln>
                          <a:effectLst/>
                        </a:rPr>
                        <a:t> International </a:t>
                      </a:r>
                      <a:r>
                        <a:rPr kumimoji="0" lang="it-IT" sz="1600" u="none" strike="noStrike" cap="none" normalizeH="0" baseline="0" dirty="0" err="1">
                          <a:ln>
                            <a:noFill/>
                          </a:ln>
                          <a:effectLst/>
                        </a:rPr>
                        <a:t>Inc</a:t>
                      </a:r>
                      <a:r>
                        <a:rPr kumimoji="0" lang="it-IT" sz="1600" u="none" strike="noStrike" cap="none" normalizeH="0" baseline="0" dirty="0">
                          <a:ln>
                            <a:noFill/>
                          </a:ln>
                          <a:effectLst/>
                        </a:rPr>
                        <a:t> - USA)</a:t>
                      </a:r>
                      <a:endParaRPr kumimoji="0" lang="it-IT" sz="1600" b="0" i="0" u="none" strike="noStrike" cap="none" normalizeH="0" baseline="0" dirty="0">
                        <a:ln>
                          <a:noFill/>
                        </a:ln>
                        <a:solidFill>
                          <a:srgbClr val="333399"/>
                        </a:solidFill>
                        <a:effectLst/>
                        <a:latin typeface="Comic Sans MS" pitchFamily="66" charset="0"/>
                      </a:endParaRPr>
                    </a:p>
                  </a:txBody>
                  <a:tcPr anchor="ctr" horzOverflow="overflow"/>
                </a:tc>
                <a:tc>
                  <a:txBody>
                    <a:bodyPr/>
                    <a:lstStyle/>
                    <a:p>
                      <a:pPr marL="0" marR="0" lvl="0" indent="0" algn="ctr" defTabSz="914400" rtl="0" eaLnBrk="1" fontAlgn="t" latinLnBrk="0" hangingPunct="1">
                        <a:lnSpc>
                          <a:spcPct val="100000"/>
                        </a:lnSpc>
                        <a:spcBef>
                          <a:spcPct val="20000"/>
                        </a:spcBef>
                        <a:spcAft>
                          <a:spcPct val="0"/>
                        </a:spcAft>
                        <a:buClr>
                          <a:schemeClr val="bg2"/>
                        </a:buClr>
                        <a:buSzTx/>
                        <a:buFont typeface="Wingdings" pitchFamily="2" charset="2"/>
                        <a:buNone/>
                        <a:tabLst/>
                      </a:pPr>
                      <a:r>
                        <a:rPr kumimoji="0" lang="it-IT" sz="2000" u="none" strike="noStrike" cap="none" normalizeH="0" baseline="0" dirty="0">
                          <a:ln>
                            <a:noFill/>
                          </a:ln>
                          <a:effectLst/>
                        </a:rPr>
                        <a:t>~ € </a:t>
                      </a:r>
                      <a:r>
                        <a:rPr kumimoji="0" lang="it-IT" sz="2000" u="none" strike="noStrike" cap="none" normalizeH="0" baseline="0" dirty="0" smtClean="0">
                          <a:ln>
                            <a:noFill/>
                          </a:ln>
                          <a:effectLst/>
                        </a:rPr>
                        <a:t>105.00/1gr</a:t>
                      </a:r>
                      <a:endParaRPr kumimoji="0" lang="it-IT" sz="2000" u="none" strike="noStrike" cap="none" normalizeH="0" baseline="0" dirty="0">
                        <a:ln>
                          <a:noFill/>
                        </a:ln>
                        <a:effectLst/>
                      </a:endParaRPr>
                    </a:p>
                    <a:p>
                      <a:pPr marL="0" marR="0" lvl="0" indent="0" algn="ctr" defTabSz="914400" rtl="0" eaLnBrk="1" fontAlgn="t" latinLnBrk="0" hangingPunct="1">
                        <a:lnSpc>
                          <a:spcPct val="100000"/>
                        </a:lnSpc>
                        <a:spcBef>
                          <a:spcPct val="20000"/>
                        </a:spcBef>
                        <a:spcAft>
                          <a:spcPct val="0"/>
                        </a:spcAft>
                        <a:buClr>
                          <a:schemeClr val="bg2"/>
                        </a:buClr>
                        <a:buSzTx/>
                        <a:buFont typeface="Wingdings" pitchFamily="2" charset="2"/>
                        <a:buNone/>
                        <a:tabLst/>
                      </a:pPr>
                      <a:r>
                        <a:rPr kumimoji="0" lang="it-IT" sz="2000" u="none" strike="noStrike" cap="none" normalizeH="0" baseline="0" dirty="0">
                          <a:ln>
                            <a:noFill/>
                          </a:ln>
                          <a:effectLst/>
                        </a:rPr>
                        <a:t>~ € </a:t>
                      </a:r>
                      <a:r>
                        <a:rPr kumimoji="0" lang="it-IT" sz="2000" u="none" strike="noStrike" cap="none" normalizeH="0" baseline="0" dirty="0" smtClean="0">
                          <a:ln>
                            <a:noFill/>
                          </a:ln>
                          <a:effectLst/>
                        </a:rPr>
                        <a:t>195.00/3gr</a:t>
                      </a:r>
                      <a:endParaRPr kumimoji="0" lang="it-IT" sz="2000" b="0" i="0" u="none" strike="noStrike" cap="none" normalizeH="0" baseline="0" dirty="0">
                        <a:ln>
                          <a:noFill/>
                        </a:ln>
                        <a:solidFill>
                          <a:srgbClr val="333399"/>
                        </a:solidFill>
                        <a:effectLst/>
                        <a:latin typeface="Comic Sans MS" pitchFamily="66" charset="0"/>
                        <a:cs typeface="Arial" pitchFamily="34" charset="0"/>
                      </a:endParaRPr>
                    </a:p>
                  </a:txBody>
                  <a:tcPr anchor="ctr" horzOverflow="overflow"/>
                </a:tc>
                <a:extLst>
                  <a:ext uri="{0D108BD9-81ED-4DB2-BD59-A6C34878D82A}">
                    <a16:rowId xmlns:a16="http://schemas.microsoft.com/office/drawing/2014/main" xmlns="" val="10000"/>
                  </a:ext>
                </a:extLst>
              </a:tr>
              <a:tr h="1016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600" u="none" strike="noStrike" cap="none" normalizeH="0" baseline="0" dirty="0" err="1">
                          <a:ln>
                            <a:noFill/>
                          </a:ln>
                          <a:effectLst/>
                        </a:rPr>
                        <a:t>Emoxicel</a:t>
                      </a:r>
                      <a:endParaRPr kumimoji="0" lang="it-IT" sz="2600"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u="none" strike="noStrike" cap="none" normalizeH="0" baseline="0" dirty="0" err="1">
                          <a:ln>
                            <a:noFill/>
                          </a:ln>
                          <a:effectLst/>
                        </a:rPr>
                        <a:t>powder</a:t>
                      </a:r>
                      <a:endParaRPr kumimoji="0" lang="it-IT" sz="2000" b="0" i="0" u="none" strike="noStrike" cap="none" normalizeH="0" baseline="30000" dirty="0">
                        <a:ln>
                          <a:noFill/>
                        </a:ln>
                        <a:solidFill>
                          <a:schemeClr val="tx1"/>
                        </a:solidFill>
                        <a:effectLst/>
                        <a:latin typeface="Comic Sans MS" pitchFamily="66" charset="0"/>
                      </a:endParaRPr>
                    </a:p>
                  </a:txBody>
                  <a:tcPr anchor="ctr" horzOverflow="overflow"/>
                </a:tc>
                <a:tc>
                  <a:txBody>
                    <a:bodyPr/>
                    <a:lstStyle/>
                    <a:p>
                      <a:pPr marL="0" marR="0" lvl="0" indent="0" algn="ctr" defTabSz="914400" rtl="0" eaLnBrk="1" fontAlgn="t" latinLnBrk="0" hangingPunct="1">
                        <a:lnSpc>
                          <a:spcPct val="100000"/>
                        </a:lnSpc>
                        <a:spcBef>
                          <a:spcPct val="20000"/>
                        </a:spcBef>
                        <a:spcAft>
                          <a:spcPct val="0"/>
                        </a:spcAft>
                        <a:buClr>
                          <a:schemeClr val="bg2"/>
                        </a:buClr>
                        <a:buSzTx/>
                        <a:buFont typeface="Wingdings" pitchFamily="2" charset="2"/>
                        <a:buNone/>
                        <a:tabLst/>
                      </a:pPr>
                      <a:r>
                        <a:rPr kumimoji="0" lang="it-IT" sz="2000" u="none" strike="noStrike" cap="none" normalizeH="0" baseline="0" dirty="0">
                          <a:ln>
                            <a:noFill/>
                          </a:ln>
                          <a:effectLst/>
                        </a:rPr>
                        <a:t>~ € </a:t>
                      </a:r>
                      <a:r>
                        <a:rPr kumimoji="0" lang="it-IT" sz="2000" u="none" strike="noStrike" cap="none" normalizeH="0" baseline="0" dirty="0" smtClean="0">
                          <a:ln>
                            <a:noFill/>
                          </a:ln>
                          <a:effectLst/>
                        </a:rPr>
                        <a:t>11.00/</a:t>
                      </a:r>
                      <a:r>
                        <a:rPr kumimoji="0" lang="zh-CN" altLang="en-US" sz="2000" u="none" strike="noStrike" cap="none" normalizeH="0" baseline="0" dirty="0" smtClean="0">
                          <a:ln>
                            <a:noFill/>
                          </a:ln>
                          <a:effectLst/>
                        </a:rPr>
                        <a:t>小瓶</a:t>
                      </a:r>
                      <a:endParaRPr kumimoji="0" lang="it-IT" sz="2000" u="none" strike="noStrike" cap="none" normalizeH="0" baseline="0" dirty="0">
                        <a:ln>
                          <a:noFill/>
                        </a:ln>
                        <a:effectLst/>
                      </a:endParaRPr>
                    </a:p>
                  </a:txBody>
                  <a:tcPr anchor="ctr" horzOverflow="overflow"/>
                </a:tc>
                <a:extLst>
                  <a:ext uri="{0D108BD9-81ED-4DB2-BD59-A6C34878D82A}">
                    <a16:rowId xmlns:a16="http://schemas.microsoft.com/office/drawing/2014/main" xmlns="" val="10001"/>
                  </a:ext>
                </a:extLst>
              </a:tr>
            </a:tbl>
          </a:graphicData>
        </a:graphic>
      </p:graphicFrame>
      <p:sp>
        <p:nvSpPr>
          <p:cNvPr id="74767" name="Text Box 17"/>
          <p:cNvSpPr txBox="1">
            <a:spLocks noChangeArrowheads="1"/>
          </p:cNvSpPr>
          <p:nvPr/>
        </p:nvSpPr>
        <p:spPr bwMode="auto">
          <a:xfrm>
            <a:off x="8593882" y="287923"/>
            <a:ext cx="183896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mn-lt"/>
              </a:rPr>
              <a:t>植物源性生物制品</a:t>
            </a:r>
            <a:endParaRPr lang="zh-CN" altLang="en-US" sz="1600" b="1" dirty="0">
              <a:latin typeface="+mn-lt"/>
            </a:endParaRPr>
          </a:p>
        </p:txBody>
      </p:sp>
      <p:grpSp>
        <p:nvGrpSpPr>
          <p:cNvPr id="8" name="Group 17"/>
          <p:cNvGrpSpPr>
            <a:grpSpLocks/>
          </p:cNvGrpSpPr>
          <p:nvPr/>
        </p:nvGrpSpPr>
        <p:grpSpPr bwMode="auto">
          <a:xfrm>
            <a:off x="87316" y="114300"/>
            <a:ext cx="1143000" cy="685800"/>
            <a:chOff x="4944" y="3744"/>
            <a:chExt cx="720" cy="432"/>
          </a:xfrm>
        </p:grpSpPr>
        <p:sp>
          <p:nvSpPr>
            <p:cNvPr id="9"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mn-lt"/>
              </a:endParaRPr>
            </a:p>
          </p:txBody>
        </p:sp>
        <p:sp>
          <p:nvSpPr>
            <p:cNvPr id="10"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mn-lt"/>
                </a:rPr>
                <a:t>GEM</a:t>
              </a:r>
              <a:endParaRPr lang="en-GB" altLang="it-IT" sz="3600" u="sng">
                <a:solidFill>
                  <a:schemeClr val="bg1"/>
                </a:solidFill>
                <a:latin typeface="+mn-lt"/>
              </a:endParaRPr>
            </a:p>
          </p:txBody>
        </p:sp>
      </p:grpSp>
    </p:spTree>
    <p:extLst>
      <p:ext uri="{BB962C8B-B14F-4D97-AF65-F5344CB8AC3E}">
        <p14:creationId xmlns:p14="http://schemas.microsoft.com/office/powerpoint/2010/main" xmlns="" val="34490116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descr="www.gemitaly.it"/>
          <p:cNvSpPr txBox="1">
            <a:spLocks noChangeArrowheads="1"/>
          </p:cNvSpPr>
          <p:nvPr/>
        </p:nvSpPr>
        <p:spPr bwMode="auto">
          <a:xfrm>
            <a:off x="4946894" y="5826125"/>
            <a:ext cx="4257191"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it-IT" sz="1200" b="1">
                <a:solidFill>
                  <a:srgbClr val="24A885"/>
                </a:solidFill>
                <a:latin typeface="Arial" panose="020B0604020202020204" pitchFamily="34" charset="0"/>
              </a:rPr>
              <a:t> </a:t>
            </a:r>
            <a:r>
              <a:rPr lang="it-IT" altLang="it-IT" sz="1400" b="1">
                <a:solidFill>
                  <a:srgbClr val="24A885"/>
                </a:solidFill>
                <a:latin typeface="Arial" panose="020B0604020202020204" pitchFamily="34" charset="0"/>
              </a:rPr>
              <a:t>GEM S.r.l.</a:t>
            </a:r>
          </a:p>
          <a:p>
            <a:pPr algn="just" eaLnBrk="1" hangingPunct="1">
              <a:spcBef>
                <a:spcPct val="0"/>
              </a:spcBef>
              <a:buFontTx/>
              <a:buNone/>
            </a:pPr>
            <a:r>
              <a:rPr lang="it-IT" altLang="it-IT" sz="1200">
                <a:solidFill>
                  <a:srgbClr val="24A885"/>
                </a:solidFill>
                <a:latin typeface="Arial" panose="020B0604020202020204" pitchFamily="34" charset="0"/>
              </a:rPr>
              <a:t>Via dei Campi, 2 – PO Box 427 – 55049 Viareggio (LU) Italy</a:t>
            </a:r>
          </a:p>
          <a:p>
            <a:pPr algn="just" eaLnBrk="1" hangingPunct="1">
              <a:spcBef>
                <a:spcPct val="0"/>
              </a:spcBef>
              <a:buFontTx/>
              <a:buNone/>
            </a:pPr>
            <a:r>
              <a:rPr lang="it-IT" altLang="it-IT" sz="1200">
                <a:solidFill>
                  <a:srgbClr val="24A885"/>
                </a:solidFill>
                <a:latin typeface="Arial" panose="020B0604020202020204" pitchFamily="34" charset="0"/>
              </a:rPr>
              <a:t>Tel.  +39  0584  389784/391388      Fax  +39  0584  397904</a:t>
            </a:r>
          </a:p>
          <a:p>
            <a:pPr algn="just" eaLnBrk="1" hangingPunct="1">
              <a:spcBef>
                <a:spcPct val="0"/>
              </a:spcBef>
              <a:buFontTx/>
              <a:buNone/>
            </a:pPr>
            <a:r>
              <a:rPr lang="it-IT" altLang="it-IT" sz="1200">
                <a:solidFill>
                  <a:srgbClr val="24A885"/>
                </a:solidFill>
                <a:latin typeface="Arial" panose="020B0604020202020204" pitchFamily="34" charset="0"/>
              </a:rPr>
              <a:t> Web:    www.gemitaly.it                 E-Mail:   info@gemitaly.it</a:t>
            </a:r>
            <a:endParaRPr lang="en-GB" altLang="it-IT" sz="1200">
              <a:solidFill>
                <a:srgbClr val="24A885"/>
              </a:solidFill>
              <a:latin typeface="Arial" panose="020B0604020202020204" pitchFamily="34" charset="0"/>
            </a:endParaRPr>
          </a:p>
        </p:txBody>
      </p:sp>
      <p:grpSp>
        <p:nvGrpSpPr>
          <p:cNvPr id="117764" name="Group 4"/>
          <p:cNvGrpSpPr>
            <a:grpSpLocks/>
          </p:cNvGrpSpPr>
          <p:nvPr/>
        </p:nvGrpSpPr>
        <p:grpSpPr bwMode="auto">
          <a:xfrm>
            <a:off x="9285289" y="5927726"/>
            <a:ext cx="1341437" cy="701675"/>
            <a:chOff x="4889" y="3734"/>
            <a:chExt cx="845" cy="442"/>
          </a:xfrm>
        </p:grpSpPr>
        <p:sp>
          <p:nvSpPr>
            <p:cNvPr id="117775" name="Rectangle 5"/>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4000" u="sng">
                <a:solidFill>
                  <a:schemeClr val="bg1"/>
                </a:solidFill>
                <a:latin typeface="Arial" panose="020B0604020202020204" pitchFamily="34" charset="0"/>
              </a:endParaRPr>
            </a:p>
          </p:txBody>
        </p:sp>
        <p:sp>
          <p:nvSpPr>
            <p:cNvPr id="117776" name="Text Box 6"/>
            <p:cNvSpPr txBox="1">
              <a:spLocks noChangeArrowheads="1"/>
            </p:cNvSpPr>
            <p:nvPr/>
          </p:nvSpPr>
          <p:spPr bwMode="auto">
            <a:xfrm>
              <a:off x="4889" y="3734"/>
              <a:ext cx="845"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4000" u="sng">
                  <a:solidFill>
                    <a:schemeClr val="bg1"/>
                  </a:solidFill>
                  <a:latin typeface="Arial" panose="020B0604020202020204" pitchFamily="34" charset="0"/>
                </a:rPr>
                <a:t>GEM</a:t>
              </a:r>
              <a:endParaRPr lang="en-GB" altLang="it-IT" sz="4000" u="sng">
                <a:solidFill>
                  <a:schemeClr val="bg1"/>
                </a:solidFill>
                <a:latin typeface="Arial" panose="020B0604020202020204" pitchFamily="34" charset="0"/>
              </a:endParaRPr>
            </a:p>
          </p:txBody>
        </p:sp>
      </p:grpSp>
      <p:grpSp>
        <p:nvGrpSpPr>
          <p:cNvPr id="117765" name="Group 16"/>
          <p:cNvGrpSpPr>
            <a:grpSpLocks/>
          </p:cNvGrpSpPr>
          <p:nvPr/>
        </p:nvGrpSpPr>
        <p:grpSpPr bwMode="auto">
          <a:xfrm>
            <a:off x="1524000" y="0"/>
            <a:ext cx="9144000" cy="1295400"/>
            <a:chOff x="3" y="-13"/>
            <a:chExt cx="5760" cy="816"/>
          </a:xfrm>
        </p:grpSpPr>
        <p:grpSp>
          <p:nvGrpSpPr>
            <p:cNvPr id="117768" name="Group 17"/>
            <p:cNvGrpSpPr>
              <a:grpSpLocks/>
            </p:cNvGrpSpPr>
            <p:nvPr/>
          </p:nvGrpSpPr>
          <p:grpSpPr bwMode="auto">
            <a:xfrm>
              <a:off x="3" y="-13"/>
              <a:ext cx="5760" cy="816"/>
              <a:chOff x="3" y="-13"/>
              <a:chExt cx="5760" cy="816"/>
            </a:xfrm>
          </p:grpSpPr>
          <p:sp>
            <p:nvSpPr>
              <p:cNvPr id="117773" name="Rectangle 18"/>
              <p:cNvSpPr>
                <a:spLocks noChangeArrowheads="1"/>
              </p:cNvSpPr>
              <p:nvPr/>
            </p:nvSpPr>
            <p:spPr bwMode="auto">
              <a:xfrm>
                <a:off x="3" y="-13"/>
                <a:ext cx="5760" cy="816"/>
              </a:xfrm>
              <a:prstGeom prst="rect">
                <a:avLst/>
              </a:prstGeom>
              <a:solidFill>
                <a:srgbClr val="22BEB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4400" b="1">
                    <a:solidFill>
                      <a:schemeClr val="bg1"/>
                    </a:solidFill>
                  </a:rPr>
                  <a:t>GLUBRAN</a:t>
                </a:r>
                <a:r>
                  <a:rPr lang="it-IT" altLang="it-IT" sz="2800" b="1" baseline="54000">
                    <a:solidFill>
                      <a:schemeClr val="bg1"/>
                    </a:solidFill>
                    <a:cs typeface="Times New Roman" panose="02020603050405020304" pitchFamily="18" charset="0"/>
                  </a:rPr>
                  <a:t>®</a:t>
                </a:r>
                <a:r>
                  <a:rPr lang="it-IT" altLang="it-IT" sz="4400" b="1">
                    <a:solidFill>
                      <a:schemeClr val="bg1"/>
                    </a:solidFill>
                  </a:rPr>
                  <a:t> 2</a:t>
                </a:r>
                <a:endParaRPr lang="en-GB" altLang="it-IT" sz="4400" b="1">
                  <a:solidFill>
                    <a:schemeClr val="bg1"/>
                  </a:solidFill>
                </a:endParaRPr>
              </a:p>
            </p:txBody>
          </p:sp>
          <p:sp>
            <p:nvSpPr>
              <p:cNvPr id="117774" name="AutoShape 19"/>
              <p:cNvSpPr>
                <a:spLocks noChangeArrowheads="1"/>
              </p:cNvSpPr>
              <p:nvPr/>
            </p:nvSpPr>
            <p:spPr bwMode="auto">
              <a:xfrm>
                <a:off x="1680" y="83"/>
                <a:ext cx="2400" cy="624"/>
              </a:xfrm>
              <a:prstGeom prst="flowChartTerminator">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it-IT" altLang="it-IT" sz="2400">
                  <a:solidFill>
                    <a:schemeClr val="bg1"/>
                  </a:solidFill>
                </a:endParaRPr>
              </a:p>
            </p:txBody>
          </p:sp>
        </p:grpSp>
        <p:sp>
          <p:nvSpPr>
            <p:cNvPr id="117769" name="Text Box 20"/>
            <p:cNvSpPr txBox="1">
              <a:spLocks noChangeArrowheads="1"/>
            </p:cNvSpPr>
            <p:nvPr/>
          </p:nvSpPr>
          <p:spPr bwMode="auto">
            <a:xfrm>
              <a:off x="4655" y="570"/>
              <a:ext cx="91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400">
                  <a:solidFill>
                    <a:schemeClr val="bg1"/>
                  </a:solidFill>
                  <a:latin typeface="Arial" panose="020B0604020202020204" pitchFamily="34" charset="0"/>
                </a:rPr>
                <a:t>info@gemitaly.it</a:t>
              </a:r>
              <a:endParaRPr lang="en-GB" altLang="it-IT" sz="1400">
                <a:solidFill>
                  <a:schemeClr val="bg1"/>
                </a:solidFill>
                <a:latin typeface="Arial" panose="020B0604020202020204" pitchFamily="34" charset="0"/>
              </a:endParaRPr>
            </a:p>
          </p:txBody>
        </p:sp>
        <p:sp>
          <p:nvSpPr>
            <p:cNvPr id="117770" name="Text Box 21"/>
            <p:cNvSpPr txBox="1">
              <a:spLocks noChangeArrowheads="1"/>
            </p:cNvSpPr>
            <p:nvPr/>
          </p:nvSpPr>
          <p:spPr bwMode="auto">
            <a:xfrm>
              <a:off x="308" y="284"/>
              <a:ext cx="66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2400">
                  <a:solidFill>
                    <a:schemeClr val="bg1"/>
                  </a:solidFill>
                  <a:latin typeface="Frugal Sans" pitchFamily="2" charset="0"/>
                </a:rPr>
                <a:t>CC</a:t>
              </a:r>
              <a:endParaRPr lang="en-GB" altLang="it-IT" sz="2400">
                <a:solidFill>
                  <a:schemeClr val="bg1"/>
                </a:solidFill>
                <a:latin typeface="Frugal Sans" pitchFamily="2" charset="0"/>
              </a:endParaRPr>
            </a:p>
          </p:txBody>
        </p:sp>
        <p:sp>
          <p:nvSpPr>
            <p:cNvPr id="117771" name="Text Box 22"/>
            <p:cNvSpPr txBox="1">
              <a:spLocks noChangeArrowheads="1"/>
            </p:cNvSpPr>
            <p:nvPr/>
          </p:nvSpPr>
          <p:spPr bwMode="auto">
            <a:xfrm>
              <a:off x="462" y="249"/>
              <a:ext cx="45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2400">
                  <a:solidFill>
                    <a:schemeClr val="bg1"/>
                  </a:solidFill>
                </a:rPr>
                <a:t>-</a:t>
              </a:r>
              <a:endParaRPr lang="en-GB" altLang="it-IT" sz="2400">
                <a:solidFill>
                  <a:schemeClr val="bg1"/>
                </a:solidFill>
              </a:endParaRPr>
            </a:p>
          </p:txBody>
        </p:sp>
        <p:sp>
          <p:nvSpPr>
            <p:cNvPr id="117772" name="Text Box 23"/>
            <p:cNvSpPr txBox="1">
              <a:spLocks noChangeArrowheads="1"/>
            </p:cNvSpPr>
            <p:nvPr/>
          </p:nvSpPr>
          <p:spPr bwMode="auto">
            <a:xfrm>
              <a:off x="326" y="488"/>
              <a:ext cx="328"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200">
                  <a:solidFill>
                    <a:schemeClr val="bg1"/>
                  </a:solidFill>
                  <a:latin typeface="Century Gothic" panose="020B0502020202020204" pitchFamily="34" charset="0"/>
                </a:rPr>
                <a:t>0373</a:t>
              </a:r>
              <a:endParaRPr lang="en-GB" altLang="it-IT" sz="1200">
                <a:solidFill>
                  <a:schemeClr val="bg1"/>
                </a:solidFill>
                <a:latin typeface="Century Gothic" panose="020B0502020202020204" pitchFamily="34" charset="0"/>
              </a:endParaRPr>
            </a:p>
          </p:txBody>
        </p:sp>
      </p:grpSp>
      <p:pic>
        <p:nvPicPr>
          <p:cNvPr id="117766" name="Picture 24" descr="http://www.massimilianoalbanese.net/emoticons/emoticons/0093.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85262" y="4221164"/>
            <a:ext cx="109696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7767" name="Picture 25" descr="Emergency Medical Technician clipart">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55687" y="1619250"/>
            <a:ext cx="1560513"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Immagin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067051" y="1944688"/>
            <a:ext cx="4762500" cy="3333750"/>
          </a:xfrm>
          <a:prstGeom prst="rect">
            <a:avLst/>
          </a:prstGeom>
        </p:spPr>
      </p:pic>
    </p:spTree>
    <p:extLst>
      <p:ext uri="{BB962C8B-B14F-4D97-AF65-F5344CB8AC3E}">
        <p14:creationId xmlns:p14="http://schemas.microsoft.com/office/powerpoint/2010/main" xmlns="" val="3296446914"/>
      </p:ext>
    </p:extLst>
  </p:cSld>
  <p:clrMapOvr>
    <a:masterClrMapping/>
  </p:clrMapOvr>
  <p:timing>
    <p:tnLst>
      <p:par>
        <p:cTn id="1" dur="indefinite" restart="never" nodeType="tmRoot"/>
      </p:par>
    </p:tnLst>
  </p:timing>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5057775" y="2424114"/>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charset="0" panose="02020603050405020304" pitchFamily="18" typeface="Times New Roman"/>
              </a:defRPr>
            </a:lvl1pPr>
            <a:lvl2pPr indent="-285750" marL="742950">
              <a:spcBef>
                <a:spcPct val="20000"/>
              </a:spcBef>
              <a:buChar char="–"/>
              <a:defRPr sz="2800">
                <a:solidFill>
                  <a:schemeClr val="tx1"/>
                </a:solidFill>
                <a:latin charset="0" panose="02020603050405020304" pitchFamily="18" typeface="Times New Roman"/>
              </a:defRPr>
            </a:lvl2pPr>
            <a:lvl3pPr indent="-228600" marL="1143000">
              <a:spcBef>
                <a:spcPct val="20000"/>
              </a:spcBef>
              <a:buChar char="•"/>
              <a:defRPr sz="2400">
                <a:solidFill>
                  <a:schemeClr val="tx1"/>
                </a:solidFill>
                <a:latin charset="0" panose="02020603050405020304" pitchFamily="18" typeface="Times New Roman"/>
              </a:defRPr>
            </a:lvl3pPr>
            <a:lvl4pPr indent="-228600" marL="1600200">
              <a:spcBef>
                <a:spcPct val="20000"/>
              </a:spcBef>
              <a:buChar char="–"/>
              <a:defRPr sz="2000">
                <a:solidFill>
                  <a:schemeClr val="tx1"/>
                </a:solidFill>
                <a:latin charset="0" panose="02020603050405020304" pitchFamily="18" typeface="Times New Roman"/>
              </a:defRPr>
            </a:lvl4pPr>
            <a:lvl5pPr indent="-228600" marL="2057400">
              <a:spcBef>
                <a:spcPct val="20000"/>
              </a:spcBef>
              <a:buChar char="»"/>
              <a:defRPr sz="2000">
                <a:solidFill>
                  <a:schemeClr val="tx1"/>
                </a:solidFill>
                <a:latin charset="0" panose="02020603050405020304" pitchFamily="18" typeface="Times New Roman"/>
              </a:defRPr>
            </a:lvl5pPr>
            <a:lvl6pPr eaLnBrk="0" fontAlgn="base" hangingPunct="0" indent="-228600" marL="2514600">
              <a:spcBef>
                <a:spcPct val="20000"/>
              </a:spcBef>
              <a:spcAft>
                <a:spcPct val="0"/>
              </a:spcAft>
              <a:buChar char="»"/>
              <a:defRPr sz="2000">
                <a:solidFill>
                  <a:schemeClr val="tx1"/>
                </a:solidFill>
                <a:latin charset="0" panose="02020603050405020304" pitchFamily="18" typeface="Times New Roman"/>
              </a:defRPr>
            </a:lvl6pPr>
            <a:lvl7pPr eaLnBrk="0" fontAlgn="base" hangingPunct="0" indent="-228600" marL="2971800">
              <a:spcBef>
                <a:spcPct val="20000"/>
              </a:spcBef>
              <a:spcAft>
                <a:spcPct val="0"/>
              </a:spcAft>
              <a:buChar char="»"/>
              <a:defRPr sz="2000">
                <a:solidFill>
                  <a:schemeClr val="tx1"/>
                </a:solidFill>
                <a:latin charset="0" panose="02020603050405020304" pitchFamily="18" typeface="Times New Roman"/>
              </a:defRPr>
            </a:lvl7pPr>
            <a:lvl8pPr eaLnBrk="0" fontAlgn="base" hangingPunct="0" indent="-228600" marL="3429000">
              <a:spcBef>
                <a:spcPct val="20000"/>
              </a:spcBef>
              <a:spcAft>
                <a:spcPct val="0"/>
              </a:spcAft>
              <a:buChar char="»"/>
              <a:defRPr sz="2000">
                <a:solidFill>
                  <a:schemeClr val="tx1"/>
                </a:solidFill>
                <a:latin charset="0" panose="02020603050405020304" pitchFamily="18" typeface="Times New Roman"/>
              </a:defRPr>
            </a:lvl8pPr>
            <a:lvl9pPr eaLnBrk="0" fontAlgn="base" hangingPunct="0" indent="-228600" marL="3886200">
              <a:spcBef>
                <a:spcPct val="20000"/>
              </a:spcBef>
              <a:spcAft>
                <a:spcPct val="0"/>
              </a:spcAft>
              <a:buChar char="»"/>
              <a:defRPr sz="2000">
                <a:solidFill>
                  <a:schemeClr val="tx1"/>
                </a:solidFill>
                <a:latin charset="0" panose="02020603050405020304" pitchFamily="18" typeface="Times New Roman"/>
              </a:defRPr>
            </a:lvl9pPr>
          </a:lstStyle>
          <a:p>
            <a:pPr eaLnBrk="1" hangingPunct="1">
              <a:spcBef>
                <a:spcPct val="0"/>
              </a:spcBef>
              <a:buFontTx/>
              <a:buNone/>
            </a:pPr>
            <a:endParaRPr altLang="it-IT" lang="it-IT" sz="2400"/>
          </a:p>
        </p:txBody>
      </p:sp>
      <p:pic>
        <p:nvPicPr>
          <p:cNvPr id="15363" name="Object 1024"/>
          <p:cNvPicPr>
            <a:picLocks noChangeAspect="1"/>
          </p:cNvPicPr>
          <p:nvPr/>
        </p:nvPicPr>
        <p:blipFill>
          <a:blip r:embed="rId3"/>
          <a:srcRect/>
          <a:stretch>
            <a:fillRect/>
          </a:stretch>
        </p:blipFill>
        <p:spPr bwMode="auto">
          <a:xfrm>
            <a:off x="1600200" y="1219201"/>
            <a:ext cx="2076450" cy="2009775"/>
          </a:xfrm>
          <a:prstGeom prst="rect"/>
          <a:noFill/>
        </p:spPr>
      </p:pic>
      <p:sp>
        <p:nvSpPr>
          <p:cNvPr id="15364" name="Rectangle 5"/>
          <p:cNvSpPr>
            <a:spLocks noChangeArrowheads="1"/>
          </p:cNvSpPr>
          <p:nvPr/>
        </p:nvSpPr>
        <p:spPr bwMode="auto">
          <a:xfrm>
            <a:off x="5005388" y="2395539"/>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charset="0" panose="02020603050405020304" pitchFamily="18" typeface="Times New Roman"/>
              </a:defRPr>
            </a:lvl1pPr>
            <a:lvl2pPr indent="-285750" marL="742950">
              <a:spcBef>
                <a:spcPct val="20000"/>
              </a:spcBef>
              <a:buChar char="–"/>
              <a:defRPr sz="2800">
                <a:solidFill>
                  <a:schemeClr val="tx1"/>
                </a:solidFill>
                <a:latin charset="0" panose="02020603050405020304" pitchFamily="18" typeface="Times New Roman"/>
              </a:defRPr>
            </a:lvl2pPr>
            <a:lvl3pPr indent="-228600" marL="1143000">
              <a:spcBef>
                <a:spcPct val="20000"/>
              </a:spcBef>
              <a:buChar char="•"/>
              <a:defRPr sz="2400">
                <a:solidFill>
                  <a:schemeClr val="tx1"/>
                </a:solidFill>
                <a:latin charset="0" panose="02020603050405020304" pitchFamily="18" typeface="Times New Roman"/>
              </a:defRPr>
            </a:lvl3pPr>
            <a:lvl4pPr indent="-228600" marL="1600200">
              <a:spcBef>
                <a:spcPct val="20000"/>
              </a:spcBef>
              <a:buChar char="–"/>
              <a:defRPr sz="2000">
                <a:solidFill>
                  <a:schemeClr val="tx1"/>
                </a:solidFill>
                <a:latin charset="0" panose="02020603050405020304" pitchFamily="18" typeface="Times New Roman"/>
              </a:defRPr>
            </a:lvl4pPr>
            <a:lvl5pPr indent="-228600" marL="2057400">
              <a:spcBef>
                <a:spcPct val="20000"/>
              </a:spcBef>
              <a:buChar char="»"/>
              <a:defRPr sz="2000">
                <a:solidFill>
                  <a:schemeClr val="tx1"/>
                </a:solidFill>
                <a:latin charset="0" panose="02020603050405020304" pitchFamily="18" typeface="Times New Roman"/>
              </a:defRPr>
            </a:lvl5pPr>
            <a:lvl6pPr eaLnBrk="0" fontAlgn="base" hangingPunct="0" indent="-228600" marL="2514600">
              <a:spcBef>
                <a:spcPct val="20000"/>
              </a:spcBef>
              <a:spcAft>
                <a:spcPct val="0"/>
              </a:spcAft>
              <a:buChar char="»"/>
              <a:defRPr sz="2000">
                <a:solidFill>
                  <a:schemeClr val="tx1"/>
                </a:solidFill>
                <a:latin charset="0" panose="02020603050405020304" pitchFamily="18" typeface="Times New Roman"/>
              </a:defRPr>
            </a:lvl6pPr>
            <a:lvl7pPr eaLnBrk="0" fontAlgn="base" hangingPunct="0" indent="-228600" marL="2971800">
              <a:spcBef>
                <a:spcPct val="20000"/>
              </a:spcBef>
              <a:spcAft>
                <a:spcPct val="0"/>
              </a:spcAft>
              <a:buChar char="»"/>
              <a:defRPr sz="2000">
                <a:solidFill>
                  <a:schemeClr val="tx1"/>
                </a:solidFill>
                <a:latin charset="0" panose="02020603050405020304" pitchFamily="18" typeface="Times New Roman"/>
              </a:defRPr>
            </a:lvl7pPr>
            <a:lvl8pPr eaLnBrk="0" fontAlgn="base" hangingPunct="0" indent="-228600" marL="3429000">
              <a:spcBef>
                <a:spcPct val="20000"/>
              </a:spcBef>
              <a:spcAft>
                <a:spcPct val="0"/>
              </a:spcAft>
              <a:buChar char="»"/>
              <a:defRPr sz="2000">
                <a:solidFill>
                  <a:schemeClr val="tx1"/>
                </a:solidFill>
                <a:latin charset="0" panose="02020603050405020304" pitchFamily="18" typeface="Times New Roman"/>
              </a:defRPr>
            </a:lvl8pPr>
            <a:lvl9pPr eaLnBrk="0" fontAlgn="base" hangingPunct="0" indent="-228600" marL="3886200">
              <a:spcBef>
                <a:spcPct val="20000"/>
              </a:spcBef>
              <a:spcAft>
                <a:spcPct val="0"/>
              </a:spcAft>
              <a:buChar char="»"/>
              <a:defRPr sz="2000">
                <a:solidFill>
                  <a:schemeClr val="tx1"/>
                </a:solidFill>
                <a:latin charset="0" panose="02020603050405020304" pitchFamily="18" typeface="Times New Roman"/>
              </a:defRPr>
            </a:lvl9pPr>
          </a:lstStyle>
          <a:p>
            <a:pPr eaLnBrk="1" hangingPunct="1">
              <a:spcBef>
                <a:spcPct val="0"/>
              </a:spcBef>
              <a:buFontTx/>
              <a:buNone/>
            </a:pPr>
            <a:endParaRPr altLang="it-IT" lang="it-IT" sz="2400"/>
          </a:p>
        </p:txBody>
      </p:sp>
      <p:pic>
        <p:nvPicPr>
          <p:cNvPr id="15365" name="Object 1025"/>
          <p:cNvPicPr>
            <a:picLocks noChangeAspect="1"/>
          </p:cNvPicPr>
          <p:nvPr/>
        </p:nvPicPr>
        <p:blipFill>
          <a:blip r:embed="rId4"/>
          <a:srcRect/>
          <a:stretch>
            <a:fillRect/>
          </a:stretch>
        </p:blipFill>
        <p:spPr bwMode="auto">
          <a:xfrm>
            <a:off x="3810001" y="1971676"/>
            <a:ext cx="2181225" cy="2066925"/>
          </a:xfrm>
          <a:prstGeom prst="rect"/>
          <a:noFill/>
        </p:spPr>
      </p:pic>
      <p:sp>
        <p:nvSpPr>
          <p:cNvPr id="15366" name="Rectangle 7"/>
          <p:cNvSpPr>
            <a:spLocks noChangeArrowheads="1"/>
          </p:cNvSpPr>
          <p:nvPr/>
        </p:nvSpPr>
        <p:spPr bwMode="auto">
          <a:xfrm>
            <a:off x="5010150" y="2376489"/>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charset="0" panose="02020603050405020304" pitchFamily="18" typeface="Times New Roman"/>
              </a:defRPr>
            </a:lvl1pPr>
            <a:lvl2pPr indent="-285750" marL="742950">
              <a:spcBef>
                <a:spcPct val="20000"/>
              </a:spcBef>
              <a:buChar char="–"/>
              <a:defRPr sz="2800">
                <a:solidFill>
                  <a:schemeClr val="tx1"/>
                </a:solidFill>
                <a:latin charset="0" panose="02020603050405020304" pitchFamily="18" typeface="Times New Roman"/>
              </a:defRPr>
            </a:lvl2pPr>
            <a:lvl3pPr indent="-228600" marL="1143000">
              <a:spcBef>
                <a:spcPct val="20000"/>
              </a:spcBef>
              <a:buChar char="•"/>
              <a:defRPr sz="2400">
                <a:solidFill>
                  <a:schemeClr val="tx1"/>
                </a:solidFill>
                <a:latin charset="0" panose="02020603050405020304" pitchFamily="18" typeface="Times New Roman"/>
              </a:defRPr>
            </a:lvl3pPr>
            <a:lvl4pPr indent="-228600" marL="1600200">
              <a:spcBef>
                <a:spcPct val="20000"/>
              </a:spcBef>
              <a:buChar char="–"/>
              <a:defRPr sz="2000">
                <a:solidFill>
                  <a:schemeClr val="tx1"/>
                </a:solidFill>
                <a:latin charset="0" panose="02020603050405020304" pitchFamily="18" typeface="Times New Roman"/>
              </a:defRPr>
            </a:lvl4pPr>
            <a:lvl5pPr indent="-228600" marL="2057400">
              <a:spcBef>
                <a:spcPct val="20000"/>
              </a:spcBef>
              <a:buChar char="»"/>
              <a:defRPr sz="2000">
                <a:solidFill>
                  <a:schemeClr val="tx1"/>
                </a:solidFill>
                <a:latin charset="0" panose="02020603050405020304" pitchFamily="18" typeface="Times New Roman"/>
              </a:defRPr>
            </a:lvl5pPr>
            <a:lvl6pPr eaLnBrk="0" fontAlgn="base" hangingPunct="0" indent="-228600" marL="2514600">
              <a:spcBef>
                <a:spcPct val="20000"/>
              </a:spcBef>
              <a:spcAft>
                <a:spcPct val="0"/>
              </a:spcAft>
              <a:buChar char="»"/>
              <a:defRPr sz="2000">
                <a:solidFill>
                  <a:schemeClr val="tx1"/>
                </a:solidFill>
                <a:latin charset="0" panose="02020603050405020304" pitchFamily="18" typeface="Times New Roman"/>
              </a:defRPr>
            </a:lvl6pPr>
            <a:lvl7pPr eaLnBrk="0" fontAlgn="base" hangingPunct="0" indent="-228600" marL="2971800">
              <a:spcBef>
                <a:spcPct val="20000"/>
              </a:spcBef>
              <a:spcAft>
                <a:spcPct val="0"/>
              </a:spcAft>
              <a:buChar char="»"/>
              <a:defRPr sz="2000">
                <a:solidFill>
                  <a:schemeClr val="tx1"/>
                </a:solidFill>
                <a:latin charset="0" panose="02020603050405020304" pitchFamily="18" typeface="Times New Roman"/>
              </a:defRPr>
            </a:lvl7pPr>
            <a:lvl8pPr eaLnBrk="0" fontAlgn="base" hangingPunct="0" indent="-228600" marL="3429000">
              <a:spcBef>
                <a:spcPct val="20000"/>
              </a:spcBef>
              <a:spcAft>
                <a:spcPct val="0"/>
              </a:spcAft>
              <a:buChar char="»"/>
              <a:defRPr sz="2000">
                <a:solidFill>
                  <a:schemeClr val="tx1"/>
                </a:solidFill>
                <a:latin charset="0" panose="02020603050405020304" pitchFamily="18" typeface="Times New Roman"/>
              </a:defRPr>
            </a:lvl8pPr>
            <a:lvl9pPr eaLnBrk="0" fontAlgn="base" hangingPunct="0" indent="-228600" marL="3886200">
              <a:spcBef>
                <a:spcPct val="20000"/>
              </a:spcBef>
              <a:spcAft>
                <a:spcPct val="0"/>
              </a:spcAft>
              <a:buChar char="»"/>
              <a:defRPr sz="2000">
                <a:solidFill>
                  <a:schemeClr val="tx1"/>
                </a:solidFill>
                <a:latin charset="0" panose="02020603050405020304" pitchFamily="18" typeface="Times New Roman"/>
              </a:defRPr>
            </a:lvl9pPr>
          </a:lstStyle>
          <a:p>
            <a:pPr eaLnBrk="1" hangingPunct="1">
              <a:spcBef>
                <a:spcPct val="0"/>
              </a:spcBef>
              <a:buFontTx/>
              <a:buNone/>
            </a:pPr>
            <a:endParaRPr altLang="it-IT" lang="it-IT" sz="2400"/>
          </a:p>
        </p:txBody>
      </p:sp>
      <p:pic>
        <p:nvPicPr>
          <p:cNvPr id="15367" name="Object 1026"/>
          <p:cNvPicPr>
            <a:picLocks noChangeAspect="1"/>
          </p:cNvPicPr>
          <p:nvPr/>
        </p:nvPicPr>
        <p:blipFill>
          <a:blip r:embed="rId5"/>
          <a:srcRect/>
          <a:stretch>
            <a:fillRect/>
          </a:stretch>
        </p:blipFill>
        <p:spPr bwMode="auto">
          <a:xfrm>
            <a:off x="6096000" y="2895601"/>
            <a:ext cx="2171700" cy="2105025"/>
          </a:xfrm>
          <a:prstGeom prst="rect"/>
          <a:noFill/>
        </p:spPr>
      </p:pic>
      <p:sp>
        <p:nvSpPr>
          <p:cNvPr id="15368" name="Rectangle 9"/>
          <p:cNvSpPr>
            <a:spLocks noChangeArrowheads="1"/>
          </p:cNvSpPr>
          <p:nvPr/>
        </p:nvSpPr>
        <p:spPr bwMode="auto">
          <a:xfrm>
            <a:off x="5005388" y="2371726"/>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charset="0" panose="02020603050405020304" pitchFamily="18" typeface="Times New Roman"/>
              </a:defRPr>
            </a:lvl1pPr>
            <a:lvl2pPr indent="-285750" marL="742950">
              <a:spcBef>
                <a:spcPct val="20000"/>
              </a:spcBef>
              <a:buChar char="–"/>
              <a:defRPr sz="2800">
                <a:solidFill>
                  <a:schemeClr val="tx1"/>
                </a:solidFill>
                <a:latin charset="0" panose="02020603050405020304" pitchFamily="18" typeface="Times New Roman"/>
              </a:defRPr>
            </a:lvl2pPr>
            <a:lvl3pPr indent="-228600" marL="1143000">
              <a:spcBef>
                <a:spcPct val="20000"/>
              </a:spcBef>
              <a:buChar char="•"/>
              <a:defRPr sz="2400">
                <a:solidFill>
                  <a:schemeClr val="tx1"/>
                </a:solidFill>
                <a:latin charset="0" panose="02020603050405020304" pitchFamily="18" typeface="Times New Roman"/>
              </a:defRPr>
            </a:lvl3pPr>
            <a:lvl4pPr indent="-228600" marL="1600200">
              <a:spcBef>
                <a:spcPct val="20000"/>
              </a:spcBef>
              <a:buChar char="–"/>
              <a:defRPr sz="2000">
                <a:solidFill>
                  <a:schemeClr val="tx1"/>
                </a:solidFill>
                <a:latin charset="0" panose="02020603050405020304" pitchFamily="18" typeface="Times New Roman"/>
              </a:defRPr>
            </a:lvl4pPr>
            <a:lvl5pPr indent="-228600" marL="2057400">
              <a:spcBef>
                <a:spcPct val="20000"/>
              </a:spcBef>
              <a:buChar char="»"/>
              <a:defRPr sz="2000">
                <a:solidFill>
                  <a:schemeClr val="tx1"/>
                </a:solidFill>
                <a:latin charset="0" panose="02020603050405020304" pitchFamily="18" typeface="Times New Roman"/>
              </a:defRPr>
            </a:lvl5pPr>
            <a:lvl6pPr eaLnBrk="0" fontAlgn="base" hangingPunct="0" indent="-228600" marL="2514600">
              <a:spcBef>
                <a:spcPct val="20000"/>
              </a:spcBef>
              <a:spcAft>
                <a:spcPct val="0"/>
              </a:spcAft>
              <a:buChar char="»"/>
              <a:defRPr sz="2000">
                <a:solidFill>
                  <a:schemeClr val="tx1"/>
                </a:solidFill>
                <a:latin charset="0" panose="02020603050405020304" pitchFamily="18" typeface="Times New Roman"/>
              </a:defRPr>
            </a:lvl6pPr>
            <a:lvl7pPr eaLnBrk="0" fontAlgn="base" hangingPunct="0" indent="-228600" marL="2971800">
              <a:spcBef>
                <a:spcPct val="20000"/>
              </a:spcBef>
              <a:spcAft>
                <a:spcPct val="0"/>
              </a:spcAft>
              <a:buChar char="»"/>
              <a:defRPr sz="2000">
                <a:solidFill>
                  <a:schemeClr val="tx1"/>
                </a:solidFill>
                <a:latin charset="0" panose="02020603050405020304" pitchFamily="18" typeface="Times New Roman"/>
              </a:defRPr>
            </a:lvl7pPr>
            <a:lvl8pPr eaLnBrk="0" fontAlgn="base" hangingPunct="0" indent="-228600" marL="3429000">
              <a:spcBef>
                <a:spcPct val="20000"/>
              </a:spcBef>
              <a:spcAft>
                <a:spcPct val="0"/>
              </a:spcAft>
              <a:buChar char="»"/>
              <a:defRPr sz="2000">
                <a:solidFill>
                  <a:schemeClr val="tx1"/>
                </a:solidFill>
                <a:latin charset="0" panose="02020603050405020304" pitchFamily="18" typeface="Times New Roman"/>
              </a:defRPr>
            </a:lvl8pPr>
            <a:lvl9pPr eaLnBrk="0" fontAlgn="base" hangingPunct="0" indent="-228600" marL="3886200">
              <a:spcBef>
                <a:spcPct val="20000"/>
              </a:spcBef>
              <a:spcAft>
                <a:spcPct val="0"/>
              </a:spcAft>
              <a:buChar char="»"/>
              <a:defRPr sz="2000">
                <a:solidFill>
                  <a:schemeClr val="tx1"/>
                </a:solidFill>
                <a:latin charset="0" panose="02020603050405020304" pitchFamily="18" typeface="Times New Roman"/>
              </a:defRPr>
            </a:lvl9pPr>
          </a:lstStyle>
          <a:p>
            <a:pPr eaLnBrk="1" hangingPunct="1">
              <a:spcBef>
                <a:spcPct val="0"/>
              </a:spcBef>
              <a:buFontTx/>
              <a:buNone/>
            </a:pPr>
            <a:endParaRPr altLang="it-IT" lang="it-IT" sz="2400"/>
          </a:p>
        </p:txBody>
      </p:sp>
      <p:pic>
        <p:nvPicPr>
          <p:cNvPr id="15369" name="Object 1027"/>
          <p:cNvPicPr>
            <a:picLocks noChangeAspect="1"/>
          </p:cNvPicPr>
          <p:nvPr/>
        </p:nvPicPr>
        <p:blipFill>
          <a:blip r:embed="rId6"/>
          <a:srcRect/>
          <a:stretch>
            <a:fillRect/>
          </a:stretch>
        </p:blipFill>
        <p:spPr bwMode="auto">
          <a:xfrm>
            <a:off x="8334376" y="3733800"/>
            <a:ext cx="2181225" cy="2114550"/>
          </a:xfrm>
          <a:prstGeom prst="rect"/>
          <a:noFill/>
        </p:spPr>
      </p:pic>
      <p:sp>
        <p:nvSpPr>
          <p:cNvPr id="15370" name="Text Box 11"/>
          <p:cNvSpPr txBox="1">
            <a:spLocks noChangeArrowheads="1"/>
          </p:cNvSpPr>
          <p:nvPr/>
        </p:nvSpPr>
        <p:spPr bwMode="auto">
          <a:xfrm>
            <a:off x="1169773" y="3505201"/>
            <a:ext cx="273230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charset="0" panose="02020603050405020304" pitchFamily="18" typeface="Times New Roman"/>
              </a:defRPr>
            </a:lvl1pPr>
            <a:lvl2pPr indent="-285750" marL="742950">
              <a:spcBef>
                <a:spcPct val="20000"/>
              </a:spcBef>
              <a:buChar char="–"/>
              <a:defRPr sz="2800">
                <a:solidFill>
                  <a:schemeClr val="tx1"/>
                </a:solidFill>
                <a:latin charset="0" panose="02020603050405020304" pitchFamily="18" typeface="Times New Roman"/>
              </a:defRPr>
            </a:lvl2pPr>
            <a:lvl3pPr indent="-228600" marL="1143000">
              <a:spcBef>
                <a:spcPct val="20000"/>
              </a:spcBef>
              <a:buChar char="•"/>
              <a:defRPr sz="2400">
                <a:solidFill>
                  <a:schemeClr val="tx1"/>
                </a:solidFill>
                <a:latin charset="0" panose="02020603050405020304" pitchFamily="18" typeface="Times New Roman"/>
              </a:defRPr>
            </a:lvl3pPr>
            <a:lvl4pPr indent="-228600" marL="1600200">
              <a:spcBef>
                <a:spcPct val="20000"/>
              </a:spcBef>
              <a:buChar char="–"/>
              <a:defRPr sz="2000">
                <a:solidFill>
                  <a:schemeClr val="tx1"/>
                </a:solidFill>
                <a:latin charset="0" panose="02020603050405020304" pitchFamily="18" typeface="Times New Roman"/>
              </a:defRPr>
            </a:lvl4pPr>
            <a:lvl5pPr indent="-228600" marL="2057400">
              <a:spcBef>
                <a:spcPct val="20000"/>
              </a:spcBef>
              <a:buChar char="»"/>
              <a:defRPr sz="2000">
                <a:solidFill>
                  <a:schemeClr val="tx1"/>
                </a:solidFill>
                <a:latin charset="0" panose="02020603050405020304" pitchFamily="18" typeface="Times New Roman"/>
              </a:defRPr>
            </a:lvl5pPr>
            <a:lvl6pPr eaLnBrk="0" fontAlgn="base" hangingPunct="0" indent="-228600" marL="2514600">
              <a:spcBef>
                <a:spcPct val="20000"/>
              </a:spcBef>
              <a:spcAft>
                <a:spcPct val="0"/>
              </a:spcAft>
              <a:buChar char="»"/>
              <a:defRPr sz="2000">
                <a:solidFill>
                  <a:schemeClr val="tx1"/>
                </a:solidFill>
                <a:latin charset="0" panose="02020603050405020304" pitchFamily="18" typeface="Times New Roman"/>
              </a:defRPr>
            </a:lvl6pPr>
            <a:lvl7pPr eaLnBrk="0" fontAlgn="base" hangingPunct="0" indent="-228600" marL="2971800">
              <a:spcBef>
                <a:spcPct val="20000"/>
              </a:spcBef>
              <a:spcAft>
                <a:spcPct val="0"/>
              </a:spcAft>
              <a:buChar char="»"/>
              <a:defRPr sz="2000">
                <a:solidFill>
                  <a:schemeClr val="tx1"/>
                </a:solidFill>
                <a:latin charset="0" panose="02020603050405020304" pitchFamily="18" typeface="Times New Roman"/>
              </a:defRPr>
            </a:lvl7pPr>
            <a:lvl8pPr eaLnBrk="0" fontAlgn="base" hangingPunct="0" indent="-228600" marL="3429000">
              <a:spcBef>
                <a:spcPct val="20000"/>
              </a:spcBef>
              <a:spcAft>
                <a:spcPct val="0"/>
              </a:spcAft>
              <a:buChar char="»"/>
              <a:defRPr sz="2000">
                <a:solidFill>
                  <a:schemeClr val="tx1"/>
                </a:solidFill>
                <a:latin charset="0" panose="02020603050405020304" pitchFamily="18" typeface="Times New Roman"/>
              </a:defRPr>
            </a:lvl8pPr>
            <a:lvl9pPr eaLnBrk="0" fontAlgn="base" hangingPunct="0" indent="-228600" marL="3886200">
              <a:spcBef>
                <a:spcPct val="20000"/>
              </a:spcBef>
              <a:spcAft>
                <a:spcPct val="0"/>
              </a:spcAft>
              <a:buChar char="»"/>
              <a:defRPr sz="2000">
                <a:solidFill>
                  <a:schemeClr val="tx1"/>
                </a:solidFill>
                <a:latin charset="0" panose="02020603050405020304" pitchFamily="18" typeface="Times New Roman"/>
              </a:defRPr>
            </a:lvl9pPr>
          </a:lstStyle>
          <a:p>
            <a:pPr algn="ctr">
              <a:spcBef>
                <a:spcPct val="50000"/>
              </a:spcBef>
              <a:buNone/>
            </a:pPr>
            <a:r>
              <a:rPr altLang="it-IT" dirty="0" lang="it-IT" smtClean="0" sz="1800">
                <a:latin charset="0" panose="020F0502020204030204" pitchFamily="34" typeface="Calibri"/>
              </a:rPr>
              <a:t>1-</a:t>
            </a:r>
            <a:r>
              <a:rPr altLang="en-US" dirty="0" lang="zh-CN" smtClean="0" sz="1800">
                <a:latin charset="0" panose="020F0502020204030204" pitchFamily="34" typeface="Calibri"/>
              </a:rPr>
              <a:t>打开包装，混合组份</a:t>
            </a:r>
            <a:endParaRPr altLang="it-IT" dirty="0" lang="it-IT" sz="1800">
              <a:latin charset="0" panose="020F0502020204030204" pitchFamily="34" typeface="Calibri"/>
            </a:endParaRPr>
          </a:p>
        </p:txBody>
      </p:sp>
      <p:sp>
        <p:nvSpPr>
          <p:cNvPr id="15371" name="Text Box 12"/>
          <p:cNvSpPr txBox="1">
            <a:spLocks noChangeArrowheads="1"/>
          </p:cNvSpPr>
          <p:nvPr/>
        </p:nvSpPr>
        <p:spPr bwMode="auto">
          <a:xfrm>
            <a:off x="3870326" y="4098926"/>
            <a:ext cx="23018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charset="0" panose="02020603050405020304" pitchFamily="18" typeface="Times New Roman"/>
              </a:defRPr>
            </a:lvl1pPr>
            <a:lvl2pPr indent="-285750" marL="742950">
              <a:spcBef>
                <a:spcPct val="20000"/>
              </a:spcBef>
              <a:buChar char="–"/>
              <a:defRPr sz="2800">
                <a:solidFill>
                  <a:schemeClr val="tx1"/>
                </a:solidFill>
                <a:latin charset="0" panose="02020603050405020304" pitchFamily="18" typeface="Times New Roman"/>
              </a:defRPr>
            </a:lvl2pPr>
            <a:lvl3pPr indent="-228600" marL="1143000">
              <a:spcBef>
                <a:spcPct val="20000"/>
              </a:spcBef>
              <a:buChar char="•"/>
              <a:defRPr sz="2400">
                <a:solidFill>
                  <a:schemeClr val="tx1"/>
                </a:solidFill>
                <a:latin charset="0" panose="02020603050405020304" pitchFamily="18" typeface="Times New Roman"/>
              </a:defRPr>
            </a:lvl3pPr>
            <a:lvl4pPr indent="-228600" marL="1600200">
              <a:spcBef>
                <a:spcPct val="20000"/>
              </a:spcBef>
              <a:buChar char="–"/>
              <a:defRPr sz="2000">
                <a:solidFill>
                  <a:schemeClr val="tx1"/>
                </a:solidFill>
                <a:latin charset="0" panose="02020603050405020304" pitchFamily="18" typeface="Times New Roman"/>
              </a:defRPr>
            </a:lvl4pPr>
            <a:lvl5pPr indent="-228600" marL="2057400">
              <a:spcBef>
                <a:spcPct val="20000"/>
              </a:spcBef>
              <a:buChar char="»"/>
              <a:defRPr sz="2000">
                <a:solidFill>
                  <a:schemeClr val="tx1"/>
                </a:solidFill>
                <a:latin charset="0" panose="02020603050405020304" pitchFamily="18" typeface="Times New Roman"/>
              </a:defRPr>
            </a:lvl5pPr>
            <a:lvl6pPr eaLnBrk="0" fontAlgn="base" hangingPunct="0" indent="-228600" marL="2514600">
              <a:spcBef>
                <a:spcPct val="20000"/>
              </a:spcBef>
              <a:spcAft>
                <a:spcPct val="0"/>
              </a:spcAft>
              <a:buChar char="»"/>
              <a:defRPr sz="2000">
                <a:solidFill>
                  <a:schemeClr val="tx1"/>
                </a:solidFill>
                <a:latin charset="0" panose="02020603050405020304" pitchFamily="18" typeface="Times New Roman"/>
              </a:defRPr>
            </a:lvl6pPr>
            <a:lvl7pPr eaLnBrk="0" fontAlgn="base" hangingPunct="0" indent="-228600" marL="2971800">
              <a:spcBef>
                <a:spcPct val="20000"/>
              </a:spcBef>
              <a:spcAft>
                <a:spcPct val="0"/>
              </a:spcAft>
              <a:buChar char="»"/>
              <a:defRPr sz="2000">
                <a:solidFill>
                  <a:schemeClr val="tx1"/>
                </a:solidFill>
                <a:latin charset="0" panose="02020603050405020304" pitchFamily="18" typeface="Times New Roman"/>
              </a:defRPr>
            </a:lvl7pPr>
            <a:lvl8pPr eaLnBrk="0" fontAlgn="base" hangingPunct="0" indent="-228600" marL="3429000">
              <a:spcBef>
                <a:spcPct val="20000"/>
              </a:spcBef>
              <a:spcAft>
                <a:spcPct val="0"/>
              </a:spcAft>
              <a:buChar char="»"/>
              <a:defRPr sz="2000">
                <a:solidFill>
                  <a:schemeClr val="tx1"/>
                </a:solidFill>
                <a:latin charset="0" panose="02020603050405020304" pitchFamily="18" typeface="Times New Roman"/>
              </a:defRPr>
            </a:lvl8pPr>
            <a:lvl9pPr eaLnBrk="0" fontAlgn="base" hangingPunct="0" indent="-228600" marL="3886200">
              <a:spcBef>
                <a:spcPct val="20000"/>
              </a:spcBef>
              <a:spcAft>
                <a:spcPct val="0"/>
              </a:spcAft>
              <a:buChar char="»"/>
              <a:defRPr sz="2000">
                <a:solidFill>
                  <a:schemeClr val="tx1"/>
                </a:solidFill>
                <a:latin charset="0" panose="02020603050405020304" pitchFamily="18" typeface="Times New Roman"/>
              </a:defRPr>
            </a:lvl9pPr>
          </a:lstStyle>
          <a:p>
            <a:pPr algn="ctr">
              <a:spcBef>
                <a:spcPct val="50000"/>
              </a:spcBef>
              <a:buNone/>
            </a:pPr>
            <a:r>
              <a:rPr altLang="it-IT" dirty="0" lang="it-IT" sz="1800">
                <a:latin charset="0" panose="020F0502020204030204" pitchFamily="34" typeface="Calibri"/>
              </a:rPr>
              <a:t>2 </a:t>
            </a:r>
            <a:r>
              <a:rPr altLang="it-IT" dirty="0" lang="it-IT" smtClean="0" sz="1800">
                <a:latin charset="0" panose="020F0502020204030204" pitchFamily="34" typeface="Calibri"/>
              </a:rPr>
              <a:t>-</a:t>
            </a:r>
            <a:r>
              <a:rPr altLang="en-US" dirty="0" lang="zh-CN" smtClean="0" sz="1800">
                <a:latin charset="0" panose="020F0502020204030204" pitchFamily="34" typeface="Calibri"/>
              </a:rPr>
              <a:t>抽出混合物</a:t>
            </a:r>
            <a:endParaRPr altLang="it-IT" dirty="0" lang="it-IT" sz="1800">
              <a:latin charset="0" panose="020F0502020204030204" pitchFamily="34" typeface="Calibri"/>
            </a:endParaRPr>
          </a:p>
        </p:txBody>
      </p:sp>
      <p:sp>
        <p:nvSpPr>
          <p:cNvPr id="15372" name="Text Box 13"/>
          <p:cNvSpPr txBox="1">
            <a:spLocks noChangeArrowheads="1"/>
          </p:cNvSpPr>
          <p:nvPr/>
        </p:nvSpPr>
        <p:spPr bwMode="auto">
          <a:xfrm>
            <a:off x="6080126" y="5089526"/>
            <a:ext cx="23018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charset="0" panose="02020603050405020304" pitchFamily="18" typeface="Times New Roman"/>
              </a:defRPr>
            </a:lvl1pPr>
            <a:lvl2pPr indent="-285750" marL="742950">
              <a:spcBef>
                <a:spcPct val="20000"/>
              </a:spcBef>
              <a:buChar char="–"/>
              <a:defRPr sz="2800">
                <a:solidFill>
                  <a:schemeClr val="tx1"/>
                </a:solidFill>
                <a:latin charset="0" panose="02020603050405020304" pitchFamily="18" typeface="Times New Roman"/>
              </a:defRPr>
            </a:lvl2pPr>
            <a:lvl3pPr indent="-228600" marL="1143000">
              <a:spcBef>
                <a:spcPct val="20000"/>
              </a:spcBef>
              <a:buChar char="•"/>
              <a:defRPr sz="2400">
                <a:solidFill>
                  <a:schemeClr val="tx1"/>
                </a:solidFill>
                <a:latin charset="0" panose="02020603050405020304" pitchFamily="18" typeface="Times New Roman"/>
              </a:defRPr>
            </a:lvl3pPr>
            <a:lvl4pPr indent="-228600" marL="1600200">
              <a:spcBef>
                <a:spcPct val="20000"/>
              </a:spcBef>
              <a:buChar char="–"/>
              <a:defRPr sz="2000">
                <a:solidFill>
                  <a:schemeClr val="tx1"/>
                </a:solidFill>
                <a:latin charset="0" panose="02020603050405020304" pitchFamily="18" typeface="Times New Roman"/>
              </a:defRPr>
            </a:lvl4pPr>
            <a:lvl5pPr indent="-228600" marL="2057400">
              <a:spcBef>
                <a:spcPct val="20000"/>
              </a:spcBef>
              <a:buChar char="»"/>
              <a:defRPr sz="2000">
                <a:solidFill>
                  <a:schemeClr val="tx1"/>
                </a:solidFill>
                <a:latin charset="0" panose="02020603050405020304" pitchFamily="18" typeface="Times New Roman"/>
              </a:defRPr>
            </a:lvl5pPr>
            <a:lvl6pPr eaLnBrk="0" fontAlgn="base" hangingPunct="0" indent="-228600" marL="2514600">
              <a:spcBef>
                <a:spcPct val="20000"/>
              </a:spcBef>
              <a:spcAft>
                <a:spcPct val="0"/>
              </a:spcAft>
              <a:buChar char="»"/>
              <a:defRPr sz="2000">
                <a:solidFill>
                  <a:schemeClr val="tx1"/>
                </a:solidFill>
                <a:latin charset="0" panose="02020603050405020304" pitchFamily="18" typeface="Times New Roman"/>
              </a:defRPr>
            </a:lvl6pPr>
            <a:lvl7pPr eaLnBrk="0" fontAlgn="base" hangingPunct="0" indent="-228600" marL="2971800">
              <a:spcBef>
                <a:spcPct val="20000"/>
              </a:spcBef>
              <a:spcAft>
                <a:spcPct val="0"/>
              </a:spcAft>
              <a:buChar char="»"/>
              <a:defRPr sz="2000">
                <a:solidFill>
                  <a:schemeClr val="tx1"/>
                </a:solidFill>
                <a:latin charset="0" panose="02020603050405020304" pitchFamily="18" typeface="Times New Roman"/>
              </a:defRPr>
            </a:lvl7pPr>
            <a:lvl8pPr eaLnBrk="0" fontAlgn="base" hangingPunct="0" indent="-228600" marL="3429000">
              <a:spcBef>
                <a:spcPct val="20000"/>
              </a:spcBef>
              <a:spcAft>
                <a:spcPct val="0"/>
              </a:spcAft>
              <a:buChar char="»"/>
              <a:defRPr sz="2000">
                <a:solidFill>
                  <a:schemeClr val="tx1"/>
                </a:solidFill>
                <a:latin charset="0" panose="02020603050405020304" pitchFamily="18" typeface="Times New Roman"/>
              </a:defRPr>
            </a:lvl8pPr>
            <a:lvl9pPr eaLnBrk="0" fontAlgn="base" hangingPunct="0" indent="-228600" marL="3886200">
              <a:spcBef>
                <a:spcPct val="20000"/>
              </a:spcBef>
              <a:spcAft>
                <a:spcPct val="0"/>
              </a:spcAft>
              <a:buChar char="»"/>
              <a:defRPr sz="2000">
                <a:solidFill>
                  <a:schemeClr val="tx1"/>
                </a:solidFill>
                <a:latin charset="0" panose="02020603050405020304" pitchFamily="18" typeface="Times New Roman"/>
              </a:defRPr>
            </a:lvl9pPr>
          </a:lstStyle>
          <a:p>
            <a:pPr eaLnBrk="1" hangingPunct="1">
              <a:spcBef>
                <a:spcPct val="50000"/>
              </a:spcBef>
              <a:buFontTx/>
              <a:buNone/>
            </a:pPr>
            <a:r>
              <a:rPr altLang="it-IT" dirty="0" lang="it-IT" sz="1800">
                <a:latin charset="0" panose="020F0502020204030204" pitchFamily="34" typeface="Calibri"/>
              </a:rPr>
              <a:t>3 -  </a:t>
            </a:r>
            <a:r>
              <a:rPr altLang="en-US" dirty="0" lang="zh-CN" smtClean="0" sz="1800">
                <a:latin charset="0" panose="020F0502020204030204" pitchFamily="34" typeface="Calibri"/>
              </a:rPr>
              <a:t>组装</a:t>
            </a:r>
            <a:endParaRPr altLang="it-IT" dirty="0" lang="it-IT" sz="1800">
              <a:latin charset="0" panose="020F0502020204030204" pitchFamily="34" typeface="Calibri"/>
            </a:endParaRPr>
          </a:p>
        </p:txBody>
      </p:sp>
      <p:sp>
        <p:nvSpPr>
          <p:cNvPr id="15373" name="Text Box 14"/>
          <p:cNvSpPr txBox="1">
            <a:spLocks noChangeArrowheads="1"/>
          </p:cNvSpPr>
          <p:nvPr/>
        </p:nvSpPr>
        <p:spPr bwMode="auto">
          <a:xfrm>
            <a:off x="8442326" y="5851526"/>
            <a:ext cx="23018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charset="0" panose="02020603050405020304" pitchFamily="18" typeface="Times New Roman"/>
              </a:defRPr>
            </a:lvl1pPr>
            <a:lvl2pPr indent="-285750" marL="742950">
              <a:spcBef>
                <a:spcPct val="20000"/>
              </a:spcBef>
              <a:buChar char="–"/>
              <a:defRPr sz="2800">
                <a:solidFill>
                  <a:schemeClr val="tx1"/>
                </a:solidFill>
                <a:latin charset="0" panose="02020603050405020304" pitchFamily="18" typeface="Times New Roman"/>
              </a:defRPr>
            </a:lvl2pPr>
            <a:lvl3pPr indent="-228600" marL="1143000">
              <a:spcBef>
                <a:spcPct val="20000"/>
              </a:spcBef>
              <a:buChar char="•"/>
              <a:defRPr sz="2400">
                <a:solidFill>
                  <a:schemeClr val="tx1"/>
                </a:solidFill>
                <a:latin charset="0" panose="02020603050405020304" pitchFamily="18" typeface="Times New Roman"/>
              </a:defRPr>
            </a:lvl3pPr>
            <a:lvl4pPr indent="-228600" marL="1600200">
              <a:spcBef>
                <a:spcPct val="20000"/>
              </a:spcBef>
              <a:buChar char="–"/>
              <a:defRPr sz="2000">
                <a:solidFill>
                  <a:schemeClr val="tx1"/>
                </a:solidFill>
                <a:latin charset="0" panose="02020603050405020304" pitchFamily="18" typeface="Times New Roman"/>
              </a:defRPr>
            </a:lvl4pPr>
            <a:lvl5pPr indent="-228600" marL="2057400">
              <a:spcBef>
                <a:spcPct val="20000"/>
              </a:spcBef>
              <a:buChar char="»"/>
              <a:defRPr sz="2000">
                <a:solidFill>
                  <a:schemeClr val="tx1"/>
                </a:solidFill>
                <a:latin charset="0" panose="02020603050405020304" pitchFamily="18" typeface="Times New Roman"/>
              </a:defRPr>
            </a:lvl5pPr>
            <a:lvl6pPr eaLnBrk="0" fontAlgn="base" hangingPunct="0" indent="-228600" marL="2514600">
              <a:spcBef>
                <a:spcPct val="20000"/>
              </a:spcBef>
              <a:spcAft>
                <a:spcPct val="0"/>
              </a:spcAft>
              <a:buChar char="»"/>
              <a:defRPr sz="2000">
                <a:solidFill>
                  <a:schemeClr val="tx1"/>
                </a:solidFill>
                <a:latin charset="0" panose="02020603050405020304" pitchFamily="18" typeface="Times New Roman"/>
              </a:defRPr>
            </a:lvl6pPr>
            <a:lvl7pPr eaLnBrk="0" fontAlgn="base" hangingPunct="0" indent="-228600" marL="2971800">
              <a:spcBef>
                <a:spcPct val="20000"/>
              </a:spcBef>
              <a:spcAft>
                <a:spcPct val="0"/>
              </a:spcAft>
              <a:buChar char="»"/>
              <a:defRPr sz="2000">
                <a:solidFill>
                  <a:schemeClr val="tx1"/>
                </a:solidFill>
                <a:latin charset="0" panose="02020603050405020304" pitchFamily="18" typeface="Times New Roman"/>
              </a:defRPr>
            </a:lvl7pPr>
            <a:lvl8pPr eaLnBrk="0" fontAlgn="base" hangingPunct="0" indent="-228600" marL="3429000">
              <a:spcBef>
                <a:spcPct val="20000"/>
              </a:spcBef>
              <a:spcAft>
                <a:spcPct val="0"/>
              </a:spcAft>
              <a:buChar char="»"/>
              <a:defRPr sz="2000">
                <a:solidFill>
                  <a:schemeClr val="tx1"/>
                </a:solidFill>
                <a:latin charset="0" panose="02020603050405020304" pitchFamily="18" typeface="Times New Roman"/>
              </a:defRPr>
            </a:lvl8pPr>
            <a:lvl9pPr eaLnBrk="0" fontAlgn="base" hangingPunct="0" indent="-228600" marL="3886200">
              <a:spcBef>
                <a:spcPct val="20000"/>
              </a:spcBef>
              <a:spcAft>
                <a:spcPct val="0"/>
              </a:spcAft>
              <a:buChar char="»"/>
              <a:defRPr sz="2000">
                <a:solidFill>
                  <a:schemeClr val="tx1"/>
                </a:solidFill>
                <a:latin charset="0" panose="02020603050405020304" pitchFamily="18" typeface="Times New Roman"/>
              </a:defRPr>
            </a:lvl9pPr>
          </a:lstStyle>
          <a:p>
            <a:pPr algn="ctr" eaLnBrk="1" hangingPunct="1">
              <a:spcBef>
                <a:spcPct val="50000"/>
              </a:spcBef>
              <a:buFontTx/>
              <a:buNone/>
            </a:pPr>
            <a:r>
              <a:rPr altLang="it-IT" dirty="0" lang="it-IT" sz="1800">
                <a:latin charset="0" panose="020F0502020204030204" pitchFamily="34" typeface="Calibri"/>
              </a:rPr>
              <a:t>4 -  </a:t>
            </a:r>
            <a:r>
              <a:rPr altLang="en-US" dirty="0" lang="zh-CN" smtClean="0" sz="1800">
                <a:latin charset="0" panose="020F0502020204030204" pitchFamily="34" typeface="Calibri"/>
              </a:rPr>
              <a:t>使用</a:t>
            </a:r>
            <a:endParaRPr altLang="it-IT" dirty="0" lang="it-IT" sz="1800">
              <a:latin charset="0" panose="020F0502020204030204" pitchFamily="34" typeface="Calibri"/>
            </a:endParaRPr>
          </a:p>
        </p:txBody>
      </p:sp>
      <p:pic>
        <p:nvPicPr>
          <p:cNvPr descr="coseal 1" id="15374" name="Picture 15"/>
          <p:cNvPicPr>
            <a:picLocks noChangeArrowheads="1" noChangeAspect="1"/>
          </p:cNvPicPr>
          <p:nvPr/>
        </p:nvPicPr>
        <p:blipFill>
          <a:blip cstate="print" r:embed="rId7">
            <a:extLst>
              <a:ext uri="{28A0092B-C50C-407E-A947-70E740481C1C}">
                <a14:useLocalDpi xmlns:a14="http://schemas.microsoft.com/office/drawing/2010/main" xmlns="" val="0"/>
              </a:ext>
            </a:extLst>
          </a:blip>
          <a:srcRect/>
          <a:stretch>
            <a:fillRect/>
          </a:stretch>
        </p:blipFill>
        <p:spPr bwMode="auto">
          <a:xfrm>
            <a:off x="8458201" y="533400"/>
            <a:ext cx="1965325" cy="116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52" name="Rectangle 16"/>
          <p:cNvSpPr>
            <a:spLocks noChangeArrowheads="1"/>
          </p:cNvSpPr>
          <p:nvPr/>
        </p:nvSpPr>
        <p:spPr bwMode="auto">
          <a:xfrm>
            <a:off x="1774825" y="404813"/>
            <a:ext cx="7772400" cy="990600"/>
          </a:xfrm>
          <a:prstGeom prst="rect">
            <a:avLst/>
          </a:prstGeom>
          <a:noFill/>
          <a:ln w="9525">
            <a:noFill/>
            <a:miter lim="800000"/>
            <a:headEnd/>
            <a:tailEnd/>
          </a:ln>
          <a:effectLst/>
        </p:spPr>
        <p:txBody>
          <a:bodyPr anchor="b"/>
          <a:lstStyle/>
          <a:p>
            <a:pPr algn="ctr" eaLnBrk="1" hangingPunct="1">
              <a:defRPr/>
            </a:pPr>
            <a:r>
              <a:rPr dirty="0" err="1" lang="it-IT" sz="3600">
                <a:solidFill>
                  <a:schemeClr val="accent2"/>
                </a:solidFill>
                <a:effectLst>
                  <a:outerShdw algn="tl" blurRad="38100" dir="2700000" dist="38100">
                    <a:srgbClr val="C0C0C0"/>
                  </a:outerShdw>
                </a:effectLst>
                <a:latin charset="0" panose="020F0502020204030204" pitchFamily="34" typeface="Calibri"/>
              </a:rPr>
              <a:t>Baxter</a:t>
            </a:r>
            <a:endParaRPr dirty="0" lang="it-IT" sz="3600">
              <a:solidFill>
                <a:schemeClr val="accent2"/>
              </a:solidFill>
              <a:effectLst>
                <a:outerShdw algn="tl" blurRad="38100" dir="2700000" dist="38100">
                  <a:srgbClr val="C0C0C0"/>
                </a:outerShdw>
              </a:effectLst>
              <a:latin charset="0" panose="020F0502020204030204" pitchFamily="34" typeface="Calibri"/>
            </a:endParaRPr>
          </a:p>
          <a:p>
            <a:pPr algn="ctr" eaLnBrk="1" hangingPunct="1">
              <a:defRPr/>
            </a:pPr>
            <a:r>
              <a:rPr b="1" dirty="0" lang="it-IT" sz="3600" u="sng">
                <a:solidFill>
                  <a:schemeClr val="accent2"/>
                </a:solidFill>
                <a:latin charset="0" panose="020F0502020204030204" pitchFamily="34" typeface="Calibri"/>
              </a:rPr>
              <a:t>COSEAL</a:t>
            </a:r>
            <a:endParaRPr dirty="0" lang="it-IT" sz="3600">
              <a:solidFill>
                <a:schemeClr val="accent2"/>
              </a:solidFill>
              <a:effectLst>
                <a:outerShdw algn="tl" blurRad="38100" dir="2700000" dist="38100">
                  <a:srgbClr val="C0C0C0"/>
                </a:outerShdw>
              </a:effectLst>
              <a:latin charset="0" panose="020F0502020204030204" pitchFamily="34" typeface="Calibri"/>
            </a:endParaRPr>
          </a:p>
        </p:txBody>
      </p:sp>
      <p:grpSp>
        <p:nvGrpSpPr>
          <p:cNvPr id="15376" name="Group 18"/>
          <p:cNvGrpSpPr>
            <a:grpSpLocks/>
          </p:cNvGrpSpPr>
          <p:nvPr/>
        </p:nvGrpSpPr>
        <p:grpSpPr bwMode="auto">
          <a:xfrm>
            <a:off x="87316" y="69850"/>
            <a:ext cx="1143000" cy="685800"/>
            <a:chOff x="4944" y="3744"/>
            <a:chExt cx="720" cy="432"/>
          </a:xfrm>
        </p:grpSpPr>
        <p:sp>
          <p:nvSpPr>
            <p:cNvPr id="15378" name="Rectangle 19"/>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wrap="none"/>
            <a:lstStyle>
              <a:lvl1pPr>
                <a:spcBef>
                  <a:spcPct val="20000"/>
                </a:spcBef>
                <a:buChar char="•"/>
                <a:defRPr sz="3200">
                  <a:solidFill>
                    <a:schemeClr val="tx1"/>
                  </a:solidFill>
                  <a:latin charset="0" panose="02020603050405020304" pitchFamily="18" typeface="Times New Roman"/>
                </a:defRPr>
              </a:lvl1pPr>
              <a:lvl2pPr indent="-285750" marL="742950">
                <a:spcBef>
                  <a:spcPct val="20000"/>
                </a:spcBef>
                <a:buChar char="–"/>
                <a:defRPr sz="2800">
                  <a:solidFill>
                    <a:schemeClr val="tx1"/>
                  </a:solidFill>
                  <a:latin charset="0" panose="02020603050405020304" pitchFamily="18" typeface="Times New Roman"/>
                </a:defRPr>
              </a:lvl2pPr>
              <a:lvl3pPr indent="-228600" marL="1143000">
                <a:spcBef>
                  <a:spcPct val="20000"/>
                </a:spcBef>
                <a:buChar char="•"/>
                <a:defRPr sz="2400">
                  <a:solidFill>
                    <a:schemeClr val="tx1"/>
                  </a:solidFill>
                  <a:latin charset="0" panose="02020603050405020304" pitchFamily="18" typeface="Times New Roman"/>
                </a:defRPr>
              </a:lvl3pPr>
              <a:lvl4pPr indent="-228600" marL="1600200">
                <a:spcBef>
                  <a:spcPct val="20000"/>
                </a:spcBef>
                <a:buChar char="–"/>
                <a:defRPr sz="2000">
                  <a:solidFill>
                    <a:schemeClr val="tx1"/>
                  </a:solidFill>
                  <a:latin charset="0" panose="02020603050405020304" pitchFamily="18" typeface="Times New Roman"/>
                </a:defRPr>
              </a:lvl4pPr>
              <a:lvl5pPr indent="-228600" marL="2057400">
                <a:spcBef>
                  <a:spcPct val="20000"/>
                </a:spcBef>
                <a:buChar char="»"/>
                <a:defRPr sz="2000">
                  <a:solidFill>
                    <a:schemeClr val="tx1"/>
                  </a:solidFill>
                  <a:latin charset="0" panose="02020603050405020304" pitchFamily="18" typeface="Times New Roman"/>
                </a:defRPr>
              </a:lvl5pPr>
              <a:lvl6pPr eaLnBrk="0" fontAlgn="base" hangingPunct="0" indent="-228600" marL="2514600">
                <a:spcBef>
                  <a:spcPct val="20000"/>
                </a:spcBef>
                <a:spcAft>
                  <a:spcPct val="0"/>
                </a:spcAft>
                <a:buChar char="»"/>
                <a:defRPr sz="2000">
                  <a:solidFill>
                    <a:schemeClr val="tx1"/>
                  </a:solidFill>
                  <a:latin charset="0" panose="02020603050405020304" pitchFamily="18" typeface="Times New Roman"/>
                </a:defRPr>
              </a:lvl6pPr>
              <a:lvl7pPr eaLnBrk="0" fontAlgn="base" hangingPunct="0" indent="-228600" marL="2971800">
                <a:spcBef>
                  <a:spcPct val="20000"/>
                </a:spcBef>
                <a:spcAft>
                  <a:spcPct val="0"/>
                </a:spcAft>
                <a:buChar char="»"/>
                <a:defRPr sz="2000">
                  <a:solidFill>
                    <a:schemeClr val="tx1"/>
                  </a:solidFill>
                  <a:latin charset="0" panose="02020603050405020304" pitchFamily="18" typeface="Times New Roman"/>
                </a:defRPr>
              </a:lvl7pPr>
              <a:lvl8pPr eaLnBrk="0" fontAlgn="base" hangingPunct="0" indent="-228600" marL="3429000">
                <a:spcBef>
                  <a:spcPct val="20000"/>
                </a:spcBef>
                <a:spcAft>
                  <a:spcPct val="0"/>
                </a:spcAft>
                <a:buChar char="»"/>
                <a:defRPr sz="2000">
                  <a:solidFill>
                    <a:schemeClr val="tx1"/>
                  </a:solidFill>
                  <a:latin charset="0" panose="02020603050405020304" pitchFamily="18" typeface="Times New Roman"/>
                </a:defRPr>
              </a:lvl8pPr>
              <a:lvl9pPr eaLnBrk="0" fontAlgn="base" hangingPunct="0" indent="-228600" marL="3886200">
                <a:spcBef>
                  <a:spcPct val="20000"/>
                </a:spcBef>
                <a:spcAft>
                  <a:spcPct val="0"/>
                </a:spcAft>
                <a:buChar char="»"/>
                <a:defRPr sz="2000">
                  <a:solidFill>
                    <a:schemeClr val="tx1"/>
                  </a:solidFill>
                  <a:latin charset="0" panose="02020603050405020304" pitchFamily="18" typeface="Times New Roman"/>
                </a:defRPr>
              </a:lvl9pPr>
            </a:lstStyle>
            <a:p>
              <a:pPr algn="ctr">
                <a:spcBef>
                  <a:spcPct val="0"/>
                </a:spcBef>
                <a:buFontTx/>
                <a:buNone/>
              </a:pPr>
              <a:endParaRPr altLang="it-IT" lang="it-IT" u="sng">
                <a:solidFill>
                  <a:schemeClr val="bg1"/>
                </a:solidFill>
                <a:latin charset="0" panose="020B0604020202020204" pitchFamily="34" typeface="Arial"/>
              </a:endParaRPr>
            </a:p>
          </p:txBody>
        </p:sp>
        <p:sp>
          <p:nvSpPr>
            <p:cNvPr id="15379" name="Text Box 20"/>
            <p:cNvSpPr txBox="1">
              <a:spLocks noChangeArrowheads="1"/>
            </p:cNvSpPr>
            <p:nvPr/>
          </p:nvSpPr>
          <p:spPr bwMode="auto">
            <a:xfrm>
              <a:off x="4959" y="3744"/>
              <a:ext cx="705"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charset="0" panose="02020603050405020304" pitchFamily="18" typeface="Times New Roman"/>
                </a:defRPr>
              </a:lvl1pPr>
              <a:lvl2pPr indent="-285750" marL="742950">
                <a:spcBef>
                  <a:spcPct val="20000"/>
                </a:spcBef>
                <a:buChar char="–"/>
                <a:defRPr sz="2800">
                  <a:solidFill>
                    <a:schemeClr val="tx1"/>
                  </a:solidFill>
                  <a:latin charset="0" panose="02020603050405020304" pitchFamily="18" typeface="Times New Roman"/>
                </a:defRPr>
              </a:lvl2pPr>
              <a:lvl3pPr indent="-228600" marL="1143000">
                <a:spcBef>
                  <a:spcPct val="20000"/>
                </a:spcBef>
                <a:buChar char="•"/>
                <a:defRPr sz="2400">
                  <a:solidFill>
                    <a:schemeClr val="tx1"/>
                  </a:solidFill>
                  <a:latin charset="0" panose="02020603050405020304" pitchFamily="18" typeface="Times New Roman"/>
                </a:defRPr>
              </a:lvl3pPr>
              <a:lvl4pPr indent="-228600" marL="1600200">
                <a:spcBef>
                  <a:spcPct val="20000"/>
                </a:spcBef>
                <a:buChar char="–"/>
                <a:defRPr sz="2000">
                  <a:solidFill>
                    <a:schemeClr val="tx1"/>
                  </a:solidFill>
                  <a:latin charset="0" panose="02020603050405020304" pitchFamily="18" typeface="Times New Roman"/>
                </a:defRPr>
              </a:lvl4pPr>
              <a:lvl5pPr indent="-228600" marL="2057400">
                <a:spcBef>
                  <a:spcPct val="20000"/>
                </a:spcBef>
                <a:buChar char="»"/>
                <a:defRPr sz="2000">
                  <a:solidFill>
                    <a:schemeClr val="tx1"/>
                  </a:solidFill>
                  <a:latin charset="0" panose="02020603050405020304" pitchFamily="18" typeface="Times New Roman"/>
                </a:defRPr>
              </a:lvl5pPr>
              <a:lvl6pPr eaLnBrk="0" fontAlgn="base" hangingPunct="0" indent="-228600" marL="2514600">
                <a:spcBef>
                  <a:spcPct val="20000"/>
                </a:spcBef>
                <a:spcAft>
                  <a:spcPct val="0"/>
                </a:spcAft>
                <a:buChar char="»"/>
                <a:defRPr sz="2000">
                  <a:solidFill>
                    <a:schemeClr val="tx1"/>
                  </a:solidFill>
                  <a:latin charset="0" panose="02020603050405020304" pitchFamily="18" typeface="Times New Roman"/>
                </a:defRPr>
              </a:lvl6pPr>
              <a:lvl7pPr eaLnBrk="0" fontAlgn="base" hangingPunct="0" indent="-228600" marL="2971800">
                <a:spcBef>
                  <a:spcPct val="20000"/>
                </a:spcBef>
                <a:spcAft>
                  <a:spcPct val="0"/>
                </a:spcAft>
                <a:buChar char="»"/>
                <a:defRPr sz="2000">
                  <a:solidFill>
                    <a:schemeClr val="tx1"/>
                  </a:solidFill>
                  <a:latin charset="0" panose="02020603050405020304" pitchFamily="18" typeface="Times New Roman"/>
                </a:defRPr>
              </a:lvl7pPr>
              <a:lvl8pPr eaLnBrk="0" fontAlgn="base" hangingPunct="0" indent="-228600" marL="3429000">
                <a:spcBef>
                  <a:spcPct val="20000"/>
                </a:spcBef>
                <a:spcAft>
                  <a:spcPct val="0"/>
                </a:spcAft>
                <a:buChar char="»"/>
                <a:defRPr sz="2000">
                  <a:solidFill>
                    <a:schemeClr val="tx1"/>
                  </a:solidFill>
                  <a:latin charset="0" panose="02020603050405020304" pitchFamily="18" typeface="Times New Roman"/>
                </a:defRPr>
              </a:lvl8pPr>
              <a:lvl9pPr eaLnBrk="0" fontAlgn="base" hangingPunct="0" indent="-228600" marL="3886200">
                <a:spcBef>
                  <a:spcPct val="20000"/>
                </a:spcBef>
                <a:spcAft>
                  <a:spcPct val="0"/>
                </a:spcAft>
                <a:buChar char="»"/>
                <a:defRPr sz="2000">
                  <a:solidFill>
                    <a:schemeClr val="tx1"/>
                  </a:solidFill>
                  <a:latin charset="0" panose="02020603050405020304" pitchFamily="18" typeface="Times New Roman"/>
                </a:defRPr>
              </a:lvl9pPr>
            </a:lstStyle>
            <a:p>
              <a:pPr>
                <a:spcBef>
                  <a:spcPct val="0"/>
                </a:spcBef>
                <a:buFontTx/>
                <a:buNone/>
              </a:pPr>
              <a:r>
                <a:rPr altLang="it-IT" dirty="0" lang="it-IT" u="sng">
                  <a:solidFill>
                    <a:schemeClr val="bg1"/>
                  </a:solidFill>
                  <a:latin charset="0" panose="020B0604020202020204" pitchFamily="34" typeface="Arial"/>
                </a:rPr>
                <a:t>GEM</a:t>
              </a:r>
              <a:endParaRPr altLang="it-IT" dirty="0" lang="en-GB" u="sng">
                <a:solidFill>
                  <a:schemeClr val="bg1"/>
                </a:solidFill>
                <a:latin charset="0" panose="020B0604020202020204" pitchFamily="34" typeface="Arial"/>
              </a:endParaRPr>
            </a:p>
          </p:txBody>
        </p:sp>
      </p:grpSp>
      <p:sp>
        <p:nvSpPr>
          <p:cNvPr id="15377" name="Text Box 11"/>
          <p:cNvSpPr txBox="1">
            <a:spLocks noChangeArrowheads="1"/>
          </p:cNvSpPr>
          <p:nvPr/>
        </p:nvSpPr>
        <p:spPr bwMode="auto">
          <a:xfrm>
            <a:off x="7874000" y="115889"/>
            <a:ext cx="198002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charset="0" panose="02020603050405020304" pitchFamily="18" typeface="Times New Roman"/>
              </a:defRPr>
            </a:lvl1pPr>
            <a:lvl2pPr indent="-285750" marL="742950">
              <a:spcBef>
                <a:spcPct val="20000"/>
              </a:spcBef>
              <a:buChar char="–"/>
              <a:defRPr sz="2800">
                <a:solidFill>
                  <a:schemeClr val="tx1"/>
                </a:solidFill>
                <a:latin charset="0" panose="02020603050405020304" pitchFamily="18" typeface="Times New Roman"/>
              </a:defRPr>
            </a:lvl2pPr>
            <a:lvl3pPr indent="-228600" marL="1143000">
              <a:spcBef>
                <a:spcPct val="20000"/>
              </a:spcBef>
              <a:buChar char="•"/>
              <a:defRPr sz="2400">
                <a:solidFill>
                  <a:schemeClr val="tx1"/>
                </a:solidFill>
                <a:latin charset="0" panose="02020603050405020304" pitchFamily="18" typeface="Times New Roman"/>
              </a:defRPr>
            </a:lvl3pPr>
            <a:lvl4pPr indent="-228600" marL="1600200">
              <a:spcBef>
                <a:spcPct val="20000"/>
              </a:spcBef>
              <a:buChar char="–"/>
              <a:defRPr sz="2000">
                <a:solidFill>
                  <a:schemeClr val="tx1"/>
                </a:solidFill>
                <a:latin charset="0" panose="02020603050405020304" pitchFamily="18" typeface="Times New Roman"/>
              </a:defRPr>
            </a:lvl4pPr>
            <a:lvl5pPr indent="-228600" marL="2057400">
              <a:spcBef>
                <a:spcPct val="20000"/>
              </a:spcBef>
              <a:buChar char="»"/>
              <a:defRPr sz="2000">
                <a:solidFill>
                  <a:schemeClr val="tx1"/>
                </a:solidFill>
                <a:latin charset="0" panose="02020603050405020304" pitchFamily="18" typeface="Times New Roman"/>
              </a:defRPr>
            </a:lvl5pPr>
            <a:lvl6pPr eaLnBrk="0" fontAlgn="base" hangingPunct="0" indent="-228600" marL="2514600">
              <a:spcBef>
                <a:spcPct val="20000"/>
              </a:spcBef>
              <a:spcAft>
                <a:spcPct val="0"/>
              </a:spcAft>
              <a:buChar char="»"/>
              <a:defRPr sz="2000">
                <a:solidFill>
                  <a:schemeClr val="tx1"/>
                </a:solidFill>
                <a:latin charset="0" panose="02020603050405020304" pitchFamily="18" typeface="Times New Roman"/>
              </a:defRPr>
            </a:lvl6pPr>
            <a:lvl7pPr eaLnBrk="0" fontAlgn="base" hangingPunct="0" indent="-228600" marL="2971800">
              <a:spcBef>
                <a:spcPct val="20000"/>
              </a:spcBef>
              <a:spcAft>
                <a:spcPct val="0"/>
              </a:spcAft>
              <a:buChar char="»"/>
              <a:defRPr sz="2000">
                <a:solidFill>
                  <a:schemeClr val="tx1"/>
                </a:solidFill>
                <a:latin charset="0" panose="02020603050405020304" pitchFamily="18" typeface="Times New Roman"/>
              </a:defRPr>
            </a:lvl7pPr>
            <a:lvl8pPr eaLnBrk="0" fontAlgn="base" hangingPunct="0" indent="-228600" marL="3429000">
              <a:spcBef>
                <a:spcPct val="20000"/>
              </a:spcBef>
              <a:spcAft>
                <a:spcPct val="0"/>
              </a:spcAft>
              <a:buChar char="»"/>
              <a:defRPr sz="2000">
                <a:solidFill>
                  <a:schemeClr val="tx1"/>
                </a:solidFill>
                <a:latin charset="0" panose="02020603050405020304" pitchFamily="18" typeface="Times New Roman"/>
              </a:defRPr>
            </a:lvl8pPr>
            <a:lvl9pPr eaLnBrk="0" fontAlgn="base" hangingPunct="0" indent="-228600" marL="3886200">
              <a:spcBef>
                <a:spcPct val="20000"/>
              </a:spcBef>
              <a:spcAft>
                <a:spcPct val="0"/>
              </a:spcAft>
              <a:buChar char="»"/>
              <a:defRPr sz="2000">
                <a:solidFill>
                  <a:schemeClr val="tx1"/>
                </a:solidFill>
                <a:latin charset="0" panose="02020603050405020304" pitchFamily="18" typeface="Times New Roman"/>
              </a:defRPr>
            </a:lvl9pPr>
          </a:lstStyle>
          <a:p>
            <a:pPr>
              <a:spcBef>
                <a:spcPct val="50000"/>
              </a:spcBef>
              <a:buNone/>
            </a:pPr>
            <a:r>
              <a:rPr altLang="en-US" b="1" dirty="0" lang="zh-CN" smtClean="0" sz="1400">
                <a:latin charset="0" panose="020F0502020204030204" pitchFamily="34" typeface="Calibri"/>
              </a:rPr>
              <a:t>非氰基丙烯酸酯密封剂</a:t>
            </a:r>
            <a:endParaRPr altLang="en-US" b="1" dirty="0" lang="zh-CN" sz="1400">
              <a:latin charset="0" panose="020F0502020204030204" pitchFamily="34" typeface="Calibri"/>
            </a:endParaRPr>
          </a:p>
        </p:txBody>
      </p:sp>
    </p:spTree>
    <p:extLst>
      <p:ext uri="{BB962C8B-B14F-4D97-AF65-F5344CB8AC3E}">
        <p14:creationId xmlns:p14="http://schemas.microsoft.com/office/powerpoint/2010/main" xmlns="" val="1588972188"/>
      </p:ext>
    </p:extLst>
  </p:cSld>
  <p:clrMapOvr>
    <a:masterClrMapping/>
  </p:clrMapOvr>
  <p:timing>
    <p:tnLst>
      <p:par>
        <p:cTn dur="indefinite" id="1" nodeType="tmRoot" restart="never"/>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ASYSPRAY PRESSURE REGULATO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99039" y="4495800"/>
            <a:ext cx="2192337"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AutoShape 3"/>
          <p:cNvSpPr>
            <a:spLocks noChangeArrowheads="1"/>
          </p:cNvSpPr>
          <p:nvPr/>
        </p:nvSpPr>
        <p:spPr bwMode="auto">
          <a:xfrm>
            <a:off x="1718190" y="5800341"/>
            <a:ext cx="345521" cy="461665"/>
          </a:xfrm>
          <a:prstGeom prst="rightArrowCallout">
            <a:avLst>
              <a:gd name="adj1" fmla="val 25000"/>
              <a:gd name="adj2" fmla="val 25000"/>
              <a:gd name="adj3" fmla="val 46875"/>
              <a:gd name="adj4" fmla="val 66667"/>
            </a:avLst>
          </a:prstGeom>
          <a:noFill/>
          <a:ln w="9525">
            <a:solidFill>
              <a:srgbClr val="0000CC"/>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mn-lt"/>
            </a:endParaRPr>
          </a:p>
        </p:txBody>
      </p:sp>
      <p:sp>
        <p:nvSpPr>
          <p:cNvPr id="16388" name="Rectangle 5"/>
          <p:cNvSpPr>
            <a:spLocks noChangeArrowheads="1"/>
          </p:cNvSpPr>
          <p:nvPr/>
        </p:nvSpPr>
        <p:spPr bwMode="auto">
          <a:xfrm>
            <a:off x="5010150" y="2429024"/>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solidFill>
                <a:srgbClr val="FF0000"/>
              </a:solidFill>
            </a:endParaRPr>
          </a:p>
        </p:txBody>
      </p:sp>
      <p:sp>
        <p:nvSpPr>
          <p:cNvPr id="16390" name="Rectangle 7"/>
          <p:cNvSpPr>
            <a:spLocks noChangeArrowheads="1"/>
          </p:cNvSpPr>
          <p:nvPr/>
        </p:nvSpPr>
        <p:spPr bwMode="auto">
          <a:xfrm>
            <a:off x="5010150" y="2376489"/>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solidFill>
                <a:srgbClr val="FF0000"/>
              </a:solidFill>
            </a:endParaRPr>
          </a:p>
        </p:txBody>
      </p:sp>
      <p:sp>
        <p:nvSpPr>
          <p:cNvPr id="16391" name="Rectangle 8"/>
          <p:cNvSpPr>
            <a:spLocks noChangeArrowheads="1"/>
          </p:cNvSpPr>
          <p:nvPr/>
        </p:nvSpPr>
        <p:spPr bwMode="auto">
          <a:xfrm>
            <a:off x="5005388" y="2371726"/>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solidFill>
                <a:srgbClr val="FF0000"/>
              </a:solidFill>
            </a:endParaRPr>
          </a:p>
        </p:txBody>
      </p:sp>
      <p:sp>
        <p:nvSpPr>
          <p:cNvPr id="16392" name="Text Box 9"/>
          <p:cNvSpPr txBox="1">
            <a:spLocks noChangeArrowheads="1"/>
          </p:cNvSpPr>
          <p:nvPr/>
        </p:nvSpPr>
        <p:spPr bwMode="auto">
          <a:xfrm>
            <a:off x="751700" y="4267201"/>
            <a:ext cx="2514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2000" dirty="0" smtClean="0">
                <a:latin typeface="+mn-lt"/>
              </a:rPr>
              <a:t>管子套件</a:t>
            </a:r>
            <a:r>
              <a:rPr lang="it-IT" altLang="it-IT" sz="2000" dirty="0" smtClean="0">
                <a:latin typeface="+mn-lt"/>
              </a:rPr>
              <a:t>~ </a:t>
            </a:r>
            <a:r>
              <a:rPr lang="it-IT" altLang="it-IT" sz="2000" dirty="0">
                <a:latin typeface="+mn-lt"/>
              </a:rPr>
              <a:t>€  </a:t>
            </a:r>
            <a:r>
              <a:rPr lang="it-IT" altLang="it-IT" sz="2000" dirty="0" smtClean="0">
                <a:latin typeface="+mn-lt"/>
              </a:rPr>
              <a:t>15.00</a:t>
            </a:r>
            <a:endParaRPr lang="it-IT" altLang="it-IT" sz="2000" dirty="0">
              <a:latin typeface="+mn-lt"/>
            </a:endParaRPr>
          </a:p>
        </p:txBody>
      </p:sp>
      <p:sp>
        <p:nvSpPr>
          <p:cNvPr id="16393" name="Text Box 10"/>
          <p:cNvSpPr txBox="1">
            <a:spLocks noChangeArrowheads="1"/>
          </p:cNvSpPr>
          <p:nvPr/>
        </p:nvSpPr>
        <p:spPr bwMode="auto">
          <a:xfrm>
            <a:off x="7527926" y="5562601"/>
            <a:ext cx="28352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mn-lt"/>
              </a:rPr>
              <a:t>Spray set ~ € 300</a:t>
            </a:r>
          </a:p>
        </p:txBody>
      </p:sp>
      <p:pic>
        <p:nvPicPr>
          <p:cNvPr id="16394" name="Picture 11" descr="coseal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59663" y="490621"/>
            <a:ext cx="2117725" cy="1252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5" name="Picture 12" descr="C:\Documents and Settings\Administrator\Documenti\Immagini\Spray per cosea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1700" y="1905000"/>
            <a:ext cx="28956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6" name="Picture 13" descr="C:\Documents and Settings\Administrator\Documenti\Immagini\Spray per coseal 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39000" y="2971801"/>
            <a:ext cx="2819400" cy="205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7" name="Text Box 14"/>
          <p:cNvSpPr txBox="1">
            <a:spLocks noChangeArrowheads="1"/>
          </p:cNvSpPr>
          <p:nvPr/>
        </p:nvSpPr>
        <p:spPr bwMode="auto">
          <a:xfrm>
            <a:off x="2133601" y="5514976"/>
            <a:ext cx="230187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dirty="0" smtClean="0">
                <a:latin typeface="+mn-lt"/>
              </a:rPr>
              <a:t>压缩气体（由另一气源供应）控制单元</a:t>
            </a:r>
            <a:r>
              <a:rPr lang="en-US" altLang="it-IT" sz="1600" dirty="0" smtClean="0">
                <a:latin typeface="+mn-lt"/>
              </a:rPr>
              <a:t>)</a:t>
            </a:r>
            <a:endParaRPr lang="it-IT" altLang="it-IT" sz="1600" dirty="0">
              <a:latin typeface="+mn-lt"/>
            </a:endParaRPr>
          </a:p>
        </p:txBody>
      </p:sp>
      <p:sp>
        <p:nvSpPr>
          <p:cNvPr id="15375" name="Rectangle 15"/>
          <p:cNvSpPr>
            <a:spLocks noChangeArrowheads="1"/>
          </p:cNvSpPr>
          <p:nvPr/>
        </p:nvSpPr>
        <p:spPr bwMode="auto">
          <a:xfrm>
            <a:off x="2156694" y="-15740"/>
            <a:ext cx="7772400" cy="990600"/>
          </a:xfrm>
          <a:prstGeom prst="rect">
            <a:avLst/>
          </a:prstGeom>
          <a:noFill/>
          <a:ln w="9525">
            <a:noFill/>
            <a:miter lim="800000"/>
            <a:headEnd/>
            <a:tailEnd/>
          </a:ln>
          <a:effectLst/>
        </p:spPr>
        <p:txBody>
          <a:bodyPr anchor="b"/>
          <a:lstStyle/>
          <a:p>
            <a:pPr algn="ctr" eaLnBrk="1" hangingPunct="1">
              <a:defRPr/>
            </a:pPr>
            <a:r>
              <a:rPr lang="it-IT" sz="4000" dirty="0" err="1">
                <a:solidFill>
                  <a:schemeClr val="accent2"/>
                </a:solidFill>
                <a:effectLst>
                  <a:outerShdw blurRad="38100" dist="38100" dir="2700000" algn="tl">
                    <a:srgbClr val="C0C0C0"/>
                  </a:outerShdw>
                </a:effectLst>
              </a:rPr>
              <a:t>Baxter</a:t>
            </a:r>
            <a:endParaRPr lang="it-IT" sz="4000" dirty="0">
              <a:solidFill>
                <a:schemeClr val="accent2"/>
              </a:solidFill>
              <a:effectLst>
                <a:outerShdw blurRad="38100" dist="38100" dir="2700000" algn="tl">
                  <a:srgbClr val="C0C0C0"/>
                </a:outerShdw>
              </a:effectLst>
            </a:endParaRPr>
          </a:p>
        </p:txBody>
      </p:sp>
      <p:grpSp>
        <p:nvGrpSpPr>
          <p:cNvPr id="16399" name="Group 17"/>
          <p:cNvGrpSpPr>
            <a:grpSpLocks/>
          </p:cNvGrpSpPr>
          <p:nvPr/>
        </p:nvGrpSpPr>
        <p:grpSpPr bwMode="auto">
          <a:xfrm>
            <a:off x="87316" y="114300"/>
            <a:ext cx="1143000" cy="685800"/>
            <a:chOff x="4944" y="3744"/>
            <a:chExt cx="720" cy="432"/>
          </a:xfrm>
        </p:grpSpPr>
        <p:sp>
          <p:nvSpPr>
            <p:cNvPr id="16402" name="Rectangle 18"/>
            <p:cNvSpPr>
              <a:spLocks noChangeArrowheads="1"/>
            </p:cNvSpPr>
            <p:nvPr/>
          </p:nvSpPr>
          <p:spPr bwMode="auto">
            <a:xfrm>
              <a:off x="4944" y="3744"/>
              <a:ext cx="720" cy="432"/>
            </a:xfrm>
            <a:prstGeom prst="rect">
              <a:avLst/>
            </a:prstGeom>
            <a:solidFill>
              <a:srgbClr val="24A8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3600" u="sng">
                <a:solidFill>
                  <a:schemeClr val="bg1"/>
                </a:solidFill>
                <a:latin typeface="+mn-lt"/>
              </a:endParaRPr>
            </a:p>
          </p:txBody>
        </p:sp>
        <p:sp>
          <p:nvSpPr>
            <p:cNvPr id="16403" name="Text Box 19"/>
            <p:cNvSpPr txBox="1">
              <a:spLocks noChangeArrowheads="1"/>
            </p:cNvSpPr>
            <p:nvPr/>
          </p:nvSpPr>
          <p:spPr bwMode="auto">
            <a:xfrm>
              <a:off x="4944" y="3744"/>
              <a:ext cx="69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3600" u="sng">
                  <a:solidFill>
                    <a:schemeClr val="bg1"/>
                  </a:solidFill>
                  <a:latin typeface="+mn-lt"/>
                </a:rPr>
                <a:t>GEM</a:t>
              </a:r>
              <a:endParaRPr lang="en-GB" altLang="it-IT" sz="3600" u="sng">
                <a:solidFill>
                  <a:schemeClr val="bg1"/>
                </a:solidFill>
                <a:latin typeface="+mn-lt"/>
              </a:endParaRPr>
            </a:p>
          </p:txBody>
        </p:sp>
      </p:grpSp>
      <p:sp>
        <p:nvSpPr>
          <p:cNvPr id="16400" name="Text Box 11"/>
          <p:cNvSpPr txBox="1">
            <a:spLocks noChangeArrowheads="1"/>
          </p:cNvSpPr>
          <p:nvPr/>
        </p:nvSpPr>
        <p:spPr bwMode="auto">
          <a:xfrm>
            <a:off x="9288591" y="124628"/>
            <a:ext cx="225254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zh-CN" altLang="en-US" sz="1600" b="1" dirty="0" smtClean="0">
                <a:latin typeface="+mn-lt"/>
              </a:rPr>
              <a:t>非氰基丙烯酸酯密封剂</a:t>
            </a:r>
            <a:endParaRPr lang="zh-CN" altLang="en-US" sz="1600" b="1" dirty="0">
              <a:latin typeface="+mn-lt"/>
            </a:endParaRPr>
          </a:p>
        </p:txBody>
      </p:sp>
      <p:sp>
        <p:nvSpPr>
          <p:cNvPr id="16401" name="Rettangolo 18"/>
          <p:cNvSpPr>
            <a:spLocks noChangeArrowheads="1"/>
          </p:cNvSpPr>
          <p:nvPr/>
        </p:nvSpPr>
        <p:spPr bwMode="auto">
          <a:xfrm>
            <a:off x="5137261" y="1053880"/>
            <a:ext cx="181126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4000" b="1" u="sng" dirty="0">
                <a:solidFill>
                  <a:schemeClr val="accent2"/>
                </a:solidFill>
                <a:latin typeface="+mn-lt"/>
              </a:rPr>
              <a:t>COSEAL</a:t>
            </a:r>
            <a:endParaRPr lang="it-IT" altLang="it-IT" sz="4000" dirty="0">
              <a:latin typeface="+mn-lt"/>
            </a:endParaRPr>
          </a:p>
        </p:txBody>
      </p:sp>
    </p:spTree>
    <p:extLst>
      <p:ext uri="{BB962C8B-B14F-4D97-AF65-F5344CB8AC3E}">
        <p14:creationId xmlns:p14="http://schemas.microsoft.com/office/powerpoint/2010/main" xmlns="" val="3385728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5056</TotalTime>
  <Words>3869</Words>
  <Application>Microsoft Office PowerPoint</Application>
  <PresentationFormat>自定义</PresentationFormat>
  <Paragraphs>929</Paragraphs>
  <Slides>76</Slides>
  <Notes>2</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76</vt:i4>
      </vt:variant>
    </vt:vector>
  </HeadingPairs>
  <TitlesOfParts>
    <vt:vector size="78" baseType="lpstr">
      <vt:lpstr>Tema di Office</vt:lpstr>
      <vt:lpstr>Immagine bitmap</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氰基丙烯酸酯粘合剂</vt:lpstr>
      <vt:lpstr>氰基丙烯酸酯粘合剂(纯氰基丙烯酸酯)</vt:lpstr>
      <vt:lpstr>氰基丙烯酸酯粘合剂</vt:lpstr>
      <vt:lpstr>氰基丙烯酸酯粘合剂</vt:lpstr>
      <vt:lpstr>氰基丙烯酸酯粘合剂</vt:lpstr>
      <vt:lpstr>氰基丙烯酸酯粘合剂</vt:lpstr>
      <vt:lpstr>氰基丙烯酸酯粘合剂</vt:lpstr>
      <vt:lpstr>氰基丙烯酸酯粘合剂</vt:lpstr>
      <vt:lpstr>氰基丙烯酸酯粘合剂</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Microsoft</dc:creator>
  <cp:lastModifiedBy>lenovo</cp:lastModifiedBy>
  <cp:revision>634</cp:revision>
  <cp:lastPrinted>2015-05-07T07:03:02Z</cp:lastPrinted>
  <dcterms:created xsi:type="dcterms:W3CDTF">2015-05-05T14:21:19Z</dcterms:created>
  <dcterms:modified xsi:type="dcterms:W3CDTF">2017-02-06T04:02:14Z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3329824</vt:lpwstr>
  </property>
  <property fmtid="{D5CDD505-2E9C-101B-9397-08002B2CF9AE}" name="NXPowerLiteVersion" pid="3">
    <vt:lpwstr>D4.1.4</vt:lpwstr>
  </property>
</Properties>
</file>